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5"/>
  </p:notesMasterIdLst>
  <p:sldIdLst>
    <p:sldId id="256" r:id="rId2"/>
    <p:sldId id="257" r:id="rId3"/>
    <p:sldId id="259" r:id="rId4"/>
    <p:sldId id="276" r:id="rId5"/>
    <p:sldId id="278" r:id="rId6"/>
    <p:sldId id="279" r:id="rId7"/>
    <p:sldId id="277" r:id="rId8"/>
    <p:sldId id="280" r:id="rId9"/>
    <p:sldId id="282" r:id="rId10"/>
    <p:sldId id="281" r:id="rId11"/>
    <p:sldId id="267" r:id="rId12"/>
    <p:sldId id="268" r:id="rId13"/>
    <p:sldId id="295" r:id="rId14"/>
    <p:sldId id="314" r:id="rId15"/>
    <p:sldId id="285" r:id="rId16"/>
    <p:sldId id="284" r:id="rId17"/>
    <p:sldId id="283" r:id="rId18"/>
    <p:sldId id="260" r:id="rId19"/>
    <p:sldId id="290" r:id="rId20"/>
    <p:sldId id="296" r:id="rId21"/>
    <p:sldId id="325" r:id="rId22"/>
    <p:sldId id="322" r:id="rId23"/>
    <p:sldId id="271" r:id="rId24"/>
    <p:sldId id="286" r:id="rId25"/>
    <p:sldId id="287" r:id="rId26"/>
    <p:sldId id="288" r:id="rId27"/>
    <p:sldId id="289" r:id="rId28"/>
    <p:sldId id="317" r:id="rId29"/>
    <p:sldId id="319" r:id="rId30"/>
    <p:sldId id="318" r:id="rId31"/>
    <p:sldId id="320" r:id="rId32"/>
    <p:sldId id="321" r:id="rId33"/>
    <p:sldId id="272" r:id="rId34"/>
    <p:sldId id="262" r:id="rId35"/>
    <p:sldId id="261" r:id="rId36"/>
    <p:sldId id="263" r:id="rId37"/>
    <p:sldId id="264" r:id="rId38"/>
    <p:sldId id="292" r:id="rId39"/>
    <p:sldId id="294" r:id="rId40"/>
    <p:sldId id="293" r:id="rId41"/>
    <p:sldId id="312" r:id="rId42"/>
    <p:sldId id="313" r:id="rId43"/>
    <p:sldId id="269" r:id="rId44"/>
    <p:sldId id="297" r:id="rId45"/>
    <p:sldId id="298" r:id="rId46"/>
    <p:sldId id="299" r:id="rId47"/>
    <p:sldId id="315" r:id="rId48"/>
    <p:sldId id="316" r:id="rId49"/>
    <p:sldId id="273" r:id="rId50"/>
    <p:sldId id="301" r:id="rId51"/>
    <p:sldId id="302" r:id="rId52"/>
    <p:sldId id="304" r:id="rId53"/>
    <p:sldId id="305" r:id="rId54"/>
    <p:sldId id="306" r:id="rId55"/>
    <p:sldId id="308" r:id="rId56"/>
    <p:sldId id="309" r:id="rId57"/>
    <p:sldId id="323" r:id="rId58"/>
    <p:sldId id="324" r:id="rId59"/>
    <p:sldId id="266" r:id="rId60"/>
    <p:sldId id="270" r:id="rId61"/>
    <p:sldId id="310" r:id="rId62"/>
    <p:sldId id="311" r:id="rId63"/>
    <p:sldId id="303" r:id="rId6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5C5"/>
    <a:srgbClr val="FDFF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04"/>
    <p:restoredTop sz="90698"/>
  </p:normalViewPr>
  <p:slideViewPr>
    <p:cSldViewPr snapToGrid="0" snapToObjects="1">
      <p:cViewPr varScale="1">
        <p:scale>
          <a:sx n="53" d="100"/>
          <a:sy n="53" d="100"/>
        </p:scale>
        <p:origin x="1140" y="60"/>
      </p:cViewPr>
      <p:guideLst/>
    </p:cSldViewPr>
  </p:slideViewPr>
  <p:outlineViewPr>
    <p:cViewPr>
      <p:scale>
        <a:sx n="33" d="100"/>
        <a:sy n="33" d="100"/>
      </p:scale>
      <p:origin x="0" y="-416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9DECB8-F420-8E42-8C9D-48DEC7BB71A2}" type="datetimeFigureOut">
              <a:rPr kumimoji="1" lang="ja-JP" altLang="en-US" smtClean="0"/>
              <a:t>2019/10/11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5612D4-561B-8B41-B6CB-2DA6A67992EF}" type="slidenum">
              <a:rPr kumimoji="1" lang="ja-JP" altLang="en-US" smtClean="0"/>
              <a:t>‹#›</a:t>
            </a:fld>
            <a:endParaRPr kumimoji="1" lang="ja-JP" altLang="en-US"/>
          </a:p>
        </p:txBody>
      </p:sp>
    </p:spTree>
    <p:extLst>
      <p:ext uri="{BB962C8B-B14F-4D97-AF65-F5344CB8AC3E}">
        <p14:creationId xmlns:p14="http://schemas.microsoft.com/office/powerpoint/2010/main" val="10483116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kumimoji="1" lang="ja-JP" altLang="en-US"/>
              <a:t>番外編</a:t>
            </a:r>
            <a:r>
              <a:rPr kumimoji="1" lang="en-US" altLang="ja-JP" dirty="0"/>
              <a:t>:</a:t>
            </a:r>
          </a:p>
          <a:p>
            <a:pPr marL="0" indent="0">
              <a:buNone/>
            </a:pPr>
            <a:r>
              <a:rPr kumimoji="1" lang="ja-JP" altLang="en-US"/>
              <a:t>ベイズ統計</a:t>
            </a:r>
            <a:r>
              <a:rPr kumimoji="1" lang="en-US" altLang="ja-JP" dirty="0"/>
              <a:t>,</a:t>
            </a:r>
            <a:r>
              <a:rPr kumimoji="1" lang="ja-JP" altLang="en-US"/>
              <a:t>ベイズ主義</a:t>
            </a:r>
            <a:endParaRPr kumimoji="1" lang="en-US" altLang="ja-JP" dirty="0"/>
          </a:p>
          <a:p>
            <a:pPr marL="0" indent="0">
              <a:buNone/>
            </a:pPr>
            <a:r>
              <a:rPr lang="ja-JP" altLang="en-US"/>
              <a:t>ベイズの定理</a:t>
            </a:r>
            <a:endParaRPr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2</a:t>
            </a:fld>
            <a:endParaRPr kumimoji="1" lang="ja-JP" altLang="en-US"/>
          </a:p>
        </p:txBody>
      </p:sp>
    </p:spTree>
    <p:extLst>
      <p:ext uri="{BB962C8B-B14F-4D97-AF65-F5344CB8AC3E}">
        <p14:creationId xmlns:p14="http://schemas.microsoft.com/office/powerpoint/2010/main" val="831100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0〜15</a:t>
            </a:r>
            <a:r>
              <a:rPr kumimoji="1" lang="ja-JP" altLang="en-US"/>
              <a:t>とみなす</a:t>
            </a:r>
          </a:p>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45</a:t>
            </a:fld>
            <a:endParaRPr kumimoji="1" lang="ja-JP" altLang="en-US"/>
          </a:p>
        </p:txBody>
      </p:sp>
    </p:spTree>
    <p:extLst>
      <p:ext uri="{BB962C8B-B14F-4D97-AF65-F5344CB8AC3E}">
        <p14:creationId xmlns:p14="http://schemas.microsoft.com/office/powerpoint/2010/main" val="2513256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0〜20</a:t>
            </a:r>
            <a:r>
              <a:rPr kumimoji="1" lang="ja-JP" altLang="en-US"/>
              <a:t>とみなす</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46</a:t>
            </a:fld>
            <a:endParaRPr kumimoji="1" lang="ja-JP" altLang="en-US"/>
          </a:p>
        </p:txBody>
      </p:sp>
    </p:spTree>
    <p:extLst>
      <p:ext uri="{BB962C8B-B14F-4D97-AF65-F5344CB8AC3E}">
        <p14:creationId xmlns:p14="http://schemas.microsoft.com/office/powerpoint/2010/main" val="51471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説明変数</a:t>
            </a:r>
            <a:endParaRPr kumimoji="1" lang="en-US" altLang="ja-JP" dirty="0"/>
          </a:p>
          <a:p>
            <a:r>
              <a:rPr kumimoji="1" lang="ja-JP" altLang="en-US" dirty="0"/>
              <a:t>応答変数</a:t>
            </a:r>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52</a:t>
            </a:fld>
            <a:endParaRPr kumimoji="1" lang="ja-JP" altLang="en-US"/>
          </a:p>
        </p:txBody>
      </p:sp>
    </p:spTree>
    <p:extLst>
      <p:ext uri="{BB962C8B-B14F-4D97-AF65-F5344CB8AC3E}">
        <p14:creationId xmlns:p14="http://schemas.microsoft.com/office/powerpoint/2010/main" val="2794051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53</a:t>
            </a:fld>
            <a:endParaRPr kumimoji="1" lang="ja-JP" altLang="en-US"/>
          </a:p>
        </p:txBody>
      </p:sp>
    </p:spTree>
    <p:extLst>
      <p:ext uri="{BB962C8B-B14F-4D97-AF65-F5344CB8AC3E}">
        <p14:creationId xmlns:p14="http://schemas.microsoft.com/office/powerpoint/2010/main" val="857039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正規方程式</a:t>
            </a:r>
            <a:endParaRPr kumimoji="1" lang="en-US" altLang="ja-JP" dirty="0"/>
          </a:p>
          <a:p>
            <a:r>
              <a:rPr kumimoji="1" lang="en-US" altLang="ja-JP" dirty="0"/>
              <a:t>X</a:t>
            </a:r>
            <a:r>
              <a:rPr kumimoji="1" lang="ja-JP" altLang="en-US"/>
              <a:t>と</a:t>
            </a:r>
            <a:r>
              <a:rPr kumimoji="1" lang="en-US" altLang="ja-JP" dirty="0"/>
              <a:t>Y</a:t>
            </a:r>
            <a:r>
              <a:rPr kumimoji="1" lang="ja-JP" altLang="en-US"/>
              <a:t>共分散</a:t>
            </a:r>
            <a:r>
              <a:rPr kumimoji="1" lang="en-US" altLang="ja-JP" dirty="0"/>
              <a:t>/X</a:t>
            </a:r>
            <a:r>
              <a:rPr kumimoji="1" lang="ja-JP" altLang="en-US"/>
              <a:t>の分散</a:t>
            </a:r>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54</a:t>
            </a:fld>
            <a:endParaRPr kumimoji="1" lang="ja-JP" altLang="en-US"/>
          </a:p>
        </p:txBody>
      </p:sp>
    </p:spTree>
    <p:extLst>
      <p:ext uri="{BB962C8B-B14F-4D97-AF65-F5344CB8AC3E}">
        <p14:creationId xmlns:p14="http://schemas.microsoft.com/office/powerpoint/2010/main" val="3744482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標本重回帰方程式</a:t>
            </a:r>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55</a:t>
            </a:fld>
            <a:endParaRPr kumimoji="1" lang="ja-JP" altLang="en-US"/>
          </a:p>
        </p:txBody>
      </p:sp>
    </p:spTree>
    <p:extLst>
      <p:ext uri="{BB962C8B-B14F-4D97-AF65-F5344CB8AC3E}">
        <p14:creationId xmlns:p14="http://schemas.microsoft.com/office/powerpoint/2010/main" val="2226436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a:t>
            </a:r>
            <a:r>
              <a:rPr kumimoji="1" lang="ja-JP" altLang="en-US" dirty="0"/>
              <a:t>に近いほど、よく当てはまっている</a:t>
            </a:r>
            <a:endParaRPr kumimoji="1" lang="en-US" altLang="ja-JP" dirty="0"/>
          </a:p>
          <a:p>
            <a:r>
              <a:rPr kumimoji="1" lang="ja-JP" altLang="en-US" dirty="0"/>
              <a:t>相関係数</a:t>
            </a:r>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59</a:t>
            </a:fld>
            <a:endParaRPr kumimoji="1" lang="ja-JP" altLang="en-US"/>
          </a:p>
        </p:txBody>
      </p:sp>
    </p:spTree>
    <p:extLst>
      <p:ext uri="{BB962C8B-B14F-4D97-AF65-F5344CB8AC3E}">
        <p14:creationId xmlns:p14="http://schemas.microsoft.com/office/powerpoint/2010/main" val="1818730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60</a:t>
            </a:fld>
            <a:endParaRPr kumimoji="1" lang="ja-JP" altLang="en-US"/>
          </a:p>
        </p:txBody>
      </p:sp>
    </p:spTree>
    <p:extLst>
      <p:ext uri="{BB962C8B-B14F-4D97-AF65-F5344CB8AC3E}">
        <p14:creationId xmlns:p14="http://schemas.microsoft.com/office/powerpoint/2010/main" val="3446520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61</a:t>
            </a:fld>
            <a:endParaRPr kumimoji="1" lang="ja-JP" altLang="en-US"/>
          </a:p>
        </p:txBody>
      </p:sp>
    </p:spTree>
    <p:extLst>
      <p:ext uri="{BB962C8B-B14F-4D97-AF65-F5344CB8AC3E}">
        <p14:creationId xmlns:p14="http://schemas.microsoft.com/office/powerpoint/2010/main" val="1194147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有意差が得られるまで繰り返す行為は誤った作法</a:t>
            </a:r>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62</a:t>
            </a:fld>
            <a:endParaRPr kumimoji="1" lang="ja-JP" altLang="en-US"/>
          </a:p>
        </p:txBody>
      </p:sp>
    </p:spTree>
    <p:extLst>
      <p:ext uri="{BB962C8B-B14F-4D97-AF65-F5344CB8AC3E}">
        <p14:creationId xmlns:p14="http://schemas.microsoft.com/office/powerpoint/2010/main" val="3275649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ヒストグラムなどのグラフ⇨人が解釈しやすい</a:t>
            </a:r>
            <a:endParaRPr kumimoji="1" lang="en-US" altLang="ja-JP" dirty="0"/>
          </a:p>
          <a:p>
            <a:r>
              <a:rPr kumimoji="1" lang="ja-JP" altLang="en-US"/>
              <a:t>定量値⇨機械が解釈しやすい</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8</a:t>
            </a:fld>
            <a:endParaRPr kumimoji="1" lang="ja-JP" altLang="en-US"/>
          </a:p>
        </p:txBody>
      </p:sp>
    </p:spTree>
    <p:extLst>
      <p:ext uri="{BB962C8B-B14F-4D97-AF65-F5344CB8AC3E}">
        <p14:creationId xmlns:p14="http://schemas.microsoft.com/office/powerpoint/2010/main" val="28092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一般化</a:t>
            </a:r>
            <a:endParaRPr kumimoji="1" lang="en-US" altLang="ja-JP" dirty="0"/>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10</a:t>
            </a:fld>
            <a:endParaRPr kumimoji="1" lang="ja-JP" altLang="en-US"/>
          </a:p>
        </p:txBody>
      </p:sp>
    </p:spTree>
    <p:extLst>
      <p:ext uri="{BB962C8B-B14F-4D97-AF65-F5344CB8AC3E}">
        <p14:creationId xmlns:p14="http://schemas.microsoft.com/office/powerpoint/2010/main" val="91112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両方の事象が起きる確率は，まず最初に片方の事象が起きて，さらに，その事象が起きたという条件のもとで片方の事象が起きる確率</a:t>
            </a:r>
            <a:endParaRPr kumimoji="1" lang="en-US" altLang="ja-JP" dirty="0"/>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13</a:t>
            </a:fld>
            <a:endParaRPr kumimoji="1" lang="ja-JP" altLang="en-US"/>
          </a:p>
        </p:txBody>
      </p:sp>
    </p:spTree>
    <p:extLst>
      <p:ext uri="{BB962C8B-B14F-4D97-AF65-F5344CB8AC3E}">
        <p14:creationId xmlns:p14="http://schemas.microsoft.com/office/powerpoint/2010/main" val="642924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16</a:t>
            </a:fld>
            <a:endParaRPr kumimoji="1" lang="ja-JP" altLang="en-US"/>
          </a:p>
        </p:txBody>
      </p:sp>
    </p:spTree>
    <p:extLst>
      <p:ext uri="{BB962C8B-B14F-4D97-AF65-F5344CB8AC3E}">
        <p14:creationId xmlns:p14="http://schemas.microsoft.com/office/powerpoint/2010/main" val="811035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テストの順位を上位何パーセントになるかで表現</a:t>
            </a:r>
            <a:endParaRPr kumimoji="1" lang="en-US" altLang="ja-JP" dirty="0"/>
          </a:p>
          <a:p>
            <a:r>
              <a:rPr kumimoji="1" lang="ja-JP" altLang="en-US"/>
              <a:t>当然，積分した和は</a:t>
            </a:r>
            <a:r>
              <a:rPr kumimoji="1" lang="en-US" altLang="ja-JP" dirty="0"/>
              <a:t>1</a:t>
            </a:r>
            <a:r>
              <a:rPr kumimoji="1" lang="ja-JP" altLang="en-US"/>
              <a:t>になる</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17</a:t>
            </a:fld>
            <a:endParaRPr kumimoji="1" lang="ja-JP" altLang="en-US"/>
          </a:p>
        </p:txBody>
      </p:sp>
    </p:spTree>
    <p:extLst>
      <p:ext uri="{BB962C8B-B14F-4D97-AF65-F5344CB8AC3E}">
        <p14:creationId xmlns:p14="http://schemas.microsoft.com/office/powerpoint/2010/main" val="4285497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中心極限定理</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27</a:t>
            </a:fld>
            <a:endParaRPr kumimoji="1" lang="ja-JP" altLang="en-US"/>
          </a:p>
        </p:txBody>
      </p:sp>
    </p:spTree>
    <p:extLst>
      <p:ext uri="{BB962C8B-B14F-4D97-AF65-F5344CB8AC3E}">
        <p14:creationId xmlns:p14="http://schemas.microsoft.com/office/powerpoint/2010/main" val="1318599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a:t>
            </a:r>
            <a:r>
              <a:rPr lang="ja-JP" altLang="en-US"/>
              <a:t>有意</a:t>
            </a:r>
            <a:r>
              <a:rPr lang="en-US" altLang="ja-JP" dirty="0"/>
              <a:t>”</a:t>
            </a:r>
            <a:r>
              <a:rPr lang="ja-JP" altLang="en-US"/>
              <a:t>に異なっている</a:t>
            </a:r>
            <a:r>
              <a:rPr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35</a:t>
            </a:fld>
            <a:endParaRPr kumimoji="1" lang="ja-JP" altLang="en-US"/>
          </a:p>
        </p:txBody>
      </p:sp>
    </p:spTree>
    <p:extLst>
      <p:ext uri="{BB962C8B-B14F-4D97-AF65-F5344CB8AC3E}">
        <p14:creationId xmlns:p14="http://schemas.microsoft.com/office/powerpoint/2010/main" val="2816280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38</a:t>
            </a:fld>
            <a:endParaRPr kumimoji="1" lang="ja-JP" altLang="en-US"/>
          </a:p>
        </p:txBody>
      </p:sp>
    </p:spTree>
    <p:extLst>
      <p:ext uri="{BB962C8B-B14F-4D97-AF65-F5344CB8AC3E}">
        <p14:creationId xmlns:p14="http://schemas.microsoft.com/office/powerpoint/2010/main" val="3731509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DCA7EF-3214-5344-BEE6-7B018B77450B}"/>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A901B9A-9F07-8947-BF7C-6205E9CB72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A34B5028-DCFE-0A44-BC84-E9CE2941C09F}"/>
              </a:ext>
            </a:extLst>
          </p:cNvPr>
          <p:cNvSpPr>
            <a:spLocks noGrp="1"/>
          </p:cNvSpPr>
          <p:nvPr>
            <p:ph type="dt" sz="half" idx="10"/>
          </p:nvPr>
        </p:nvSpPr>
        <p:spPr/>
        <p:txBody>
          <a:bodyPr/>
          <a:lstStyle/>
          <a:p>
            <a:fld id="{68999CC1-A53E-6743-8585-AD118CF40D8D}" type="datetimeFigureOut">
              <a:rPr kumimoji="1" lang="ja-JP" altLang="en-US" smtClean="0"/>
              <a:t>2019/10/11</a:t>
            </a:fld>
            <a:endParaRPr kumimoji="1" lang="ja-JP" altLang="en-US"/>
          </a:p>
        </p:txBody>
      </p:sp>
      <p:sp>
        <p:nvSpPr>
          <p:cNvPr id="5" name="フッター プレースホルダー 4">
            <a:extLst>
              <a:ext uri="{FF2B5EF4-FFF2-40B4-BE49-F238E27FC236}">
                <a16:creationId xmlns:a16="http://schemas.microsoft.com/office/drawing/2014/main" id="{7B420C3D-BF4D-394B-8630-5EA737F57C4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7FAA235-34A0-1743-867A-D33CFF1F3B64}"/>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973080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BBEBF0-C48B-324A-A754-83742212C91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75A3FF2-0683-5241-932C-D4BC484B432B}"/>
              </a:ext>
            </a:extLst>
          </p:cNvPr>
          <p:cNvSpPr>
            <a:spLocks noGrp="1"/>
          </p:cNvSpPr>
          <p:nvPr>
            <p:ph type="body" orient="vert" idx="1"/>
          </p:nvPr>
        </p:nvSpPr>
        <p:spPr/>
        <p:txBody>
          <a:bodyPr vert="eaVert"/>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A863C84-BBEB-7447-A734-14C4FB1A83A5}"/>
              </a:ext>
            </a:extLst>
          </p:cNvPr>
          <p:cNvSpPr>
            <a:spLocks noGrp="1"/>
          </p:cNvSpPr>
          <p:nvPr>
            <p:ph type="dt" sz="half" idx="10"/>
          </p:nvPr>
        </p:nvSpPr>
        <p:spPr/>
        <p:txBody>
          <a:bodyPr/>
          <a:lstStyle/>
          <a:p>
            <a:fld id="{68999CC1-A53E-6743-8585-AD118CF40D8D}" type="datetimeFigureOut">
              <a:rPr kumimoji="1" lang="ja-JP" altLang="en-US" smtClean="0"/>
              <a:t>2019/10/11</a:t>
            </a:fld>
            <a:endParaRPr kumimoji="1" lang="ja-JP" altLang="en-US"/>
          </a:p>
        </p:txBody>
      </p:sp>
      <p:sp>
        <p:nvSpPr>
          <p:cNvPr id="5" name="フッター プレースホルダー 4">
            <a:extLst>
              <a:ext uri="{FF2B5EF4-FFF2-40B4-BE49-F238E27FC236}">
                <a16:creationId xmlns:a16="http://schemas.microsoft.com/office/drawing/2014/main" id="{0CDE316C-5A88-A247-8E53-90A627321FE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E5DE579-B636-394F-A4C2-B507510A5333}"/>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2101545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765A3C90-EDC2-4B47-8E1E-636D44222C2E}"/>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C216D6A-418B-494D-887F-2E7E6F78C03F}"/>
              </a:ext>
            </a:extLst>
          </p:cNvPr>
          <p:cNvSpPr>
            <a:spLocks noGrp="1"/>
          </p:cNvSpPr>
          <p:nvPr>
            <p:ph type="body" orient="vert" idx="1"/>
          </p:nvPr>
        </p:nvSpPr>
        <p:spPr>
          <a:xfrm>
            <a:off x="838200" y="365125"/>
            <a:ext cx="7734300" cy="5811838"/>
          </a:xfrm>
        </p:spPr>
        <p:txBody>
          <a:bodyPr vert="eaVert"/>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26D7886-B75C-4D4B-B8EC-09788B2E58A9}"/>
              </a:ext>
            </a:extLst>
          </p:cNvPr>
          <p:cNvSpPr>
            <a:spLocks noGrp="1"/>
          </p:cNvSpPr>
          <p:nvPr>
            <p:ph type="dt" sz="half" idx="10"/>
          </p:nvPr>
        </p:nvSpPr>
        <p:spPr/>
        <p:txBody>
          <a:bodyPr/>
          <a:lstStyle/>
          <a:p>
            <a:fld id="{68999CC1-A53E-6743-8585-AD118CF40D8D}" type="datetimeFigureOut">
              <a:rPr kumimoji="1" lang="ja-JP" altLang="en-US" smtClean="0"/>
              <a:t>2019/10/11</a:t>
            </a:fld>
            <a:endParaRPr kumimoji="1" lang="ja-JP" altLang="en-US"/>
          </a:p>
        </p:txBody>
      </p:sp>
      <p:sp>
        <p:nvSpPr>
          <p:cNvPr id="5" name="フッター プレースホルダー 4">
            <a:extLst>
              <a:ext uri="{FF2B5EF4-FFF2-40B4-BE49-F238E27FC236}">
                <a16:creationId xmlns:a16="http://schemas.microsoft.com/office/drawing/2014/main" id="{8BAED3F8-0918-FB4B-8D15-FB6C7C8B9C7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E215289-5501-E841-8849-C3C0D51FFFD3}"/>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4025165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6AC626-1C0F-9742-9701-1EE8A318260A}"/>
              </a:ext>
            </a:extLst>
          </p:cNvPr>
          <p:cNvSpPr>
            <a:spLocks noGrp="1"/>
          </p:cNvSpPr>
          <p:nvPr>
            <p:ph type="title"/>
          </p:nvPr>
        </p:nvSpPr>
        <p:spPr>
          <a:xfrm>
            <a:off x="98612" y="125132"/>
            <a:ext cx="11936506" cy="1325563"/>
          </a:xfr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9842C33-8868-574F-AC81-7BBF213C7B2C}"/>
              </a:ext>
            </a:extLst>
          </p:cNvPr>
          <p:cNvSpPr>
            <a:spLocks noGrp="1"/>
          </p:cNvSpPr>
          <p:nvPr>
            <p:ph idx="1"/>
          </p:nvPr>
        </p:nvSpPr>
        <p:spPr>
          <a:xfrm>
            <a:off x="98611" y="1559859"/>
            <a:ext cx="11936505" cy="5298141"/>
          </a:xfrm>
        </p:spPr>
        <p:txBody>
          <a:bodyPr/>
          <a:lstStyle/>
          <a:p>
            <a:r>
              <a:rPr kumimoji="1" lang="ja-JP" altLang="en-US"/>
              <a:t>マスター テキストの書式設定
第 </a:t>
            </a:r>
            <a:r>
              <a:rPr kumimoji="1" lang="en-US" altLang="ja-JP" dirty="0"/>
              <a:t>2 </a:t>
            </a:r>
            <a:r>
              <a:rPr kumimoji="1" lang="ja-JP" altLang="en-US"/>
              <a:t>レベル
第 </a:t>
            </a:r>
            <a:r>
              <a:rPr kumimoji="1" lang="en-US" altLang="ja-JP" dirty="0"/>
              <a:t>3 </a:t>
            </a:r>
            <a:r>
              <a:rPr kumimoji="1" lang="ja-JP" altLang="en-US"/>
              <a:t>レベル
第 </a:t>
            </a:r>
            <a:r>
              <a:rPr kumimoji="1" lang="en-US" altLang="ja-JP" dirty="0"/>
              <a:t>4 </a:t>
            </a:r>
            <a:r>
              <a:rPr kumimoji="1" lang="ja-JP" altLang="en-US"/>
              <a:t>レベル
第 </a:t>
            </a:r>
            <a:r>
              <a:rPr kumimoji="1" lang="en-US" altLang="ja-JP" dirty="0"/>
              <a:t>5 </a:t>
            </a:r>
            <a:r>
              <a:rPr kumimoji="1" lang="ja-JP" altLang="en-US"/>
              <a:t>レベル</a:t>
            </a:r>
          </a:p>
        </p:txBody>
      </p:sp>
      <p:sp>
        <p:nvSpPr>
          <p:cNvPr id="4" name="日付プレースホルダー 3">
            <a:extLst>
              <a:ext uri="{FF2B5EF4-FFF2-40B4-BE49-F238E27FC236}">
                <a16:creationId xmlns:a16="http://schemas.microsoft.com/office/drawing/2014/main" id="{71812A01-676D-6D41-A9F9-0E405EC956D9}"/>
              </a:ext>
            </a:extLst>
          </p:cNvPr>
          <p:cNvSpPr>
            <a:spLocks noGrp="1"/>
          </p:cNvSpPr>
          <p:nvPr>
            <p:ph type="dt" sz="half" idx="10"/>
          </p:nvPr>
        </p:nvSpPr>
        <p:spPr/>
        <p:txBody>
          <a:bodyPr/>
          <a:lstStyle/>
          <a:p>
            <a:fld id="{68999CC1-A53E-6743-8585-AD118CF40D8D}" type="datetimeFigureOut">
              <a:rPr kumimoji="1" lang="ja-JP" altLang="en-US" smtClean="0"/>
              <a:t>2019/10/11</a:t>
            </a:fld>
            <a:endParaRPr kumimoji="1" lang="ja-JP" altLang="en-US"/>
          </a:p>
        </p:txBody>
      </p:sp>
      <p:sp>
        <p:nvSpPr>
          <p:cNvPr id="5" name="フッター プレースホルダー 4">
            <a:extLst>
              <a:ext uri="{FF2B5EF4-FFF2-40B4-BE49-F238E27FC236}">
                <a16:creationId xmlns:a16="http://schemas.microsoft.com/office/drawing/2014/main" id="{B942C8A3-36BA-6844-882E-0F60E9B3834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8E4C28C-ADEF-BF4D-8500-F47F24F78909}"/>
              </a:ext>
            </a:extLst>
          </p:cNvPr>
          <p:cNvSpPr>
            <a:spLocks noGrp="1"/>
          </p:cNvSpPr>
          <p:nvPr>
            <p:ph type="sldNum" sz="quarter" idx="12"/>
          </p:nvPr>
        </p:nvSpPr>
        <p:spPr>
          <a:xfrm>
            <a:off x="9448800" y="6492875"/>
            <a:ext cx="2743200" cy="365125"/>
          </a:xfrm>
        </p:spPr>
        <p:txBody>
          <a:bodyPr/>
          <a:lstStyle>
            <a:lvl1pPr>
              <a:defRPr sz="2000">
                <a:effectLst>
                  <a:outerShdw blurRad="38100" dist="38100" dir="2700000" algn="tl">
                    <a:srgbClr val="000000">
                      <a:alpha val="43137"/>
                    </a:srgbClr>
                  </a:outerShdw>
                </a:effectLst>
              </a:defRPr>
            </a:lvl1pPr>
          </a:lstStyle>
          <a:p>
            <a:fld id="{E43A15C3-D26C-714A-9FCA-21FB99324E99}" type="slidenum">
              <a:rPr lang="ja-JP" altLang="en-US" smtClean="0"/>
              <a:pPr/>
              <a:t>‹#›</a:t>
            </a:fld>
            <a:endParaRPr lang="ja-JP" altLang="en-US"/>
          </a:p>
        </p:txBody>
      </p:sp>
    </p:spTree>
    <p:extLst>
      <p:ext uri="{BB962C8B-B14F-4D97-AF65-F5344CB8AC3E}">
        <p14:creationId xmlns:p14="http://schemas.microsoft.com/office/powerpoint/2010/main" val="1644009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14E125-53A1-C649-9F15-A0C7EA034BB8}"/>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1502CE1-2DD9-FD46-BF74-2EF2607792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F878889-E64B-084F-93D9-BE4D944DCB46}"/>
              </a:ext>
            </a:extLst>
          </p:cNvPr>
          <p:cNvSpPr>
            <a:spLocks noGrp="1"/>
          </p:cNvSpPr>
          <p:nvPr>
            <p:ph type="dt" sz="half" idx="10"/>
          </p:nvPr>
        </p:nvSpPr>
        <p:spPr/>
        <p:txBody>
          <a:bodyPr/>
          <a:lstStyle/>
          <a:p>
            <a:fld id="{68999CC1-A53E-6743-8585-AD118CF40D8D}" type="datetimeFigureOut">
              <a:rPr kumimoji="1" lang="ja-JP" altLang="en-US" smtClean="0"/>
              <a:t>2019/10/11</a:t>
            </a:fld>
            <a:endParaRPr kumimoji="1" lang="ja-JP" altLang="en-US"/>
          </a:p>
        </p:txBody>
      </p:sp>
      <p:sp>
        <p:nvSpPr>
          <p:cNvPr id="5" name="フッター プレースホルダー 4">
            <a:extLst>
              <a:ext uri="{FF2B5EF4-FFF2-40B4-BE49-F238E27FC236}">
                <a16:creationId xmlns:a16="http://schemas.microsoft.com/office/drawing/2014/main" id="{74E62394-F7CA-A94C-87EB-1576773E137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8C4C5BA-192C-8F42-BADD-CB5C8617CD95}"/>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128274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8409E2-B07A-7448-9500-DC1FE33C7F4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DEAA5DA-0ED3-CE49-8C67-4852E9A51184}"/>
              </a:ext>
            </a:extLst>
          </p:cNvPr>
          <p:cNvSpPr>
            <a:spLocks noGrp="1"/>
          </p:cNvSpPr>
          <p:nvPr>
            <p:ph sz="half" idx="1"/>
          </p:nvPr>
        </p:nvSpPr>
        <p:spPr>
          <a:xfrm>
            <a:off x="838200" y="1825625"/>
            <a:ext cx="5181600" cy="435133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F242EED-0914-0041-9E1E-96DE770A50F0}"/>
              </a:ext>
            </a:extLst>
          </p:cNvPr>
          <p:cNvSpPr>
            <a:spLocks noGrp="1"/>
          </p:cNvSpPr>
          <p:nvPr>
            <p:ph sz="half" idx="2"/>
          </p:nvPr>
        </p:nvSpPr>
        <p:spPr>
          <a:xfrm>
            <a:off x="6172200" y="1825625"/>
            <a:ext cx="5181600" cy="435133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E7BEB16-26C5-1949-A1DB-9061AC8B4FFA}"/>
              </a:ext>
            </a:extLst>
          </p:cNvPr>
          <p:cNvSpPr>
            <a:spLocks noGrp="1"/>
          </p:cNvSpPr>
          <p:nvPr>
            <p:ph type="dt" sz="half" idx="10"/>
          </p:nvPr>
        </p:nvSpPr>
        <p:spPr/>
        <p:txBody>
          <a:bodyPr/>
          <a:lstStyle/>
          <a:p>
            <a:fld id="{68999CC1-A53E-6743-8585-AD118CF40D8D}" type="datetimeFigureOut">
              <a:rPr kumimoji="1" lang="ja-JP" altLang="en-US" smtClean="0"/>
              <a:t>2019/10/11</a:t>
            </a:fld>
            <a:endParaRPr kumimoji="1" lang="ja-JP" altLang="en-US"/>
          </a:p>
        </p:txBody>
      </p:sp>
      <p:sp>
        <p:nvSpPr>
          <p:cNvPr id="6" name="フッター プレースホルダー 5">
            <a:extLst>
              <a:ext uri="{FF2B5EF4-FFF2-40B4-BE49-F238E27FC236}">
                <a16:creationId xmlns:a16="http://schemas.microsoft.com/office/drawing/2014/main" id="{A786A68A-49AA-2C4B-B68E-728E97454BA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DE21D4C-2731-AC44-95E9-7ABEE0160443}"/>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2348372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B7226A-7B4B-B043-BC47-AF2FA2A100A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8D8E229-3144-1E49-B4AD-6B64E98A41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B1CE3F9-6718-6D40-B03E-419DCDD1D485}"/>
              </a:ext>
            </a:extLst>
          </p:cNvPr>
          <p:cNvSpPr>
            <a:spLocks noGrp="1"/>
          </p:cNvSpPr>
          <p:nvPr>
            <p:ph sz="half" idx="2"/>
          </p:nvPr>
        </p:nvSpPr>
        <p:spPr>
          <a:xfrm>
            <a:off x="839788" y="2505075"/>
            <a:ext cx="5157787" cy="368458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4FFA401-014C-3E45-B1EF-C45BDDA359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コンテンツ プレースホルダー 5">
            <a:extLst>
              <a:ext uri="{FF2B5EF4-FFF2-40B4-BE49-F238E27FC236}">
                <a16:creationId xmlns:a16="http://schemas.microsoft.com/office/drawing/2014/main" id="{01570958-2EBA-3B48-B308-E60C29E46153}"/>
              </a:ext>
            </a:extLst>
          </p:cNvPr>
          <p:cNvSpPr>
            <a:spLocks noGrp="1"/>
          </p:cNvSpPr>
          <p:nvPr>
            <p:ph sz="quarter" idx="4"/>
          </p:nvPr>
        </p:nvSpPr>
        <p:spPr>
          <a:xfrm>
            <a:off x="6172200" y="2505075"/>
            <a:ext cx="5183188" cy="368458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E0755788-A485-084F-A2DE-D4113F393649}"/>
              </a:ext>
            </a:extLst>
          </p:cNvPr>
          <p:cNvSpPr>
            <a:spLocks noGrp="1"/>
          </p:cNvSpPr>
          <p:nvPr>
            <p:ph type="dt" sz="half" idx="10"/>
          </p:nvPr>
        </p:nvSpPr>
        <p:spPr/>
        <p:txBody>
          <a:bodyPr/>
          <a:lstStyle/>
          <a:p>
            <a:fld id="{68999CC1-A53E-6743-8585-AD118CF40D8D}" type="datetimeFigureOut">
              <a:rPr kumimoji="1" lang="ja-JP" altLang="en-US" smtClean="0"/>
              <a:t>2019/10/11</a:t>
            </a:fld>
            <a:endParaRPr kumimoji="1" lang="ja-JP" altLang="en-US"/>
          </a:p>
        </p:txBody>
      </p:sp>
      <p:sp>
        <p:nvSpPr>
          <p:cNvPr id="8" name="フッター プレースホルダー 7">
            <a:extLst>
              <a:ext uri="{FF2B5EF4-FFF2-40B4-BE49-F238E27FC236}">
                <a16:creationId xmlns:a16="http://schemas.microsoft.com/office/drawing/2014/main" id="{EECA8D19-01CD-514A-B379-C4F1F02EAA0F}"/>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3BF9F5E-010C-2542-8925-76C2AA39F40C}"/>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4251689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410DE4-FE3E-C044-A93D-486DD5C9EDE4}"/>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9F765FD2-BD2B-154E-A888-C30DDAC46A31}"/>
              </a:ext>
            </a:extLst>
          </p:cNvPr>
          <p:cNvSpPr>
            <a:spLocks noGrp="1"/>
          </p:cNvSpPr>
          <p:nvPr>
            <p:ph type="dt" sz="half" idx="10"/>
          </p:nvPr>
        </p:nvSpPr>
        <p:spPr/>
        <p:txBody>
          <a:bodyPr/>
          <a:lstStyle/>
          <a:p>
            <a:fld id="{68999CC1-A53E-6743-8585-AD118CF40D8D}" type="datetimeFigureOut">
              <a:rPr kumimoji="1" lang="ja-JP" altLang="en-US" smtClean="0"/>
              <a:t>2019/10/11</a:t>
            </a:fld>
            <a:endParaRPr kumimoji="1" lang="ja-JP" altLang="en-US"/>
          </a:p>
        </p:txBody>
      </p:sp>
      <p:sp>
        <p:nvSpPr>
          <p:cNvPr id="4" name="フッター プレースホルダー 3">
            <a:extLst>
              <a:ext uri="{FF2B5EF4-FFF2-40B4-BE49-F238E27FC236}">
                <a16:creationId xmlns:a16="http://schemas.microsoft.com/office/drawing/2014/main" id="{9568BD7E-2819-B342-81F2-1C691CB920F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EEA05E3C-0302-1D4C-9244-987803F01405}"/>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335155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DE7CDD40-A8C4-A447-90E0-274C681E3311}"/>
              </a:ext>
            </a:extLst>
          </p:cNvPr>
          <p:cNvSpPr>
            <a:spLocks noGrp="1"/>
          </p:cNvSpPr>
          <p:nvPr>
            <p:ph type="dt" sz="half" idx="10"/>
          </p:nvPr>
        </p:nvSpPr>
        <p:spPr/>
        <p:txBody>
          <a:bodyPr/>
          <a:lstStyle/>
          <a:p>
            <a:fld id="{68999CC1-A53E-6743-8585-AD118CF40D8D}" type="datetimeFigureOut">
              <a:rPr kumimoji="1" lang="ja-JP" altLang="en-US" smtClean="0"/>
              <a:t>2019/10/11</a:t>
            </a:fld>
            <a:endParaRPr kumimoji="1" lang="ja-JP" altLang="en-US"/>
          </a:p>
        </p:txBody>
      </p:sp>
      <p:sp>
        <p:nvSpPr>
          <p:cNvPr id="3" name="フッター プレースホルダー 2">
            <a:extLst>
              <a:ext uri="{FF2B5EF4-FFF2-40B4-BE49-F238E27FC236}">
                <a16:creationId xmlns:a16="http://schemas.microsoft.com/office/drawing/2014/main" id="{A804F59C-D89F-4D4B-A66B-02D267115A02}"/>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0A5804F-4F3B-C34F-B7F3-0BE13A8AC83C}"/>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427234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868BF8-55B5-C84F-9B58-903B8515AA8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84463C9-4B9C-234E-9642-289A8DA047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B7589834-6BFF-A34C-9C54-F3BF46219F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CDA6DD65-E8B4-0B40-8320-CFE5FB7B743D}"/>
              </a:ext>
            </a:extLst>
          </p:cNvPr>
          <p:cNvSpPr>
            <a:spLocks noGrp="1"/>
          </p:cNvSpPr>
          <p:nvPr>
            <p:ph type="dt" sz="half" idx="10"/>
          </p:nvPr>
        </p:nvSpPr>
        <p:spPr/>
        <p:txBody>
          <a:bodyPr/>
          <a:lstStyle/>
          <a:p>
            <a:fld id="{68999CC1-A53E-6743-8585-AD118CF40D8D}" type="datetimeFigureOut">
              <a:rPr kumimoji="1" lang="ja-JP" altLang="en-US" smtClean="0"/>
              <a:t>2019/10/11</a:t>
            </a:fld>
            <a:endParaRPr kumimoji="1" lang="ja-JP" altLang="en-US"/>
          </a:p>
        </p:txBody>
      </p:sp>
      <p:sp>
        <p:nvSpPr>
          <p:cNvPr id="6" name="フッター プレースホルダー 5">
            <a:extLst>
              <a:ext uri="{FF2B5EF4-FFF2-40B4-BE49-F238E27FC236}">
                <a16:creationId xmlns:a16="http://schemas.microsoft.com/office/drawing/2014/main" id="{3271570E-3B81-7641-9B50-215FA172BDA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67D0B20-71C8-434E-8949-2F051675FB38}"/>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2657990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09BD8D-4BF2-284E-87A0-B97D003B75C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782055EF-8A9F-4246-BA3D-CE7A6A89F0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59C42701-7612-BE4D-BC64-1EEE0B1B2A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622E502F-2549-D24F-A3CB-80FD6E1C2DA5}"/>
              </a:ext>
            </a:extLst>
          </p:cNvPr>
          <p:cNvSpPr>
            <a:spLocks noGrp="1"/>
          </p:cNvSpPr>
          <p:nvPr>
            <p:ph type="dt" sz="half" idx="10"/>
          </p:nvPr>
        </p:nvSpPr>
        <p:spPr/>
        <p:txBody>
          <a:bodyPr/>
          <a:lstStyle/>
          <a:p>
            <a:fld id="{68999CC1-A53E-6743-8585-AD118CF40D8D}" type="datetimeFigureOut">
              <a:rPr kumimoji="1" lang="ja-JP" altLang="en-US" smtClean="0"/>
              <a:t>2019/10/11</a:t>
            </a:fld>
            <a:endParaRPr kumimoji="1" lang="ja-JP" altLang="en-US"/>
          </a:p>
        </p:txBody>
      </p:sp>
      <p:sp>
        <p:nvSpPr>
          <p:cNvPr id="6" name="フッター プレースホルダー 5">
            <a:extLst>
              <a:ext uri="{FF2B5EF4-FFF2-40B4-BE49-F238E27FC236}">
                <a16:creationId xmlns:a16="http://schemas.microsoft.com/office/drawing/2014/main" id="{186FF56B-6EEA-7F41-B105-1B459F19F7E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11BCAF7-5375-9F49-B339-A1C35F284630}"/>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640290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A19EC19-77CF-8A48-A245-5CBEC9293F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5743948-79A5-8F4E-8814-C277E08EED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551AA19-1E47-144A-B553-D6D03938DA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999CC1-A53E-6743-8585-AD118CF40D8D}" type="datetimeFigureOut">
              <a:rPr kumimoji="1" lang="ja-JP" altLang="en-US" smtClean="0"/>
              <a:t>2019/10/11</a:t>
            </a:fld>
            <a:endParaRPr kumimoji="1" lang="ja-JP" altLang="en-US"/>
          </a:p>
        </p:txBody>
      </p:sp>
      <p:sp>
        <p:nvSpPr>
          <p:cNvPr id="5" name="フッター プレースホルダー 4">
            <a:extLst>
              <a:ext uri="{FF2B5EF4-FFF2-40B4-BE49-F238E27FC236}">
                <a16:creationId xmlns:a16="http://schemas.microsoft.com/office/drawing/2014/main" id="{98E70905-C4D9-9143-B399-3FFFDB411F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0422A671-1F46-3447-8719-1612B55395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39080222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22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61.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271.png"/><Relationship Id="rId7"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01.png"/><Relationship Id="rId5" Type="http://schemas.openxmlformats.org/officeDocument/2006/relationships/image" Target="../media/image290.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351.png"/><Relationship Id="rId4" Type="http://schemas.openxmlformats.org/officeDocument/2006/relationships/image" Target="../media/image34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462.png"/><Relationship Id="rId2" Type="http://schemas.openxmlformats.org/officeDocument/2006/relationships/image" Target="../media/image452.png"/><Relationship Id="rId1" Type="http://schemas.openxmlformats.org/officeDocument/2006/relationships/slideLayout" Target="../slideLayouts/slideLayout2.xml"/><Relationship Id="rId5" Type="http://schemas.openxmlformats.org/officeDocument/2006/relationships/image" Target="../media/image482.png"/><Relationship Id="rId4" Type="http://schemas.openxmlformats.org/officeDocument/2006/relationships/image" Target="../media/image472.png"/></Relationships>
</file>

<file path=ppt/slides/_rels/slide29.xml.rels><?xml version="1.0" encoding="UTF-8" standalone="yes"?>
<Relationships xmlns="http://schemas.openxmlformats.org/package/2006/relationships"><Relationship Id="rId3" Type="http://schemas.openxmlformats.org/officeDocument/2006/relationships/image" Target="../media/image4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image" Target="../media/image452.png"/><Relationship Id="rId1" Type="http://schemas.openxmlformats.org/officeDocument/2006/relationships/slideLayout" Target="../slideLayouts/slideLayout2.xml"/><Relationship Id="rId6" Type="http://schemas.openxmlformats.org/officeDocument/2006/relationships/image" Target="../media/image532.png"/><Relationship Id="rId5" Type="http://schemas.openxmlformats.org/officeDocument/2006/relationships/image" Target="../media/image53.png"/><Relationship Id="rId4" Type="http://schemas.openxmlformats.org/officeDocument/2006/relationships/image" Target="../media/image513.png"/></Relationships>
</file>

<file path=ppt/slides/_rels/slide3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501.png"/><Relationship Id="rId3" Type="http://schemas.openxmlformats.org/officeDocument/2006/relationships/image" Target="../media/image451.png"/><Relationship Id="rId7" Type="http://schemas.openxmlformats.org/officeDocument/2006/relationships/image" Target="../media/image491.png"/><Relationship Id="rId2" Type="http://schemas.openxmlformats.org/officeDocument/2006/relationships/image" Target="../media/image440.png"/><Relationship Id="rId1" Type="http://schemas.openxmlformats.org/officeDocument/2006/relationships/slideLayout" Target="../slideLayouts/slideLayout2.xml"/><Relationship Id="rId6" Type="http://schemas.openxmlformats.org/officeDocument/2006/relationships/image" Target="../media/image481.png"/><Relationship Id="rId5" Type="http://schemas.openxmlformats.org/officeDocument/2006/relationships/image" Target="../media/image471.png"/><Relationship Id="rId10" Type="http://schemas.openxmlformats.org/officeDocument/2006/relationships/image" Target="../media/image67.png"/><Relationship Id="rId4" Type="http://schemas.openxmlformats.org/officeDocument/2006/relationships/image" Target="../media/image461.png"/><Relationship Id="rId9" Type="http://schemas.openxmlformats.org/officeDocument/2006/relationships/image" Target="../media/image512.png"/></Relationships>
</file>

<file path=ppt/slides/_rels/slide38.xml.rels><?xml version="1.0" encoding="UTF-8" standalone="yes"?>
<Relationships xmlns="http://schemas.openxmlformats.org/package/2006/relationships"><Relationship Id="rId8" Type="http://schemas.openxmlformats.org/officeDocument/2006/relationships/image" Target="../media/image581.png"/><Relationship Id="rId3" Type="http://schemas.openxmlformats.org/officeDocument/2006/relationships/image" Target="../media/image531.png"/><Relationship Id="rId7" Type="http://schemas.openxmlformats.org/officeDocument/2006/relationships/image" Target="../media/image57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60.png"/><Relationship Id="rId11" Type="http://schemas.openxmlformats.org/officeDocument/2006/relationships/image" Target="../media/image611.png"/><Relationship Id="rId5" Type="http://schemas.openxmlformats.org/officeDocument/2006/relationships/image" Target="../media/image550.png"/><Relationship Id="rId10" Type="http://schemas.openxmlformats.org/officeDocument/2006/relationships/image" Target="../media/image601.png"/><Relationship Id="rId4" Type="http://schemas.openxmlformats.org/officeDocument/2006/relationships/image" Target="../media/image540.png"/><Relationship Id="rId9" Type="http://schemas.openxmlformats.org/officeDocument/2006/relationships/image" Target="../media/image591.png"/></Relationships>
</file>

<file path=ppt/slides/_rels/slide39.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630.png"/><Relationship Id="rId7" Type="http://schemas.openxmlformats.org/officeDocument/2006/relationships/image" Target="../media/image670.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640.png"/><Relationship Id="rId9" Type="http://schemas.openxmlformats.org/officeDocument/2006/relationships/image" Target="../media/image6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42.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830.png"/><Relationship Id="rId3" Type="http://schemas.openxmlformats.org/officeDocument/2006/relationships/image" Target="../media/image780.png"/><Relationship Id="rId7" Type="http://schemas.openxmlformats.org/officeDocument/2006/relationships/image" Target="../media/image820.png"/><Relationship Id="rId2" Type="http://schemas.openxmlformats.org/officeDocument/2006/relationships/image" Target="../media/image770.png"/><Relationship Id="rId1" Type="http://schemas.openxmlformats.org/officeDocument/2006/relationships/slideLayout" Target="../slideLayouts/slideLayout2.xml"/><Relationship Id="rId6" Type="http://schemas.openxmlformats.org/officeDocument/2006/relationships/image" Target="../media/image811.png"/><Relationship Id="rId5" Type="http://schemas.openxmlformats.org/officeDocument/2006/relationships/image" Target="../media/image800.png"/><Relationship Id="rId4" Type="http://schemas.openxmlformats.org/officeDocument/2006/relationships/image" Target="../media/image790.png"/></Relationships>
</file>

<file path=ppt/slides/_rels/slide45.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53.png"/><Relationship Id="rId7" Type="http://schemas.openxmlformats.org/officeDocument/2006/relationships/image" Target="../media/image86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50.png"/><Relationship Id="rId5" Type="http://schemas.openxmlformats.org/officeDocument/2006/relationships/image" Target="../media/image840.png"/><Relationship Id="rId10" Type="http://schemas.openxmlformats.org/officeDocument/2006/relationships/image" Target="../media/image900.png"/><Relationship Id="rId4" Type="http://schemas.openxmlformats.org/officeDocument/2006/relationships/image" Target="../media/image770.png"/><Relationship Id="rId9" Type="http://schemas.openxmlformats.org/officeDocument/2006/relationships/image" Target="../media/image880.png"/></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20.png"/><Relationship Id="rId4" Type="http://schemas.openxmlformats.org/officeDocument/2006/relationships/image" Target="../media/image770.png"/></Relationships>
</file>

<file path=ppt/slides/_rels/slide4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610.png"/><Relationship Id="rId13" Type="http://schemas.openxmlformats.org/officeDocument/2006/relationships/image" Target="../media/image1110.PNG"/><Relationship Id="rId3" Type="http://schemas.openxmlformats.org/officeDocument/2006/relationships/image" Target="../media/image110.png"/><Relationship Id="rId7" Type="http://schemas.openxmlformats.org/officeDocument/2006/relationships/image" Target="../media/image510.png"/><Relationship Id="rId12" Type="http://schemas.openxmlformats.org/officeDocument/2006/relationships/image" Target="../media/image102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10.png"/><Relationship Id="rId11" Type="http://schemas.openxmlformats.org/officeDocument/2006/relationships/image" Target="../media/image910.png"/><Relationship Id="rId5" Type="http://schemas.openxmlformats.org/officeDocument/2006/relationships/image" Target="../media/image111.PNG"/><Relationship Id="rId10" Type="http://schemas.openxmlformats.org/officeDocument/2006/relationships/image" Target="../media/image810.png"/><Relationship Id="rId4" Type="http://schemas.openxmlformats.org/officeDocument/2006/relationships/image" Target="../media/image109.PNG"/><Relationship Id="rId9" Type="http://schemas.openxmlformats.org/officeDocument/2006/relationships/image" Target="../media/image710.png"/></Relationships>
</file>

<file path=ppt/slides/_rels/slide53.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12.png"/><Relationship Id="rId7" Type="http://schemas.openxmlformats.org/officeDocument/2006/relationships/image" Target="../media/image10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90.png"/><Relationship Id="rId5" Type="http://schemas.openxmlformats.org/officeDocument/2006/relationships/image" Target="../media/image140.png"/><Relationship Id="rId10" Type="http://schemas.openxmlformats.org/officeDocument/2006/relationships/image" Target="../media/image180.png"/><Relationship Id="rId4" Type="http://schemas.openxmlformats.org/officeDocument/2006/relationships/image" Target="../media/image130.png"/><Relationship Id="rId9" Type="http://schemas.openxmlformats.org/officeDocument/2006/relationships/image" Target="../media/image170.png"/></Relationships>
</file>

<file path=ppt/slides/_rels/slide54.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24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220.png"/><Relationship Id="rId4" Type="http://schemas.openxmlformats.org/officeDocument/2006/relationships/image" Target="../media/image210.png"/></Relationships>
</file>

<file path=ppt/slides/_rels/slide55.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113.png"/><Relationship Id="rId7" Type="http://schemas.openxmlformats.org/officeDocument/2006/relationships/image" Target="../media/image11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270.png"/><Relationship Id="rId4" Type="http://schemas.openxmlformats.org/officeDocument/2006/relationships/image" Target="../media/image260.png"/></Relationships>
</file>

<file path=ppt/slides/_rels/slide5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10" Type="http://schemas.openxmlformats.org/officeDocument/2006/relationships/image" Target="../media/image125.png"/><Relationship Id="rId4" Type="http://schemas.openxmlformats.org/officeDocument/2006/relationships/image" Target="../media/image119.png"/><Relationship Id="rId9" Type="http://schemas.openxmlformats.org/officeDocument/2006/relationships/image" Target="../media/image124.png"/></Relationships>
</file>

<file path=ppt/slides/_rels/slide58.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7.JPG"/><Relationship Id="rId7" Type="http://schemas.openxmlformats.org/officeDocument/2006/relationships/image" Target="../media/image132.png"/><Relationship Id="rId2" Type="http://schemas.openxmlformats.org/officeDocument/2006/relationships/image" Target="../media/image126.JPG"/><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4.png"/></Relationships>
</file>

<file path=ppt/slides/_rels/slide59.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image" Target="../media/image330.png"/><Relationship Id="rId7" Type="http://schemas.openxmlformats.org/officeDocument/2006/relationships/image" Target="../media/image37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350.png"/><Relationship Id="rId10" Type="http://schemas.openxmlformats.org/officeDocument/2006/relationships/image" Target="../media/image400.png"/><Relationship Id="rId4" Type="http://schemas.openxmlformats.org/officeDocument/2006/relationships/image" Target="../media/image340.png"/><Relationship Id="rId9" Type="http://schemas.openxmlformats.org/officeDocument/2006/relationships/image" Target="../media/image390.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8" Type="http://schemas.openxmlformats.org/officeDocument/2006/relationships/image" Target="../media/image450.png"/><Relationship Id="rId13" Type="http://schemas.openxmlformats.org/officeDocument/2006/relationships/image" Target="../media/image500.png"/><Relationship Id="rId3" Type="http://schemas.openxmlformats.org/officeDocument/2006/relationships/image" Target="../media/image1040.png"/><Relationship Id="rId7" Type="http://schemas.openxmlformats.org/officeDocument/2006/relationships/image" Target="../media/image1050.png"/><Relationship Id="rId12" Type="http://schemas.openxmlformats.org/officeDocument/2006/relationships/image" Target="../media/image49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31.png"/><Relationship Id="rId11" Type="http://schemas.openxmlformats.org/officeDocument/2006/relationships/image" Target="../media/image480.png"/><Relationship Id="rId5" Type="http://schemas.openxmlformats.org/officeDocument/2006/relationships/image" Target="../media/image420.png"/><Relationship Id="rId10" Type="http://schemas.openxmlformats.org/officeDocument/2006/relationships/image" Target="../media/image470.png"/><Relationship Id="rId4" Type="http://schemas.openxmlformats.org/officeDocument/2006/relationships/image" Target="../media/image411.png"/><Relationship Id="rId9" Type="http://schemas.openxmlformats.org/officeDocument/2006/relationships/image" Target="../media/image460.png"/></Relationships>
</file>

<file path=ppt/slides/_rels/slide61.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600.png"/><Relationship Id="rId3" Type="http://schemas.openxmlformats.org/officeDocument/2006/relationships/image" Target="../media/image136.png"/><Relationship Id="rId7" Type="http://schemas.openxmlformats.org/officeDocument/2006/relationships/image" Target="../media/image530.png"/><Relationship Id="rId12" Type="http://schemas.openxmlformats.org/officeDocument/2006/relationships/image" Target="../media/image59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20.png"/><Relationship Id="rId11" Type="http://schemas.openxmlformats.org/officeDocument/2006/relationships/image" Target="../media/image580.png"/><Relationship Id="rId5" Type="http://schemas.openxmlformats.org/officeDocument/2006/relationships/image" Target="../media/image511.png"/><Relationship Id="rId10" Type="http://schemas.openxmlformats.org/officeDocument/2006/relationships/image" Target="../media/image1120.png"/><Relationship Id="rId4" Type="http://schemas.openxmlformats.org/officeDocument/2006/relationships/image" Target="../media/image1070.png"/><Relationship Id="rId9" Type="http://schemas.openxmlformats.org/officeDocument/2006/relationships/image" Target="../media/image1090.PNG"/></Relationships>
</file>

<file path=ppt/slides/_rels/slide62.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140.PNG"/><Relationship Id="rId4" Type="http://schemas.openxmlformats.org/officeDocument/2006/relationships/image" Target="../media/image138.png"/></Relationships>
</file>

<file path=ppt/slides/_rels/slide63.xml.rels><?xml version="1.0" encoding="UTF-8" standalone="yes"?>
<Relationships xmlns="http://schemas.openxmlformats.org/package/2006/relationships"><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AB4F2F-5BF0-9C49-835C-2645EF8F74EE}"/>
              </a:ext>
            </a:extLst>
          </p:cNvPr>
          <p:cNvSpPr>
            <a:spLocks noGrp="1"/>
          </p:cNvSpPr>
          <p:nvPr>
            <p:ph type="ctrTitle"/>
          </p:nvPr>
        </p:nvSpPr>
        <p:spPr>
          <a:xfrm>
            <a:off x="2524259" y="1989786"/>
            <a:ext cx="7143482" cy="2649002"/>
          </a:xfrm>
        </p:spPr>
        <p:txBody>
          <a:bodyPr>
            <a:noAutofit/>
          </a:bodyPr>
          <a:lstStyle/>
          <a:p>
            <a:r>
              <a:rPr lang="en-US" altLang="ja-JP" sz="13800" dirty="0"/>
              <a:t>Statistics</a:t>
            </a:r>
            <a:endParaRPr kumimoji="1" lang="ja-JP" altLang="en-US" sz="13800"/>
          </a:p>
        </p:txBody>
      </p:sp>
      <p:sp>
        <p:nvSpPr>
          <p:cNvPr id="3" name="字幕 2">
            <a:extLst>
              <a:ext uri="{FF2B5EF4-FFF2-40B4-BE49-F238E27FC236}">
                <a16:creationId xmlns:a16="http://schemas.microsoft.com/office/drawing/2014/main" id="{D7D9D42E-9E01-FD4F-977F-CE34F78B3330}"/>
              </a:ext>
            </a:extLst>
          </p:cNvPr>
          <p:cNvSpPr>
            <a:spLocks noGrp="1"/>
          </p:cNvSpPr>
          <p:nvPr>
            <p:ph type="subTitle" idx="1"/>
          </p:nvPr>
        </p:nvSpPr>
        <p:spPr>
          <a:xfrm>
            <a:off x="5338293" y="4868214"/>
            <a:ext cx="1515414" cy="466859"/>
          </a:xfrm>
        </p:spPr>
        <p:txBody>
          <a:bodyPr/>
          <a:lstStyle/>
          <a:p>
            <a:r>
              <a:rPr kumimoji="1" lang="en-US" altLang="ja-JP" dirty="0"/>
              <a:t>4423</a:t>
            </a:r>
            <a:endParaRPr kumimoji="1" lang="ja-JP" altLang="en-US"/>
          </a:p>
        </p:txBody>
      </p:sp>
    </p:spTree>
    <p:extLst>
      <p:ext uri="{BB962C8B-B14F-4D97-AF65-F5344CB8AC3E}">
        <p14:creationId xmlns:p14="http://schemas.microsoft.com/office/powerpoint/2010/main" val="243584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690282-503D-E049-A252-4669495A9533}"/>
              </a:ext>
            </a:extLst>
          </p:cNvPr>
          <p:cNvSpPr>
            <a:spLocks noGrp="1"/>
          </p:cNvSpPr>
          <p:nvPr>
            <p:ph type="title"/>
          </p:nvPr>
        </p:nvSpPr>
        <p:spPr/>
        <p:txBody>
          <a:bodyPr/>
          <a:lstStyle/>
          <a:p>
            <a:r>
              <a:rPr lang="en-US" altLang="ja-JP" dirty="0"/>
              <a:t>1.3 </a:t>
            </a:r>
            <a:r>
              <a:rPr lang="ja-JP" altLang="en-US"/>
              <a:t>代表値と標準化</a:t>
            </a:r>
            <a:endParaRPr kumimoji="1" lang="ja-JP" altLang="en-US"/>
          </a:p>
        </p:txBody>
      </p:sp>
      <p:sp>
        <p:nvSpPr>
          <p:cNvPr id="4" name="テキスト ボックス 3">
            <a:extLst>
              <a:ext uri="{FF2B5EF4-FFF2-40B4-BE49-F238E27FC236}">
                <a16:creationId xmlns:a16="http://schemas.microsoft.com/office/drawing/2014/main" id="{81DA21FC-214E-1544-ABEB-C1D22897530C}"/>
              </a:ext>
            </a:extLst>
          </p:cNvPr>
          <p:cNvSpPr txBox="1"/>
          <p:nvPr/>
        </p:nvSpPr>
        <p:spPr>
          <a:xfrm>
            <a:off x="259567" y="1551967"/>
            <a:ext cx="8321509" cy="523220"/>
          </a:xfrm>
          <a:prstGeom prst="rect">
            <a:avLst/>
          </a:prstGeom>
          <a:noFill/>
        </p:spPr>
        <p:txBody>
          <a:bodyPr wrap="none" rtlCol="0">
            <a:spAutoFit/>
          </a:bodyPr>
          <a:lstStyle/>
          <a:p>
            <a:r>
              <a:rPr kumimoji="1" lang="ja-JP" altLang="en-US" sz="2800" u="sng"/>
              <a:t>標準化</a:t>
            </a:r>
            <a:r>
              <a:rPr kumimoji="1" lang="ja-JP" altLang="en-US" sz="2800"/>
              <a:t>：観測データの平均を</a:t>
            </a:r>
            <a:r>
              <a:rPr kumimoji="1" lang="en-US" altLang="ja-JP" sz="2800" dirty="0"/>
              <a:t>0,</a:t>
            </a:r>
            <a:r>
              <a:rPr kumimoji="1" lang="ja-JP" altLang="en-US" sz="2800"/>
              <a:t>標準偏差を</a:t>
            </a:r>
            <a:r>
              <a:rPr kumimoji="1" lang="en-US" altLang="ja-JP" sz="2800" dirty="0"/>
              <a:t>1</a:t>
            </a:r>
            <a:r>
              <a:rPr kumimoji="1" lang="ja-JP" altLang="en-US" sz="2800"/>
              <a:t>にする</a:t>
            </a: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84969F17-E589-E841-B990-362B26DA515A}"/>
                  </a:ext>
                </a:extLst>
              </p:cNvPr>
              <p:cNvSpPr txBox="1"/>
              <p:nvPr/>
            </p:nvSpPr>
            <p:spPr>
              <a:xfrm>
                <a:off x="1486265" y="2497299"/>
                <a:ext cx="4867038" cy="523220"/>
              </a:xfrm>
              <a:prstGeom prst="rect">
                <a:avLst/>
              </a:prstGeom>
              <a:noFill/>
            </p:spPr>
            <p:txBody>
              <a:bodyPr wrap="none" rtlCol="0">
                <a:spAutoFit/>
              </a:bodyPr>
              <a:lstStyle/>
              <a:p>
                <a:r>
                  <a:rPr lang="ja-JP" altLang="en-US" sz="2800"/>
                  <a:t>観測データ</a:t>
                </a:r>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 ,</m:t>
                    </m:r>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∈{1,2,…,</m:t>
                    </m:r>
                    <m:r>
                      <a:rPr lang="en-US" altLang="ja-JP" sz="2800" b="0" i="1" smtClean="0">
                        <a:latin typeface="Cambria Math" panose="02040503050406030204" pitchFamily="18" charset="0"/>
                        <a:ea typeface="Cambria Math" panose="02040503050406030204" pitchFamily="18" charset="0"/>
                      </a:rPr>
                      <m:t>𝑁</m:t>
                    </m:r>
                    <m:r>
                      <a:rPr lang="en-US" altLang="ja-JP" sz="2800" b="0" i="1" smtClean="0">
                        <a:latin typeface="Cambria Math" panose="02040503050406030204" pitchFamily="18" charset="0"/>
                        <a:ea typeface="Cambria Math" panose="02040503050406030204" pitchFamily="18" charset="0"/>
                      </a:rPr>
                      <m:t>}</m:t>
                    </m:r>
                  </m:oMath>
                </a14:m>
                <a:endParaRPr lang="en-US" altLang="ja-JP" sz="2800" dirty="0"/>
              </a:p>
            </p:txBody>
          </p:sp>
        </mc:Choice>
        <mc:Fallback xmlns="">
          <p:sp>
            <p:nvSpPr>
              <p:cNvPr id="6" name="テキスト ボックス 5">
                <a:extLst>
                  <a:ext uri="{FF2B5EF4-FFF2-40B4-BE49-F238E27FC236}">
                    <a16:creationId xmlns:a16="http://schemas.microsoft.com/office/drawing/2014/main" id="{84969F17-E589-E841-B990-362B26DA515A}"/>
                  </a:ext>
                </a:extLst>
              </p:cNvPr>
              <p:cNvSpPr txBox="1">
                <a:spLocks noRot="1" noChangeAspect="1" noMove="1" noResize="1" noEditPoints="1" noAdjustHandles="1" noChangeArrowheads="1" noChangeShapeType="1" noTextEdit="1"/>
              </p:cNvSpPr>
              <p:nvPr/>
            </p:nvSpPr>
            <p:spPr>
              <a:xfrm>
                <a:off x="1486265" y="2497299"/>
                <a:ext cx="4867038" cy="523220"/>
              </a:xfrm>
              <a:prstGeom prst="rect">
                <a:avLst/>
              </a:prstGeom>
              <a:blipFill>
                <a:blip r:embed="rId3"/>
                <a:stretch>
                  <a:fillRect l="-2344" t="-11905" r="-521"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A0AD0436-5EF3-E948-A6A4-0C730E38BC95}"/>
                  </a:ext>
                </a:extLst>
              </p:cNvPr>
              <p:cNvSpPr txBox="1"/>
              <p:nvPr/>
            </p:nvSpPr>
            <p:spPr>
              <a:xfrm>
                <a:off x="6955832" y="2196165"/>
                <a:ext cx="1669047" cy="11466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ja-JP" sz="4000" i="1" smtClean="0">
                              <a:latin typeface="Cambria Math" panose="02040503050406030204" pitchFamily="18" charset="0"/>
                            </a:rPr>
                          </m:ctrlPr>
                        </m:fPr>
                        <m:num>
                          <m:sSub>
                            <m:sSubPr>
                              <m:ctrlPr>
                                <a:rPr lang="en-US" altLang="ja-JP" sz="4000" i="1">
                                  <a:latin typeface="Cambria Math" panose="02040503050406030204" pitchFamily="18" charset="0"/>
                                </a:rPr>
                              </m:ctrlPr>
                            </m:sSubPr>
                            <m:e>
                              <m:r>
                                <a:rPr lang="en-US" altLang="ja-JP" sz="4000" i="1">
                                  <a:latin typeface="Cambria Math" panose="02040503050406030204" pitchFamily="18" charset="0"/>
                                </a:rPr>
                                <m:t>𝑥</m:t>
                              </m:r>
                            </m:e>
                            <m:sub>
                              <m:r>
                                <a:rPr lang="en-US" altLang="ja-JP" sz="4000" i="1">
                                  <a:latin typeface="Cambria Math" panose="02040503050406030204" pitchFamily="18" charset="0"/>
                                </a:rPr>
                                <m:t>𝑖</m:t>
                              </m:r>
                            </m:sub>
                          </m:sSub>
                          <m:r>
                            <a:rPr lang="en-US" altLang="ja-JP" sz="4000" b="0" i="1" smtClean="0">
                              <a:latin typeface="Cambria Math" panose="02040503050406030204" pitchFamily="18" charset="0"/>
                            </a:rPr>
                            <m:t>−</m:t>
                          </m:r>
                          <m:r>
                            <a:rPr lang="ja-JP" altLang="en-US" sz="4000" i="1">
                              <a:latin typeface="Cambria Math" panose="02040503050406030204" pitchFamily="18" charset="0"/>
                            </a:rPr>
                            <m:t>𝜇</m:t>
                          </m:r>
                        </m:num>
                        <m:den>
                          <m:r>
                            <m:rPr>
                              <m:sty m:val="p"/>
                            </m:rPr>
                            <a:rPr lang="el-GR" altLang="ja-JP" sz="4000" i="1" dirty="0">
                              <a:latin typeface="Cambria Math" panose="02040503050406030204" pitchFamily="18" charset="0"/>
                              <a:ea typeface="Cambria Math" panose="02040503050406030204" pitchFamily="18" charset="0"/>
                            </a:rPr>
                            <m:t>σ</m:t>
                          </m:r>
                        </m:den>
                      </m:f>
                    </m:oMath>
                  </m:oMathPara>
                </a14:m>
                <a:endParaRPr kumimoji="1" lang="ja-JP" altLang="en-US" sz="4000"/>
              </a:p>
            </p:txBody>
          </p:sp>
        </mc:Choice>
        <mc:Fallback xmlns="">
          <p:sp>
            <p:nvSpPr>
              <p:cNvPr id="9" name="テキスト ボックス 8">
                <a:extLst>
                  <a:ext uri="{FF2B5EF4-FFF2-40B4-BE49-F238E27FC236}">
                    <a16:creationId xmlns:a16="http://schemas.microsoft.com/office/drawing/2014/main" id="{A0AD0436-5EF3-E948-A6A4-0C730E38BC95}"/>
                  </a:ext>
                </a:extLst>
              </p:cNvPr>
              <p:cNvSpPr txBox="1">
                <a:spLocks noRot="1" noChangeAspect="1" noMove="1" noResize="1" noEditPoints="1" noAdjustHandles="1" noChangeArrowheads="1" noChangeShapeType="1" noTextEdit="1"/>
              </p:cNvSpPr>
              <p:nvPr/>
            </p:nvSpPr>
            <p:spPr>
              <a:xfrm>
                <a:off x="6955832" y="2196165"/>
                <a:ext cx="1669047" cy="1146661"/>
              </a:xfrm>
              <a:prstGeom prst="rect">
                <a:avLst/>
              </a:prstGeom>
              <a:blipFill>
                <a:blip r:embed="rId4"/>
                <a:stretch>
                  <a:fillRect b="-5495"/>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60E1AF7C-657A-4648-BA91-271C0DB3EA5A}"/>
              </a:ext>
            </a:extLst>
          </p:cNvPr>
          <p:cNvSpPr txBox="1"/>
          <p:nvPr/>
        </p:nvSpPr>
        <p:spPr>
          <a:xfrm>
            <a:off x="4921093" y="4448369"/>
            <a:ext cx="1261884" cy="523220"/>
          </a:xfrm>
          <a:prstGeom prst="rect">
            <a:avLst/>
          </a:prstGeom>
          <a:noFill/>
        </p:spPr>
        <p:txBody>
          <a:bodyPr wrap="none" rtlCol="0">
            <a:spAutoFit/>
          </a:bodyPr>
          <a:lstStyle/>
          <a:p>
            <a:r>
              <a:rPr kumimoji="1" lang="ja-JP" altLang="en-US" sz="2800">
                <a:solidFill>
                  <a:srgbClr val="FF0000"/>
                </a:solidFill>
              </a:rPr>
              <a:t>標準化</a:t>
            </a:r>
          </a:p>
        </p:txBody>
      </p:sp>
      <p:sp>
        <p:nvSpPr>
          <p:cNvPr id="15" name="右矢印 14">
            <a:extLst>
              <a:ext uri="{FF2B5EF4-FFF2-40B4-BE49-F238E27FC236}">
                <a16:creationId xmlns:a16="http://schemas.microsoft.com/office/drawing/2014/main" id="{5B0417E0-3574-6A47-8414-EF72343E8FAA}"/>
              </a:ext>
            </a:extLst>
          </p:cNvPr>
          <p:cNvSpPr/>
          <p:nvPr/>
        </p:nvSpPr>
        <p:spPr>
          <a:xfrm>
            <a:off x="4935321" y="5094415"/>
            <a:ext cx="1298713" cy="51081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483A3DF3-AF52-A14D-BD47-BD5C9F534B1C}"/>
              </a:ext>
            </a:extLst>
          </p:cNvPr>
          <p:cNvPicPr>
            <a:picLocks noChangeAspect="1"/>
          </p:cNvPicPr>
          <p:nvPr/>
        </p:nvPicPr>
        <p:blipFill>
          <a:blip r:embed="rId5"/>
          <a:stretch>
            <a:fillRect/>
          </a:stretch>
        </p:blipFill>
        <p:spPr>
          <a:xfrm>
            <a:off x="7004154" y="3603512"/>
            <a:ext cx="5107564" cy="3405042"/>
          </a:xfrm>
          <a:prstGeom prst="rect">
            <a:avLst/>
          </a:prstGeom>
        </p:spPr>
      </p:pic>
      <p:pic>
        <p:nvPicPr>
          <p:cNvPr id="19" name="図 18">
            <a:extLst>
              <a:ext uri="{FF2B5EF4-FFF2-40B4-BE49-F238E27FC236}">
                <a16:creationId xmlns:a16="http://schemas.microsoft.com/office/drawing/2014/main" id="{747EAEB5-3FB7-6744-9C81-D3E9EFB9EB3E}"/>
              </a:ext>
            </a:extLst>
          </p:cNvPr>
          <p:cNvPicPr>
            <a:picLocks noChangeAspect="1"/>
          </p:cNvPicPr>
          <p:nvPr/>
        </p:nvPicPr>
        <p:blipFill>
          <a:blip r:embed="rId6"/>
          <a:stretch>
            <a:fillRect/>
          </a:stretch>
        </p:blipFill>
        <p:spPr>
          <a:xfrm>
            <a:off x="-103011" y="3537998"/>
            <a:ext cx="5107563" cy="3405042"/>
          </a:xfrm>
          <a:prstGeom prst="rect">
            <a:avLst/>
          </a:prstGeom>
        </p:spPr>
      </p:pic>
      <p:sp>
        <p:nvSpPr>
          <p:cNvPr id="20" name="テキスト ボックス 19">
            <a:extLst>
              <a:ext uri="{FF2B5EF4-FFF2-40B4-BE49-F238E27FC236}">
                <a16:creationId xmlns:a16="http://schemas.microsoft.com/office/drawing/2014/main" id="{D1B7EFCE-288E-A343-9DD2-1CD85D73E12C}"/>
              </a:ext>
            </a:extLst>
          </p:cNvPr>
          <p:cNvSpPr txBox="1"/>
          <p:nvPr/>
        </p:nvSpPr>
        <p:spPr>
          <a:xfrm>
            <a:off x="1045577" y="3487425"/>
            <a:ext cx="2810385" cy="461665"/>
          </a:xfrm>
          <a:prstGeom prst="rect">
            <a:avLst/>
          </a:prstGeom>
          <a:noFill/>
        </p:spPr>
        <p:txBody>
          <a:bodyPr wrap="none" rtlCol="0">
            <a:spAutoFit/>
          </a:bodyPr>
          <a:lstStyle/>
          <a:p>
            <a:r>
              <a:rPr kumimoji="1" lang="ja-JP" altLang="en-US" sz="2400">
                <a:solidFill>
                  <a:schemeClr val="accent1">
                    <a:lumMod val="75000"/>
                  </a:schemeClr>
                </a:solidFill>
              </a:rPr>
              <a:t>平均</a:t>
            </a:r>
            <a:r>
              <a:rPr kumimoji="1" lang="en-US" altLang="ja-JP" sz="2400" dirty="0">
                <a:solidFill>
                  <a:schemeClr val="accent1">
                    <a:lumMod val="75000"/>
                  </a:schemeClr>
                </a:solidFill>
              </a:rPr>
              <a:t>:40 </a:t>
            </a:r>
            <a:r>
              <a:rPr kumimoji="1" lang="ja-JP" altLang="en-US" sz="2400">
                <a:solidFill>
                  <a:schemeClr val="accent1">
                    <a:lumMod val="75000"/>
                  </a:schemeClr>
                </a:solidFill>
              </a:rPr>
              <a:t>標準偏差</a:t>
            </a:r>
            <a:r>
              <a:rPr kumimoji="1" lang="en-US" altLang="ja-JP" sz="2400" dirty="0">
                <a:solidFill>
                  <a:schemeClr val="accent1">
                    <a:lumMod val="75000"/>
                  </a:schemeClr>
                </a:solidFill>
              </a:rPr>
              <a:t>:</a:t>
            </a:r>
            <a:r>
              <a:rPr lang="en-US" altLang="ja-JP" sz="2400" dirty="0">
                <a:solidFill>
                  <a:schemeClr val="accent1">
                    <a:lumMod val="75000"/>
                  </a:schemeClr>
                </a:solidFill>
              </a:rPr>
              <a:t>4</a:t>
            </a:r>
            <a:endParaRPr kumimoji="1" lang="ja-JP" altLang="en-US" sz="2400">
              <a:solidFill>
                <a:schemeClr val="accent1">
                  <a:lumMod val="75000"/>
                </a:schemeClr>
              </a:solidFill>
            </a:endParaRPr>
          </a:p>
        </p:txBody>
      </p:sp>
      <p:sp>
        <p:nvSpPr>
          <p:cNvPr id="22" name="テキスト ボックス 21">
            <a:extLst>
              <a:ext uri="{FF2B5EF4-FFF2-40B4-BE49-F238E27FC236}">
                <a16:creationId xmlns:a16="http://schemas.microsoft.com/office/drawing/2014/main" id="{7F5E9903-620D-0D47-9970-63C0F74D1C88}"/>
              </a:ext>
            </a:extLst>
          </p:cNvPr>
          <p:cNvSpPr txBox="1"/>
          <p:nvPr/>
        </p:nvSpPr>
        <p:spPr>
          <a:xfrm>
            <a:off x="4450373" y="5781320"/>
            <a:ext cx="2723823" cy="369332"/>
          </a:xfrm>
          <a:prstGeom prst="rect">
            <a:avLst/>
          </a:prstGeom>
          <a:noFill/>
        </p:spPr>
        <p:txBody>
          <a:bodyPr wrap="none" rtlCol="0">
            <a:spAutoFit/>
          </a:bodyPr>
          <a:lstStyle/>
          <a:p>
            <a:r>
              <a:rPr kumimoji="1" lang="ja-JP" altLang="en-US" b="1"/>
              <a:t>分布の特徴は失われない</a:t>
            </a:r>
          </a:p>
        </p:txBody>
      </p:sp>
      <p:sp>
        <p:nvSpPr>
          <p:cNvPr id="23" name="テキスト ボックス 22">
            <a:extLst>
              <a:ext uri="{FF2B5EF4-FFF2-40B4-BE49-F238E27FC236}">
                <a16:creationId xmlns:a16="http://schemas.microsoft.com/office/drawing/2014/main" id="{85837142-322B-DD4D-8CFC-0CB6AA7BD556}"/>
              </a:ext>
            </a:extLst>
          </p:cNvPr>
          <p:cNvSpPr txBox="1"/>
          <p:nvPr/>
        </p:nvSpPr>
        <p:spPr>
          <a:xfrm>
            <a:off x="6309501" y="2497490"/>
            <a:ext cx="646331" cy="646331"/>
          </a:xfrm>
          <a:prstGeom prst="rect">
            <a:avLst/>
          </a:prstGeom>
          <a:noFill/>
        </p:spPr>
        <p:txBody>
          <a:bodyPr wrap="none" rtlCol="0">
            <a:spAutoFit/>
          </a:bodyPr>
          <a:lstStyle/>
          <a:p>
            <a:r>
              <a:rPr kumimoji="1" lang="ja-JP" altLang="en-US" sz="3600"/>
              <a:t>⇨</a:t>
            </a:r>
          </a:p>
        </p:txBody>
      </p:sp>
      <p:sp>
        <p:nvSpPr>
          <p:cNvPr id="24" name="テキスト ボックス 23">
            <a:extLst>
              <a:ext uri="{FF2B5EF4-FFF2-40B4-BE49-F238E27FC236}">
                <a16:creationId xmlns:a16="http://schemas.microsoft.com/office/drawing/2014/main" id="{526EC4CC-9B53-4E42-8D21-F2F50FC4ECCE}"/>
              </a:ext>
            </a:extLst>
          </p:cNvPr>
          <p:cNvSpPr txBox="1"/>
          <p:nvPr/>
        </p:nvSpPr>
        <p:spPr>
          <a:xfrm>
            <a:off x="8238504" y="3537998"/>
            <a:ext cx="2638864" cy="461665"/>
          </a:xfrm>
          <a:prstGeom prst="rect">
            <a:avLst/>
          </a:prstGeom>
          <a:noFill/>
        </p:spPr>
        <p:txBody>
          <a:bodyPr wrap="none" rtlCol="0">
            <a:spAutoFit/>
          </a:bodyPr>
          <a:lstStyle/>
          <a:p>
            <a:r>
              <a:rPr kumimoji="1" lang="ja-JP" altLang="en-US" sz="2400">
                <a:solidFill>
                  <a:schemeClr val="accent1">
                    <a:lumMod val="75000"/>
                  </a:schemeClr>
                </a:solidFill>
              </a:rPr>
              <a:t>平均</a:t>
            </a:r>
            <a:r>
              <a:rPr kumimoji="1" lang="en-US" altLang="ja-JP" sz="2400" dirty="0">
                <a:solidFill>
                  <a:schemeClr val="accent1">
                    <a:lumMod val="75000"/>
                  </a:schemeClr>
                </a:solidFill>
              </a:rPr>
              <a:t>:0 </a:t>
            </a:r>
            <a:r>
              <a:rPr kumimoji="1" lang="ja-JP" altLang="en-US" sz="2400">
                <a:solidFill>
                  <a:schemeClr val="accent1">
                    <a:lumMod val="75000"/>
                  </a:schemeClr>
                </a:solidFill>
              </a:rPr>
              <a:t>標準偏差</a:t>
            </a:r>
            <a:r>
              <a:rPr kumimoji="1" lang="en-US" altLang="ja-JP" sz="2400" dirty="0">
                <a:solidFill>
                  <a:schemeClr val="accent1">
                    <a:lumMod val="75000"/>
                  </a:schemeClr>
                </a:solidFill>
              </a:rPr>
              <a:t>:1</a:t>
            </a:r>
            <a:endParaRPr kumimoji="1" lang="ja-JP" altLang="en-US" sz="2400">
              <a:solidFill>
                <a:schemeClr val="accent1">
                  <a:lumMod val="75000"/>
                </a:schemeClr>
              </a:solidFill>
            </a:endParaRPr>
          </a:p>
        </p:txBody>
      </p:sp>
    </p:spTree>
    <p:extLst>
      <p:ext uri="{BB962C8B-B14F-4D97-AF65-F5344CB8AC3E}">
        <p14:creationId xmlns:p14="http://schemas.microsoft.com/office/powerpoint/2010/main" val="4229382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544E08-6DAA-1A4B-9BFA-C93FCC131A99}"/>
              </a:ext>
            </a:extLst>
          </p:cNvPr>
          <p:cNvSpPr>
            <a:spLocks noGrp="1"/>
          </p:cNvSpPr>
          <p:nvPr>
            <p:ph type="title"/>
          </p:nvPr>
        </p:nvSpPr>
        <p:spPr/>
        <p:txBody>
          <a:bodyPr/>
          <a:lstStyle/>
          <a:p>
            <a:r>
              <a:rPr lang="en-US" altLang="ja-JP" dirty="0"/>
              <a:t>2</a:t>
            </a:r>
            <a:r>
              <a:rPr lang="ja-JP" altLang="en-US"/>
              <a:t> 確率変数</a:t>
            </a:r>
            <a:endParaRPr kumimoji="1" lang="ja-JP" altLang="en-US"/>
          </a:p>
        </p:txBody>
      </p:sp>
      <p:sp>
        <p:nvSpPr>
          <p:cNvPr id="3" name="コンテンツ プレースホルダー 2">
            <a:extLst>
              <a:ext uri="{FF2B5EF4-FFF2-40B4-BE49-F238E27FC236}">
                <a16:creationId xmlns:a16="http://schemas.microsoft.com/office/drawing/2014/main" id="{AE24E542-17DE-944B-A1B8-931F8F634250}"/>
              </a:ext>
            </a:extLst>
          </p:cNvPr>
          <p:cNvSpPr>
            <a:spLocks noGrp="1"/>
          </p:cNvSpPr>
          <p:nvPr>
            <p:ph idx="1"/>
          </p:nvPr>
        </p:nvSpPr>
        <p:spPr/>
        <p:txBody>
          <a:bodyPr/>
          <a:lstStyle/>
          <a:p>
            <a:pPr marL="0" indent="0">
              <a:buNone/>
            </a:pPr>
            <a:r>
              <a:rPr kumimoji="1" lang="en-US" altLang="ja-JP" dirty="0"/>
              <a:t>2.1</a:t>
            </a:r>
            <a:r>
              <a:rPr kumimoji="1" lang="ja-JP" altLang="en-US"/>
              <a:t> 確率変数とは</a:t>
            </a:r>
            <a:endParaRPr kumimoji="1" lang="en-US" altLang="ja-JP" dirty="0"/>
          </a:p>
          <a:p>
            <a:pPr marL="0" indent="0">
              <a:buNone/>
            </a:pPr>
            <a:r>
              <a:rPr kumimoji="1" lang="en-US" altLang="ja-JP" dirty="0"/>
              <a:t>2.2</a:t>
            </a:r>
            <a:r>
              <a:rPr kumimoji="1" lang="ja-JP" altLang="en-US"/>
              <a:t> ベイズの定理</a:t>
            </a:r>
            <a:endParaRPr kumimoji="1" lang="en-US" altLang="ja-JP" dirty="0"/>
          </a:p>
          <a:p>
            <a:pPr marL="0" indent="0">
              <a:buNone/>
            </a:pPr>
            <a:r>
              <a:rPr lang="en-US" altLang="ja-JP" dirty="0"/>
              <a:t>2.3 </a:t>
            </a:r>
            <a:r>
              <a:rPr lang="ja-JP" altLang="en-US"/>
              <a:t>確率質量関数</a:t>
            </a:r>
            <a:r>
              <a:rPr lang="en-US" altLang="ja-JP" dirty="0"/>
              <a:t>(Probability Mass Function)</a:t>
            </a:r>
            <a:endParaRPr kumimoji="1" lang="en-US" altLang="ja-JP" dirty="0"/>
          </a:p>
          <a:p>
            <a:pPr marL="0" indent="0">
              <a:buNone/>
            </a:pPr>
            <a:r>
              <a:rPr lang="en-US" altLang="ja-JP" dirty="0"/>
              <a:t>2.4</a:t>
            </a:r>
            <a:r>
              <a:rPr lang="ja-JP" altLang="en-US"/>
              <a:t> 確率密度関数</a:t>
            </a:r>
            <a:r>
              <a:rPr lang="en-US" altLang="ja-JP" dirty="0"/>
              <a:t>(Probability Density Function )</a:t>
            </a:r>
          </a:p>
          <a:p>
            <a:pPr marL="0" indent="0">
              <a:buNone/>
            </a:pPr>
            <a:r>
              <a:rPr lang="en-US" altLang="ja-JP" dirty="0"/>
              <a:t>2.5 </a:t>
            </a:r>
            <a:r>
              <a:rPr lang="ja-JP" altLang="en-US"/>
              <a:t>累積分布関数</a:t>
            </a:r>
            <a:r>
              <a:rPr lang="en-US" altLang="ja-JP" dirty="0"/>
              <a:t>(Cumulative Distribution Function)</a:t>
            </a:r>
          </a:p>
          <a:p>
            <a:pPr marL="0" indent="0">
              <a:buNone/>
            </a:pPr>
            <a:endParaRPr kumimoji="1" lang="en-US" altLang="ja-JP" dirty="0"/>
          </a:p>
          <a:p>
            <a:pPr marL="0" indent="0">
              <a:buNone/>
            </a:pPr>
            <a:endParaRPr kumimoji="1" lang="ja-JP" altLang="en-US"/>
          </a:p>
        </p:txBody>
      </p:sp>
    </p:spTree>
    <p:extLst>
      <p:ext uri="{BB962C8B-B14F-4D97-AF65-F5344CB8AC3E}">
        <p14:creationId xmlns:p14="http://schemas.microsoft.com/office/powerpoint/2010/main" val="3898604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6A98B4-D137-E743-A2C9-543089E8BFF3}"/>
              </a:ext>
            </a:extLst>
          </p:cNvPr>
          <p:cNvSpPr>
            <a:spLocks noGrp="1"/>
          </p:cNvSpPr>
          <p:nvPr>
            <p:ph type="title"/>
          </p:nvPr>
        </p:nvSpPr>
        <p:spPr/>
        <p:txBody>
          <a:bodyPr/>
          <a:lstStyle/>
          <a:p>
            <a:r>
              <a:rPr lang="en-US" altLang="ja-JP" dirty="0"/>
              <a:t>2.1</a:t>
            </a:r>
            <a:r>
              <a:rPr lang="ja-JP" altLang="en-US"/>
              <a:t> 確率変数</a:t>
            </a:r>
            <a:endParaRPr kumimoji="1" lang="ja-JP" altLang="en-US"/>
          </a:p>
        </p:txBody>
      </p:sp>
      <p:sp>
        <p:nvSpPr>
          <p:cNvPr id="3" name="コンテンツ プレースホルダー 2">
            <a:extLst>
              <a:ext uri="{FF2B5EF4-FFF2-40B4-BE49-F238E27FC236}">
                <a16:creationId xmlns:a16="http://schemas.microsoft.com/office/drawing/2014/main" id="{A5D6DCB6-3D7F-D14E-9A36-375C2C08C57F}"/>
              </a:ext>
            </a:extLst>
          </p:cNvPr>
          <p:cNvSpPr>
            <a:spLocks noGrp="1"/>
          </p:cNvSpPr>
          <p:nvPr>
            <p:ph idx="1"/>
          </p:nvPr>
        </p:nvSpPr>
        <p:spPr/>
        <p:txBody>
          <a:bodyPr/>
          <a:lstStyle/>
          <a:p>
            <a:pPr marL="0" indent="0">
              <a:buNone/>
            </a:pPr>
            <a:r>
              <a:rPr lang="en-US" altLang="ja-JP" dirty="0"/>
              <a:t>”</a:t>
            </a:r>
            <a:r>
              <a:rPr lang="ja-JP" altLang="en-US"/>
              <a:t>数学</a:t>
            </a:r>
            <a:r>
              <a:rPr lang="en-US" altLang="ja-JP" dirty="0"/>
              <a:t>”</a:t>
            </a:r>
            <a:r>
              <a:rPr lang="ja-JP" altLang="en-US"/>
              <a:t>と</a:t>
            </a:r>
            <a:r>
              <a:rPr lang="en-US" altLang="ja-JP" dirty="0"/>
              <a:t>”</a:t>
            </a:r>
            <a:r>
              <a:rPr lang="ja-JP" altLang="en-US"/>
              <a:t>算数</a:t>
            </a:r>
            <a:r>
              <a:rPr lang="en-US" altLang="ja-JP" dirty="0"/>
              <a:t>”</a:t>
            </a:r>
            <a:r>
              <a:rPr lang="ja-JP" altLang="en-US"/>
              <a:t>の違い</a:t>
            </a:r>
            <a:endParaRPr lang="en-US" altLang="ja-JP" dirty="0"/>
          </a:p>
          <a:p>
            <a:pPr marL="0" indent="0">
              <a:buNone/>
            </a:pPr>
            <a:r>
              <a:rPr lang="ja-JP" altLang="en-US"/>
              <a:t>数学「数や数式を変数として一般化すること」</a:t>
            </a:r>
            <a:endParaRPr lang="en-US" altLang="ja-JP" dirty="0"/>
          </a:p>
          <a:p>
            <a:pPr marL="0" indent="0">
              <a:buNone/>
            </a:pPr>
            <a:endParaRPr lang="en-US" altLang="ja-JP" dirty="0"/>
          </a:p>
          <a:p>
            <a:pPr marL="0" indent="0">
              <a:buNone/>
            </a:pPr>
            <a:r>
              <a:rPr lang="ja-JP" altLang="en-US"/>
              <a:t>高校までの確率</a:t>
            </a:r>
            <a:endParaRPr lang="en-US" altLang="ja-JP" dirty="0"/>
          </a:p>
          <a:p>
            <a:pPr marL="0" indent="0">
              <a:buNone/>
            </a:pPr>
            <a:r>
              <a:rPr lang="ja-JP" altLang="en-US"/>
              <a:t>⇨数学じゃなくて算数</a:t>
            </a:r>
            <a:endParaRPr lang="en-US" altLang="ja-JP" dirty="0"/>
          </a:p>
          <a:p>
            <a:pPr marL="0" indent="0">
              <a:buNone/>
            </a:pPr>
            <a:endParaRPr lang="en-US" altLang="ja-JP" dirty="0"/>
          </a:p>
          <a:p>
            <a:pPr marL="0" indent="0">
              <a:buNone/>
            </a:pPr>
            <a:r>
              <a:rPr lang="ja-JP" altLang="en-US"/>
              <a:t>ある事象を確率変数と置いて一般化</a:t>
            </a:r>
            <a:endParaRPr lang="en-US" altLang="ja-JP" dirty="0"/>
          </a:p>
        </p:txBody>
      </p:sp>
    </p:spTree>
    <p:extLst>
      <p:ext uri="{BB962C8B-B14F-4D97-AF65-F5344CB8AC3E}">
        <p14:creationId xmlns:p14="http://schemas.microsoft.com/office/powerpoint/2010/main" val="3813124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BE25FA-5411-5F46-A599-503BF2EF03E0}"/>
              </a:ext>
            </a:extLst>
          </p:cNvPr>
          <p:cNvSpPr>
            <a:spLocks noGrp="1"/>
          </p:cNvSpPr>
          <p:nvPr>
            <p:ph type="title"/>
          </p:nvPr>
        </p:nvSpPr>
        <p:spPr/>
        <p:txBody>
          <a:bodyPr/>
          <a:lstStyle/>
          <a:p>
            <a:r>
              <a:rPr kumimoji="1" lang="en-US" altLang="ja-JP" dirty="0"/>
              <a:t>2.2 </a:t>
            </a:r>
            <a:r>
              <a:rPr kumimoji="1" lang="ja-JP" altLang="en-US"/>
              <a:t>ベイズの定理</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B09EB29D-9E3C-7E4D-AE20-5BDC8D19FB82}"/>
                  </a:ext>
                </a:extLst>
              </p:cNvPr>
              <p:cNvSpPr txBox="1"/>
              <p:nvPr/>
            </p:nvSpPr>
            <p:spPr>
              <a:xfrm>
                <a:off x="6473901" y="3864260"/>
                <a:ext cx="5813504" cy="13198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𝐴</m:t>
                          </m:r>
                        </m:e>
                        <m:sub>
                          <m:r>
                            <a:rPr kumimoji="1"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𝐵</m:t>
                          </m:r>
                        </m:e>
                        <m:sub>
                          <m:r>
                            <a:rPr kumimoji="1"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f>
                        <m:fPr>
                          <m:ctrlPr>
                            <a:rPr kumimoji="1" lang="en-US" altLang="ja-JP" sz="3600" i="1" smtClean="0">
                              <a:latin typeface="Cambria Math" panose="02040503050406030204" pitchFamily="18" charset="0"/>
                            </a:rPr>
                          </m:ctrlPr>
                        </m:fPr>
                        <m:num>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𝐵</m:t>
                              </m:r>
                            </m:e>
                            <m:sub>
                              <m:r>
                                <a:rPr kumimoji="1"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𝐴</m:t>
                              </m:r>
                            </m:e>
                            <m:sub>
                              <m:r>
                                <a:rPr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num>
                        <m:den>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𝐵</m:t>
                              </m:r>
                            </m:e>
                            <m:sub>
                              <m:r>
                                <a:rPr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den>
                      </m:f>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𝐴</m:t>
                          </m:r>
                        </m:e>
                        <m:sub>
                          <m:r>
                            <a:rPr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oMath>
                  </m:oMathPara>
                </a14:m>
                <a:endParaRPr kumimoji="1" lang="ja-JP" altLang="en-US" sz="3600"/>
              </a:p>
            </p:txBody>
          </p:sp>
        </mc:Choice>
        <mc:Fallback xmlns="">
          <p:sp>
            <p:nvSpPr>
              <p:cNvPr id="3" name="テキスト ボックス 2">
                <a:extLst>
                  <a:ext uri="{FF2B5EF4-FFF2-40B4-BE49-F238E27FC236}">
                    <a16:creationId xmlns:a16="http://schemas.microsoft.com/office/drawing/2014/main" id="{B09EB29D-9E3C-7E4D-AE20-5BDC8D19FB82}"/>
                  </a:ext>
                </a:extLst>
              </p:cNvPr>
              <p:cNvSpPr txBox="1">
                <a:spLocks noRot="1" noChangeAspect="1" noMove="1" noResize="1" noEditPoints="1" noAdjustHandles="1" noChangeArrowheads="1" noChangeShapeType="1" noTextEdit="1"/>
              </p:cNvSpPr>
              <p:nvPr/>
            </p:nvSpPr>
            <p:spPr>
              <a:xfrm>
                <a:off x="6473901" y="3864260"/>
                <a:ext cx="5813504" cy="1319848"/>
              </a:xfrm>
              <a:prstGeom prst="rect">
                <a:avLst/>
              </a:prstGeom>
              <a:blipFill>
                <a:blip r:embed="rId3"/>
                <a:stretch>
                  <a:fillRect b="-6667"/>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06F6DAEB-27E2-DC47-9CBC-48682D22A302}"/>
              </a:ext>
            </a:extLst>
          </p:cNvPr>
          <p:cNvSpPr txBox="1"/>
          <p:nvPr/>
        </p:nvSpPr>
        <p:spPr>
          <a:xfrm>
            <a:off x="10797027" y="5436224"/>
            <a:ext cx="1210588" cy="400110"/>
          </a:xfrm>
          <a:prstGeom prst="rect">
            <a:avLst/>
          </a:prstGeom>
          <a:noFill/>
        </p:spPr>
        <p:txBody>
          <a:bodyPr wrap="none" rtlCol="0">
            <a:spAutoFit/>
          </a:bodyPr>
          <a:lstStyle/>
          <a:p>
            <a:r>
              <a:rPr kumimoji="1" lang="ja-JP" altLang="en-US" sz="2000" b="1">
                <a:solidFill>
                  <a:schemeClr val="accent1">
                    <a:lumMod val="75000"/>
                  </a:schemeClr>
                </a:solidFill>
              </a:rPr>
              <a:t>事前分布</a:t>
            </a:r>
          </a:p>
        </p:txBody>
      </p:sp>
      <p:sp>
        <p:nvSpPr>
          <p:cNvPr id="6" name="テキスト ボックス 5">
            <a:extLst>
              <a:ext uri="{FF2B5EF4-FFF2-40B4-BE49-F238E27FC236}">
                <a16:creationId xmlns:a16="http://schemas.microsoft.com/office/drawing/2014/main" id="{780DD611-3F52-0042-B223-B9918DDDDF2E}"/>
              </a:ext>
            </a:extLst>
          </p:cNvPr>
          <p:cNvSpPr txBox="1"/>
          <p:nvPr/>
        </p:nvSpPr>
        <p:spPr>
          <a:xfrm>
            <a:off x="6913193" y="5384750"/>
            <a:ext cx="1415772" cy="461665"/>
          </a:xfrm>
          <a:prstGeom prst="rect">
            <a:avLst/>
          </a:prstGeom>
          <a:noFill/>
        </p:spPr>
        <p:txBody>
          <a:bodyPr wrap="none" rtlCol="0">
            <a:spAutoFit/>
          </a:bodyPr>
          <a:lstStyle/>
          <a:p>
            <a:r>
              <a:rPr kumimoji="1" lang="ja-JP" altLang="en-US" sz="2400" b="1">
                <a:solidFill>
                  <a:schemeClr val="accent1">
                    <a:lumMod val="75000"/>
                  </a:schemeClr>
                </a:solidFill>
              </a:rPr>
              <a:t>事後分布</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CD070C9F-66A0-F347-BA6A-D7BC24621C3A}"/>
                  </a:ext>
                </a:extLst>
              </p:cNvPr>
              <p:cNvSpPr txBox="1"/>
              <p:nvPr/>
            </p:nvSpPr>
            <p:spPr>
              <a:xfrm>
                <a:off x="8120747" y="6044351"/>
                <a:ext cx="3078087" cy="646331"/>
              </a:xfrm>
              <a:prstGeom prst="rect">
                <a:avLst/>
              </a:prstGeom>
              <a:noFill/>
            </p:spPr>
            <p:txBody>
              <a:bodyPr wrap="none" rtlCol="0">
                <a:spAutoFit/>
              </a:bodyPr>
              <a:lstStyle/>
              <a:p>
                <a:r>
                  <a:rPr kumimoji="1" lang="ja-JP" altLang="en-US" b="1">
                    <a:solidFill>
                      <a:schemeClr val="accent1">
                        <a:lumMod val="75000"/>
                      </a:schemeClr>
                    </a:solidFill>
                  </a:rPr>
                  <a:t>新しい事実</a:t>
                </a:r>
                <a14:m>
                  <m:oMath xmlns:m="http://schemas.openxmlformats.org/officeDocument/2006/math">
                    <m:r>
                      <a:rPr kumimoji="1" lang="en-US" altLang="ja-JP" b="1" i="1" dirty="0" smtClean="0">
                        <a:solidFill>
                          <a:schemeClr val="accent1">
                            <a:lumMod val="75000"/>
                          </a:schemeClr>
                        </a:solidFill>
                        <a:latin typeface="Cambria Math" panose="02040503050406030204" pitchFamily="18" charset="0"/>
                      </a:rPr>
                      <m:t>𝑩</m:t>
                    </m:r>
                  </m:oMath>
                </a14:m>
                <a:r>
                  <a:rPr kumimoji="1" lang="ja-JP" altLang="en-US" b="1">
                    <a:solidFill>
                      <a:schemeClr val="accent1">
                        <a:lumMod val="75000"/>
                      </a:schemeClr>
                    </a:solidFill>
                  </a:rPr>
                  <a:t>によって更新</a:t>
                </a:r>
                <a:r>
                  <a:rPr kumimoji="1" lang="en-US" altLang="ja-JP" b="1" dirty="0">
                    <a:solidFill>
                      <a:schemeClr val="accent1">
                        <a:lumMod val="75000"/>
                      </a:schemeClr>
                    </a:solidFill>
                  </a:rPr>
                  <a:t> : </a:t>
                </a:r>
              </a:p>
              <a:p>
                <a:pPr algn="ctr"/>
                <a14:m>
                  <m:oMath xmlns:m="http://schemas.openxmlformats.org/officeDocument/2006/math">
                    <m:r>
                      <a:rPr lang="en-US" altLang="ja-JP" b="1" i="1" dirty="0" smtClean="0">
                        <a:solidFill>
                          <a:schemeClr val="accent1">
                            <a:lumMod val="75000"/>
                          </a:schemeClr>
                        </a:solidFill>
                        <a:latin typeface="Cambria Math" panose="02040503050406030204" pitchFamily="18" charset="0"/>
                      </a:rPr>
                      <m:t>𝒋</m:t>
                    </m:r>
                  </m:oMath>
                </a14:m>
                <a:r>
                  <a:rPr kumimoji="1" lang="ja-JP" altLang="en-US" b="1">
                    <a:solidFill>
                      <a:schemeClr val="accent1">
                        <a:lumMod val="75000"/>
                      </a:schemeClr>
                    </a:solidFill>
                  </a:rPr>
                  <a:t>が定まる</a:t>
                </a:r>
              </a:p>
            </p:txBody>
          </p:sp>
        </mc:Choice>
        <mc:Fallback xmlns="">
          <p:sp>
            <p:nvSpPr>
              <p:cNvPr id="8" name="テキスト ボックス 7">
                <a:extLst>
                  <a:ext uri="{FF2B5EF4-FFF2-40B4-BE49-F238E27FC236}">
                    <a16:creationId xmlns:a16="http://schemas.microsoft.com/office/drawing/2014/main" id="{CD070C9F-66A0-F347-BA6A-D7BC24621C3A}"/>
                  </a:ext>
                </a:extLst>
              </p:cNvPr>
              <p:cNvSpPr txBox="1">
                <a:spLocks noRot="1" noChangeAspect="1" noMove="1" noResize="1" noEditPoints="1" noAdjustHandles="1" noChangeArrowheads="1" noChangeShapeType="1" noTextEdit="1"/>
              </p:cNvSpPr>
              <p:nvPr/>
            </p:nvSpPr>
            <p:spPr>
              <a:xfrm>
                <a:off x="8120747" y="6044351"/>
                <a:ext cx="3078087" cy="646331"/>
              </a:xfrm>
              <a:prstGeom prst="rect">
                <a:avLst/>
              </a:prstGeom>
              <a:blipFill>
                <a:blip r:embed="rId4"/>
                <a:stretch>
                  <a:fillRect l="-1230" t="-3846" r="-820" b="-115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11" name="表 10">
                <a:extLst>
                  <a:ext uri="{FF2B5EF4-FFF2-40B4-BE49-F238E27FC236}">
                    <a16:creationId xmlns:a16="http://schemas.microsoft.com/office/drawing/2014/main" id="{859C832F-940F-2644-87BA-3ED015EE4062}"/>
                  </a:ext>
                </a:extLst>
              </p:cNvPr>
              <p:cNvGraphicFramePr>
                <a:graphicFrameLocks noGrp="1"/>
              </p:cNvGraphicFramePr>
              <p:nvPr>
                <p:extLst>
                  <p:ext uri="{D42A27DB-BD31-4B8C-83A1-F6EECF244321}">
                    <p14:modId xmlns:p14="http://schemas.microsoft.com/office/powerpoint/2010/main" val="3648963681"/>
                  </p:ext>
                </p:extLst>
              </p:nvPr>
            </p:nvGraphicFramePr>
            <p:xfrm>
              <a:off x="76383" y="1469934"/>
              <a:ext cx="6425484" cy="4137306"/>
            </p:xfrm>
            <a:graphic>
              <a:graphicData uri="http://schemas.openxmlformats.org/drawingml/2006/table">
                <a:tbl>
                  <a:tblPr firstRow="1" bandRow="1">
                    <a:tableStyleId>{5940675A-B579-460E-94D1-54222C63F5DA}</a:tableStyleId>
                  </a:tblPr>
                  <a:tblGrid>
                    <a:gridCol w="482764">
                      <a:extLst>
                        <a:ext uri="{9D8B030D-6E8A-4147-A177-3AD203B41FA5}">
                          <a16:colId xmlns:a16="http://schemas.microsoft.com/office/drawing/2014/main" val="2508856327"/>
                        </a:ext>
                      </a:extLst>
                    </a:gridCol>
                    <a:gridCol w="1704624">
                      <a:extLst>
                        <a:ext uri="{9D8B030D-6E8A-4147-A177-3AD203B41FA5}">
                          <a16:colId xmlns:a16="http://schemas.microsoft.com/office/drawing/2014/main" val="1554546353"/>
                        </a:ext>
                      </a:extLst>
                    </a:gridCol>
                    <a:gridCol w="330554">
                      <a:extLst>
                        <a:ext uri="{9D8B030D-6E8A-4147-A177-3AD203B41FA5}">
                          <a16:colId xmlns:a16="http://schemas.microsoft.com/office/drawing/2014/main" val="1794932159"/>
                        </a:ext>
                      </a:extLst>
                    </a:gridCol>
                    <a:gridCol w="1695554">
                      <a:extLst>
                        <a:ext uri="{9D8B030D-6E8A-4147-A177-3AD203B41FA5}">
                          <a16:colId xmlns:a16="http://schemas.microsoft.com/office/drawing/2014/main" val="673191639"/>
                        </a:ext>
                      </a:extLst>
                    </a:gridCol>
                    <a:gridCol w="374192">
                      <a:extLst>
                        <a:ext uri="{9D8B030D-6E8A-4147-A177-3AD203B41FA5}">
                          <a16:colId xmlns:a16="http://schemas.microsoft.com/office/drawing/2014/main" val="509911779"/>
                        </a:ext>
                      </a:extLst>
                    </a:gridCol>
                    <a:gridCol w="1837796">
                      <a:extLst>
                        <a:ext uri="{9D8B030D-6E8A-4147-A177-3AD203B41FA5}">
                          <a16:colId xmlns:a16="http://schemas.microsoft.com/office/drawing/2014/main" val="3203106770"/>
                        </a:ext>
                      </a:extLst>
                    </a:gridCol>
                  </a:tblGrid>
                  <a:tr h="575121">
                    <a:tc>
                      <a:txBody>
                        <a:bodyPr/>
                        <a:lstStyle/>
                        <a:p>
                          <a:pPr algn="ctr"/>
                          <a:endParaRPr kumimoji="1" lang="ja-JP" altLang="en-US" sz="2800"/>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𝐴</m:t>
                                    </m:r>
                                  </m:e>
                                  <m:sub>
                                    <m:r>
                                      <a:rPr kumimoji="1" lang="en-US" altLang="ja-JP" sz="2800" b="0" i="1" smtClean="0">
                                        <a:latin typeface="Cambria Math" panose="02040503050406030204" pitchFamily="18" charset="0"/>
                                      </a:rPr>
                                      <m:t>1</m:t>
                                    </m:r>
                                  </m:sub>
                                </m:sSub>
                              </m:oMath>
                            </m:oMathPara>
                          </a14:m>
                          <a:endParaRPr kumimoji="1" lang="ja-JP" altLang="en-US" sz="2800"/>
                        </a:p>
                      </a:txBody>
                      <a:tcPr>
                        <a:lnR w="12700" cap="flat" cmpd="sng" algn="ctr">
                          <a:solidFill>
                            <a:schemeClr val="bg1"/>
                          </a:solidFill>
                          <a:prstDash val="solid"/>
                          <a:round/>
                          <a:headEnd type="none" w="med" len="med"/>
                          <a:tailEnd type="none" w="med" len="med"/>
                        </a:lnR>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𝐴</m:t>
                                    </m:r>
                                  </m:e>
                                  <m:sub>
                                    <m:r>
                                      <a:rPr kumimoji="1" lang="en-US" altLang="ja-JP" sz="2800" b="0" i="1" smtClean="0">
                                        <a:latin typeface="Cambria Math" panose="02040503050406030204" pitchFamily="18" charset="0"/>
                                      </a:rPr>
                                      <m:t>𝑖</m:t>
                                    </m:r>
                                  </m:sub>
                                </m:sSub>
                              </m:oMath>
                            </m:oMathPara>
                          </a14:m>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𝐴</m:t>
                                    </m:r>
                                  </m:e>
                                  <m:sub>
                                    <m:r>
                                      <a:rPr kumimoji="1" lang="en-US" altLang="ja-JP" sz="2800" b="0" i="1" smtClean="0">
                                        <a:latin typeface="Cambria Math" panose="02040503050406030204" pitchFamily="18" charset="0"/>
                                      </a:rPr>
                                      <m:t>𝑛</m:t>
                                    </m:r>
                                  </m:sub>
                                </m:sSub>
                              </m:oMath>
                            </m:oMathPara>
                          </a14:m>
                          <a:endParaRPr kumimoji="1" lang="ja-JP" altLang="en-US" sz="2800"/>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006513639"/>
                      </a:ext>
                    </a:extLst>
                  </a:tr>
                  <a:tr h="575121">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1</m:t>
                                    </m:r>
                                  </m:sub>
                                </m:sSub>
                              </m:oMath>
                            </m:oMathPara>
                          </a14:m>
                          <a:endParaRPr kumimoji="1" lang="ja-JP" altLang="en-US" sz="2800"/>
                        </a:p>
                      </a:txBody>
                      <a:tcP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72758810"/>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62018342"/>
                      </a:ext>
                    </a:extLst>
                  </a:tr>
                  <a:tr h="686580">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𝑗</m:t>
                                    </m:r>
                                  </m:sub>
                                </m:sSub>
                              </m:oMath>
                            </m:oMathPara>
                          </a14:m>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oMath>
                            </m:oMathPara>
                          </a14:m>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𝑛</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7240777"/>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89577875"/>
                      </a:ext>
                    </a:extLst>
                  </a:tr>
                  <a:tr h="575121">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𝑚</m:t>
                                    </m:r>
                                  </m:sub>
                                </m:sSub>
                              </m:oMath>
                            </m:oMathPara>
                          </a14:m>
                          <a:endParaRPr kumimoji="1" lang="ja-JP" altLang="en-US" sz="2800"/>
                        </a:p>
                      </a:txBody>
                      <a:tcP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𝑚</m:t>
                                    </m:r>
                                  </m:sub>
                                </m:sSub>
                                <m:r>
                                  <a:rPr kumimoji="1" lang="en-US" altLang="ja-JP" sz="2400" b="0" i="1" smtClean="0">
                                    <a:latin typeface="Cambria Math" panose="02040503050406030204" pitchFamily="18" charset="0"/>
                                  </a:rPr>
                                  <m:t>)</m:t>
                                </m:r>
                              </m:oMath>
                            </m:oMathPara>
                          </a14:m>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𝑚</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𝑚</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𝑛</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882925134"/>
                      </a:ext>
                    </a:extLst>
                  </a:tr>
                  <a:tr h="575121">
                    <a:tc>
                      <a:txBody>
                        <a:bodyPr/>
                        <a:lstStyle/>
                        <a:p>
                          <a:pPr algn="ctr"/>
                          <a:endParaRPr kumimoji="1" lang="ja-JP" altLang="en-US" sz="2800"/>
                        </a:p>
                      </a:txBody>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𝐴</m:t>
                                    </m:r>
                                  </m:e>
                                  <m:sub>
                                    <m:r>
                                      <a:rPr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oMath>
                            </m:oMathPara>
                          </a14:m>
                          <a:endParaRPr kumimoji="1" lang="ja-JP" altLang="en-US" sz="2400"/>
                        </a:p>
                      </a:txBody>
                      <a:tcPr>
                        <a:lnR w="12700" cap="flat" cmpd="sng" algn="ctr">
                          <a:solidFill>
                            <a:schemeClr val="bg1"/>
                          </a:solidFill>
                          <a:prstDash val="solid"/>
                          <a:round/>
                          <a:headEnd type="none" w="med" len="med"/>
                          <a:tailEnd type="none" w="med" len="med"/>
                        </a:lnR>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𝐴</m:t>
                                    </m:r>
                                  </m:e>
                                  <m:sub>
                                    <m:r>
                                      <a:rPr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𝐴</m:t>
                                    </m:r>
                                  </m:e>
                                  <m:sub>
                                    <m:r>
                                      <a:rPr lang="en-US" altLang="ja-JP" sz="2400" b="0" i="1" smtClean="0">
                                        <a:latin typeface="Cambria Math" panose="02040503050406030204" pitchFamily="18" charset="0"/>
                                      </a:rPr>
                                      <m:t>𝑛</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674943889"/>
                      </a:ext>
                    </a:extLst>
                  </a:tr>
                </a:tbl>
              </a:graphicData>
            </a:graphic>
          </p:graphicFrame>
        </mc:Choice>
        <mc:Fallback xmlns="">
          <p:graphicFrame>
            <p:nvGraphicFramePr>
              <p:cNvPr id="11" name="表 10">
                <a:extLst>
                  <a:ext uri="{FF2B5EF4-FFF2-40B4-BE49-F238E27FC236}">
                    <a16:creationId xmlns:a16="http://schemas.microsoft.com/office/drawing/2014/main" id="{859C832F-940F-2644-87BA-3ED015EE4062}"/>
                  </a:ext>
                </a:extLst>
              </p:cNvPr>
              <p:cNvGraphicFramePr>
                <a:graphicFrameLocks noGrp="1"/>
              </p:cNvGraphicFramePr>
              <p:nvPr>
                <p:extLst>
                  <p:ext uri="{D42A27DB-BD31-4B8C-83A1-F6EECF244321}">
                    <p14:modId xmlns:p14="http://schemas.microsoft.com/office/powerpoint/2010/main" val="3648963681"/>
                  </p:ext>
                </p:extLst>
              </p:nvPr>
            </p:nvGraphicFramePr>
            <p:xfrm>
              <a:off x="76383" y="1469934"/>
              <a:ext cx="6425484" cy="4137306"/>
            </p:xfrm>
            <a:graphic>
              <a:graphicData uri="http://schemas.openxmlformats.org/drawingml/2006/table">
                <a:tbl>
                  <a:tblPr firstRow="1" bandRow="1">
                    <a:tableStyleId>{5940675A-B579-460E-94D1-54222C63F5DA}</a:tableStyleId>
                  </a:tblPr>
                  <a:tblGrid>
                    <a:gridCol w="482764">
                      <a:extLst>
                        <a:ext uri="{9D8B030D-6E8A-4147-A177-3AD203B41FA5}">
                          <a16:colId xmlns:a16="http://schemas.microsoft.com/office/drawing/2014/main" val="2508856327"/>
                        </a:ext>
                      </a:extLst>
                    </a:gridCol>
                    <a:gridCol w="1704624">
                      <a:extLst>
                        <a:ext uri="{9D8B030D-6E8A-4147-A177-3AD203B41FA5}">
                          <a16:colId xmlns:a16="http://schemas.microsoft.com/office/drawing/2014/main" val="1554546353"/>
                        </a:ext>
                      </a:extLst>
                    </a:gridCol>
                    <a:gridCol w="330554">
                      <a:extLst>
                        <a:ext uri="{9D8B030D-6E8A-4147-A177-3AD203B41FA5}">
                          <a16:colId xmlns:a16="http://schemas.microsoft.com/office/drawing/2014/main" val="1794932159"/>
                        </a:ext>
                      </a:extLst>
                    </a:gridCol>
                    <a:gridCol w="1695554">
                      <a:extLst>
                        <a:ext uri="{9D8B030D-6E8A-4147-A177-3AD203B41FA5}">
                          <a16:colId xmlns:a16="http://schemas.microsoft.com/office/drawing/2014/main" val="673191639"/>
                        </a:ext>
                      </a:extLst>
                    </a:gridCol>
                    <a:gridCol w="374192">
                      <a:extLst>
                        <a:ext uri="{9D8B030D-6E8A-4147-A177-3AD203B41FA5}">
                          <a16:colId xmlns:a16="http://schemas.microsoft.com/office/drawing/2014/main" val="509911779"/>
                        </a:ext>
                      </a:extLst>
                    </a:gridCol>
                    <a:gridCol w="1837796">
                      <a:extLst>
                        <a:ext uri="{9D8B030D-6E8A-4147-A177-3AD203B41FA5}">
                          <a16:colId xmlns:a16="http://schemas.microsoft.com/office/drawing/2014/main" val="3203106770"/>
                        </a:ext>
                      </a:extLst>
                    </a:gridCol>
                  </a:tblGrid>
                  <a:tr h="575121">
                    <a:tc>
                      <a:txBody>
                        <a:bodyPr/>
                        <a:lstStyle/>
                        <a:p>
                          <a:pPr algn="ctr"/>
                          <a:endParaRPr kumimoji="1" lang="ja-JP" altLang="en-US" sz="2800"/>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5"/>
                          <a:stretch>
                            <a:fillRect l="-29104" t="-11111" r="-250000" b="-628889"/>
                          </a:stretch>
                        </a:blipFill>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5"/>
                          <a:stretch>
                            <a:fillRect l="-148507" t="-11111" r="-130597" b="-628889"/>
                          </a:stretch>
                        </a:blipFill>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blipFill>
                          <a:blip r:embed="rId5"/>
                          <a:stretch>
                            <a:fillRect l="-249655" t="-11111" r="-690" b="-628889"/>
                          </a:stretch>
                        </a:blipFill>
                      </a:tcPr>
                    </a:tc>
                    <a:extLst>
                      <a:ext uri="{0D108BD9-81ED-4DB2-BD59-A6C34878D82A}">
                        <a16:rowId xmlns:a16="http://schemas.microsoft.com/office/drawing/2014/main" val="2006513639"/>
                      </a:ext>
                    </a:extLst>
                  </a:tr>
                  <a:tr h="575121">
                    <a:tc>
                      <a:txBody>
                        <a:bodyPr/>
                        <a:lstStyle/>
                        <a:p>
                          <a:endParaRPr lang="ja-JP"/>
                        </a:p>
                      </a:txBody>
                      <a:tcPr>
                        <a:lnB w="12700" cap="flat" cmpd="sng" algn="ctr">
                          <a:solidFill>
                            <a:schemeClr val="bg1"/>
                          </a:solidFill>
                          <a:prstDash val="solid"/>
                          <a:round/>
                          <a:headEnd type="none" w="med" len="med"/>
                          <a:tailEnd type="none" w="med" len="med"/>
                        </a:lnB>
                        <a:blipFill>
                          <a:blip r:embed="rId5"/>
                          <a:stretch>
                            <a:fillRect l="-2632" t="-108696" r="-1234211" b="-515217"/>
                          </a:stretch>
                        </a:blipFill>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72758810"/>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62018342"/>
                      </a:ext>
                    </a:extLst>
                  </a:tr>
                  <a:tr h="686580">
                    <a:tc>
                      <a:txBody>
                        <a:bodyPr/>
                        <a:lstStyle/>
                        <a:p>
                          <a:endParaRPr lang="ja-JP"/>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2632" t="-256364" r="-1234211" b="-249091"/>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29104" t="-256364" r="-250000" b="-249091"/>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148507" t="-256364" r="-130597" b="-249091"/>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249655" t="-256364" r="-690" b="-249091"/>
                          </a:stretch>
                        </a:blipFill>
                      </a:tcPr>
                    </a:tc>
                    <a:extLst>
                      <a:ext uri="{0D108BD9-81ED-4DB2-BD59-A6C34878D82A}">
                        <a16:rowId xmlns:a16="http://schemas.microsoft.com/office/drawing/2014/main" val="1427240777"/>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89577875"/>
                      </a:ext>
                    </a:extLst>
                  </a:tr>
                  <a:tr h="575121">
                    <a:tc>
                      <a:txBody>
                        <a:bodyPr/>
                        <a:lstStyle/>
                        <a:p>
                          <a:endParaRPr lang="ja-JP"/>
                        </a:p>
                      </a:txBody>
                      <a:tcPr>
                        <a:lnT w="12700" cap="flat" cmpd="sng" algn="ctr">
                          <a:solidFill>
                            <a:schemeClr val="bg1"/>
                          </a:solidFill>
                          <a:prstDash val="solid"/>
                          <a:round/>
                          <a:headEnd type="none" w="med" len="med"/>
                          <a:tailEnd type="none" w="med" len="med"/>
                        </a:lnT>
                        <a:blipFill>
                          <a:blip r:embed="rId5"/>
                          <a:stretch>
                            <a:fillRect l="-2632" t="-523913" r="-1234211" b="-100000"/>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5"/>
                          <a:stretch>
                            <a:fillRect l="-29104" t="-523913" r="-250000" b="-100000"/>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5"/>
                          <a:stretch>
                            <a:fillRect l="-148507" t="-523913" r="-130597" b="-100000"/>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blipFill>
                          <a:blip r:embed="rId5"/>
                          <a:stretch>
                            <a:fillRect l="-249655" t="-523913" r="-690" b="-100000"/>
                          </a:stretch>
                        </a:blipFill>
                      </a:tcPr>
                    </a:tc>
                    <a:extLst>
                      <a:ext uri="{0D108BD9-81ED-4DB2-BD59-A6C34878D82A}">
                        <a16:rowId xmlns:a16="http://schemas.microsoft.com/office/drawing/2014/main" val="882925134"/>
                      </a:ext>
                    </a:extLst>
                  </a:tr>
                  <a:tr h="575121">
                    <a:tc>
                      <a:txBody>
                        <a:bodyPr/>
                        <a:lstStyle/>
                        <a:p>
                          <a:pPr algn="ctr"/>
                          <a:endParaRPr kumimoji="1" lang="ja-JP" altLang="en-US" sz="2800"/>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5"/>
                          <a:stretch>
                            <a:fillRect l="-29104" t="-637778" r="-250000" b="-2222"/>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5"/>
                          <a:stretch>
                            <a:fillRect l="-148507" t="-637778" r="-130597" b="-2222"/>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endParaRPr lang="ja-JP"/>
                        </a:p>
                      </a:txBody>
                      <a:tcPr>
                        <a:lnL w="12700" cap="flat" cmpd="sng" algn="ctr">
                          <a:solidFill>
                            <a:schemeClr val="bg1"/>
                          </a:solidFill>
                          <a:prstDash val="solid"/>
                          <a:round/>
                          <a:headEnd type="none" w="med" len="med"/>
                          <a:tailEnd type="none" w="med" len="med"/>
                        </a:lnL>
                        <a:blipFill>
                          <a:blip r:embed="rId5"/>
                          <a:stretch>
                            <a:fillRect l="-249655" t="-637778" r="-690" b="-2222"/>
                          </a:stretch>
                        </a:blipFill>
                      </a:tcPr>
                    </a:tc>
                    <a:extLst>
                      <a:ext uri="{0D108BD9-81ED-4DB2-BD59-A6C34878D82A}">
                        <a16:rowId xmlns:a16="http://schemas.microsoft.com/office/drawing/2014/main" val="2674943889"/>
                      </a:ext>
                    </a:extLst>
                  </a:tr>
                </a:tbl>
              </a:graphicData>
            </a:graphic>
          </p:graphicFrame>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F63716C1-54CB-F746-95DB-F5F5C6DF378E}"/>
                  </a:ext>
                </a:extLst>
              </p:cNvPr>
              <p:cNvSpPr txBox="1"/>
              <p:nvPr/>
            </p:nvSpPr>
            <p:spPr>
              <a:xfrm>
                <a:off x="991605" y="5651016"/>
                <a:ext cx="4595040" cy="503728"/>
              </a:xfrm>
              <a:prstGeom prst="rect">
                <a:avLst/>
              </a:prstGeom>
              <a:noFill/>
            </p:spPr>
            <p:txBody>
              <a:bodyPr wrap="none" rtlCol="0">
                <a:spAutoFit/>
              </a:bodyPr>
              <a:lstStyle/>
              <a:p>
                <a:r>
                  <a:rPr kumimoji="1" lang="ja-JP" altLang="en-US" sz="2400">
                    <a:solidFill>
                      <a:schemeClr val="accent1">
                        <a:lumMod val="75000"/>
                      </a:schemeClr>
                    </a:solidFill>
                  </a:rPr>
                  <a:t>周辺分布</a:t>
                </a:r>
                <a:r>
                  <a:rPr kumimoji="1" lang="en-US" altLang="ja-JP" sz="2400" dirty="0">
                    <a:solidFill>
                      <a:schemeClr val="accent1">
                        <a:lumMod val="75000"/>
                      </a:schemeClr>
                    </a:solidFill>
                  </a:rPr>
                  <a:t> : </a:t>
                </a:r>
                <a14:m>
                  <m:oMath xmlns:m="http://schemas.openxmlformats.org/officeDocument/2006/math">
                    <m:r>
                      <a:rPr lang="en-US" altLang="ja-JP" sz="2400" i="1">
                        <a:solidFill>
                          <a:schemeClr val="accent1">
                            <a:lumMod val="75000"/>
                          </a:schemeClr>
                        </a:solidFill>
                        <a:latin typeface="Cambria Math" panose="02040503050406030204" pitchFamily="18" charset="0"/>
                      </a:rPr>
                      <m:t>𝑃</m:t>
                    </m:r>
                    <m:d>
                      <m:dPr>
                        <m:ctrlPr>
                          <a:rPr lang="en-US" altLang="ja-JP" sz="2400" i="1">
                            <a:solidFill>
                              <a:schemeClr val="accent1">
                                <a:lumMod val="75000"/>
                              </a:schemeClr>
                            </a:solidFill>
                            <a:latin typeface="Cambria Math" panose="02040503050406030204" pitchFamily="18" charset="0"/>
                          </a:rPr>
                        </m:ctrlPr>
                      </m:dPr>
                      <m:e>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𝐴</m:t>
                            </m:r>
                          </m:e>
                          <m:sub>
                            <m:r>
                              <a:rPr lang="en-US" altLang="ja-JP" sz="2400" i="1">
                                <a:solidFill>
                                  <a:schemeClr val="accent1">
                                    <a:lumMod val="75000"/>
                                  </a:schemeClr>
                                </a:solidFill>
                                <a:latin typeface="Cambria Math" panose="02040503050406030204" pitchFamily="18" charset="0"/>
                              </a:rPr>
                              <m:t>𝑖</m:t>
                            </m:r>
                          </m:sub>
                        </m:sSub>
                      </m:e>
                    </m:d>
                    <m:r>
                      <a:rPr lang="en-US" altLang="ja-JP" sz="2400" b="0" i="1" smtClean="0">
                        <a:solidFill>
                          <a:schemeClr val="accent1">
                            <a:lumMod val="75000"/>
                          </a:schemeClr>
                        </a:solidFill>
                        <a:latin typeface="Cambria Math" panose="02040503050406030204" pitchFamily="18" charset="0"/>
                      </a:rPr>
                      <m:t>=</m:t>
                    </m:r>
                    <m:nary>
                      <m:naryPr>
                        <m:chr m:val="∑"/>
                        <m:supHide m:val="on"/>
                        <m:ctrlPr>
                          <a:rPr lang="en-US" altLang="ja-JP" sz="2400" b="0" i="1" smtClean="0">
                            <a:solidFill>
                              <a:schemeClr val="accent1">
                                <a:lumMod val="75000"/>
                              </a:schemeClr>
                            </a:solidFill>
                            <a:latin typeface="Cambria Math" panose="02040503050406030204" pitchFamily="18" charset="0"/>
                          </a:rPr>
                        </m:ctrlPr>
                      </m:naryPr>
                      <m:sub>
                        <m:r>
                          <m:rPr>
                            <m:brk m:alnAt="7"/>
                          </m:rPr>
                          <a:rPr lang="en-US" altLang="ja-JP" sz="2400" b="0" i="1" smtClean="0">
                            <a:solidFill>
                              <a:schemeClr val="accent1">
                                <a:lumMod val="75000"/>
                              </a:schemeClr>
                            </a:solidFill>
                            <a:latin typeface="Cambria Math" panose="02040503050406030204" pitchFamily="18" charset="0"/>
                          </a:rPr>
                          <m:t>𝑗</m:t>
                        </m:r>
                      </m:sub>
                      <m:sup/>
                      <m:e>
                        <m:r>
                          <a:rPr lang="en-US" altLang="ja-JP" sz="2400" b="0" i="1" smtClean="0">
                            <a:solidFill>
                              <a:schemeClr val="accent1">
                                <a:lumMod val="75000"/>
                              </a:schemeClr>
                            </a:solidFill>
                            <a:latin typeface="Cambria Math" panose="02040503050406030204" pitchFamily="18" charset="0"/>
                          </a:rPr>
                          <m:t>𝑃</m:t>
                        </m:r>
                        <m:r>
                          <a:rPr lang="en-US" altLang="ja-JP" sz="2400" b="0" i="1" smtClean="0">
                            <a:solidFill>
                              <a:schemeClr val="accent1">
                                <a:lumMod val="75000"/>
                              </a:schemeClr>
                            </a:solidFill>
                            <a:latin typeface="Cambria Math" panose="02040503050406030204" pitchFamily="18" charset="0"/>
                          </a:rPr>
                          <m:t>(</m:t>
                        </m:r>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𝐴</m:t>
                            </m:r>
                          </m:e>
                          <m:sub>
                            <m:r>
                              <a:rPr lang="en-US" altLang="ja-JP" sz="2400" i="1">
                                <a:solidFill>
                                  <a:schemeClr val="accent1">
                                    <a:lumMod val="75000"/>
                                  </a:schemeClr>
                                </a:solidFill>
                                <a:latin typeface="Cambria Math" panose="02040503050406030204" pitchFamily="18" charset="0"/>
                              </a:rPr>
                              <m:t>𝑖</m:t>
                            </m:r>
                          </m:sub>
                        </m:sSub>
                        <m:r>
                          <a:rPr lang="en-US" altLang="ja-JP" sz="2400" i="1">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𝐵</m:t>
                            </m:r>
                          </m:e>
                          <m:sub>
                            <m:r>
                              <a:rPr lang="en-US" altLang="ja-JP" sz="2400" i="1">
                                <a:solidFill>
                                  <a:schemeClr val="accent1">
                                    <a:lumMod val="75000"/>
                                  </a:schemeClr>
                                </a:solidFill>
                                <a:latin typeface="Cambria Math" panose="02040503050406030204" pitchFamily="18" charset="0"/>
                              </a:rPr>
                              <m:t>𝑗</m:t>
                            </m:r>
                          </m:sub>
                        </m:sSub>
                        <m:r>
                          <a:rPr lang="en-US" altLang="ja-JP" sz="2400" b="0" i="1" smtClean="0">
                            <a:solidFill>
                              <a:schemeClr val="accent1">
                                <a:lumMod val="75000"/>
                              </a:schemeClr>
                            </a:solidFill>
                            <a:latin typeface="Cambria Math" panose="02040503050406030204" pitchFamily="18" charset="0"/>
                          </a:rPr>
                          <m:t>)</m:t>
                        </m:r>
                      </m:e>
                    </m:nary>
                  </m:oMath>
                </a14:m>
                <a:endParaRPr kumimoji="1" lang="ja-JP" altLang="en-US" sz="2400">
                  <a:solidFill>
                    <a:schemeClr val="accent1">
                      <a:lumMod val="75000"/>
                    </a:schemeClr>
                  </a:solidFill>
                </a:endParaRPr>
              </a:p>
            </p:txBody>
          </p:sp>
        </mc:Choice>
        <mc:Fallback xmlns="">
          <p:sp>
            <p:nvSpPr>
              <p:cNvPr id="13" name="テキスト ボックス 12">
                <a:extLst>
                  <a:ext uri="{FF2B5EF4-FFF2-40B4-BE49-F238E27FC236}">
                    <a16:creationId xmlns:a16="http://schemas.microsoft.com/office/drawing/2014/main" id="{F63716C1-54CB-F746-95DB-F5F5C6DF378E}"/>
                  </a:ext>
                </a:extLst>
              </p:cNvPr>
              <p:cNvSpPr txBox="1">
                <a:spLocks noRot="1" noChangeAspect="1" noMove="1" noResize="1" noEditPoints="1" noAdjustHandles="1" noChangeArrowheads="1" noChangeShapeType="1" noTextEdit="1"/>
              </p:cNvSpPr>
              <p:nvPr/>
            </p:nvSpPr>
            <p:spPr>
              <a:xfrm>
                <a:off x="991605" y="5651016"/>
                <a:ext cx="4595040" cy="503728"/>
              </a:xfrm>
              <a:prstGeom prst="rect">
                <a:avLst/>
              </a:prstGeom>
              <a:blipFill>
                <a:blip r:embed="rId6"/>
                <a:stretch>
                  <a:fillRect l="-1928" t="-112195" b="-1634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5FDC36DB-53C0-774A-A4E3-A596546F63E8}"/>
                  </a:ext>
                </a:extLst>
              </p:cNvPr>
              <p:cNvSpPr txBox="1"/>
              <p:nvPr/>
            </p:nvSpPr>
            <p:spPr>
              <a:xfrm>
                <a:off x="1103398" y="6152291"/>
                <a:ext cx="4371453" cy="400110"/>
              </a:xfrm>
              <a:prstGeom prst="rect">
                <a:avLst/>
              </a:prstGeom>
              <a:noFill/>
            </p:spPr>
            <p:txBody>
              <a:bodyPr wrap="none" rtlCol="0">
                <a:spAutoFit/>
              </a:bodyPr>
              <a:lstStyle/>
              <a:p>
                <a14:m>
                  <m:oMath xmlns:m="http://schemas.openxmlformats.org/officeDocument/2006/math">
                    <m:r>
                      <a:rPr lang="en-US" altLang="ja-JP" sz="2000" b="0" i="1" smtClean="0">
                        <a:solidFill>
                          <a:schemeClr val="accent1">
                            <a:lumMod val="75000"/>
                          </a:schemeClr>
                        </a:solidFill>
                        <a:latin typeface="Cambria Math" panose="02040503050406030204" pitchFamily="18" charset="0"/>
                      </a:rPr>
                      <m:t>𝐵</m:t>
                    </m:r>
                  </m:oMath>
                </a14:m>
                <a:r>
                  <a:rPr kumimoji="1" lang="ja-JP" altLang="en-US" sz="2000">
                    <a:solidFill>
                      <a:schemeClr val="accent1">
                        <a:lumMod val="75000"/>
                      </a:schemeClr>
                    </a:solidFill>
                  </a:rPr>
                  <a:t>について何も知らない時の</a:t>
                </a:r>
                <a14:m>
                  <m:oMath xmlns:m="http://schemas.openxmlformats.org/officeDocument/2006/math">
                    <m:r>
                      <a:rPr lang="en-US" altLang="ja-JP" sz="2000" b="0" i="1" smtClean="0">
                        <a:solidFill>
                          <a:schemeClr val="accent1">
                            <a:lumMod val="75000"/>
                          </a:schemeClr>
                        </a:solidFill>
                        <a:latin typeface="Cambria Math" panose="02040503050406030204" pitchFamily="18" charset="0"/>
                      </a:rPr>
                      <m:t>𝐴</m:t>
                    </m:r>
                  </m:oMath>
                </a14:m>
                <a:r>
                  <a:rPr kumimoji="1" lang="ja-JP" altLang="en-US" sz="2000">
                    <a:solidFill>
                      <a:schemeClr val="accent1">
                        <a:lumMod val="75000"/>
                      </a:schemeClr>
                    </a:solidFill>
                  </a:rPr>
                  <a:t>の分布</a:t>
                </a:r>
              </a:p>
            </p:txBody>
          </p:sp>
        </mc:Choice>
        <mc:Fallback xmlns="">
          <p:sp>
            <p:nvSpPr>
              <p:cNvPr id="14" name="テキスト ボックス 13">
                <a:extLst>
                  <a:ext uri="{FF2B5EF4-FFF2-40B4-BE49-F238E27FC236}">
                    <a16:creationId xmlns:a16="http://schemas.microsoft.com/office/drawing/2014/main" id="{5FDC36DB-53C0-774A-A4E3-A596546F63E8}"/>
                  </a:ext>
                </a:extLst>
              </p:cNvPr>
              <p:cNvSpPr txBox="1">
                <a:spLocks noRot="1" noChangeAspect="1" noMove="1" noResize="1" noEditPoints="1" noAdjustHandles="1" noChangeArrowheads="1" noChangeShapeType="1" noTextEdit="1"/>
              </p:cNvSpPr>
              <p:nvPr/>
            </p:nvSpPr>
            <p:spPr>
              <a:xfrm>
                <a:off x="1103398" y="6152291"/>
                <a:ext cx="4371453" cy="400110"/>
              </a:xfrm>
              <a:prstGeom prst="rect">
                <a:avLst/>
              </a:prstGeom>
              <a:blipFill>
                <a:blip r:embed="rId7"/>
                <a:stretch>
                  <a:fillRect t="-3030" r="-290"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53C0DBA0-02F2-9044-8A11-E18A56E6E384}"/>
                  </a:ext>
                </a:extLst>
              </p:cNvPr>
              <p:cNvSpPr txBox="1"/>
              <p:nvPr/>
            </p:nvSpPr>
            <p:spPr>
              <a:xfrm>
                <a:off x="2523972" y="3922182"/>
                <a:ext cx="2228431" cy="395621"/>
              </a:xfrm>
              <a:prstGeom prst="rect">
                <a:avLst/>
              </a:prstGeom>
              <a:noFill/>
            </p:spPr>
            <p:txBody>
              <a:bodyPr wrap="none" rtlCol="0">
                <a:spAutoFit/>
              </a:bodyPr>
              <a:lstStyle/>
              <a:p>
                <a:r>
                  <a:rPr lang="ja-JP" altLang="en-US" b="1">
                    <a:solidFill>
                      <a:schemeClr val="accent1">
                        <a:lumMod val="75000"/>
                      </a:schemeClr>
                    </a:solidFill>
                  </a:rPr>
                  <a:t>更新</a:t>
                </a:r>
                <a:r>
                  <a:rPr lang="en-US" altLang="ja-JP" b="1" dirty="0">
                    <a:solidFill>
                      <a:schemeClr val="accent1">
                        <a:lumMod val="75000"/>
                      </a:schemeClr>
                    </a:solidFill>
                  </a:rPr>
                  <a:t>(</a:t>
                </a:r>
                <a14:m>
                  <m:oMath xmlns:m="http://schemas.openxmlformats.org/officeDocument/2006/math">
                    <m:sSub>
                      <m:sSubPr>
                        <m:ctrlPr>
                          <a:rPr lang="en-US" altLang="ja-JP" b="1" i="1">
                            <a:solidFill>
                              <a:schemeClr val="accent1">
                                <a:lumMod val="75000"/>
                              </a:schemeClr>
                            </a:solidFill>
                            <a:latin typeface="Cambria Math" panose="02040503050406030204" pitchFamily="18" charset="0"/>
                          </a:rPr>
                        </m:ctrlPr>
                      </m:sSubPr>
                      <m:e>
                        <m:r>
                          <a:rPr lang="en-US" altLang="ja-JP" b="1" i="1">
                            <a:solidFill>
                              <a:schemeClr val="accent1">
                                <a:lumMod val="75000"/>
                              </a:schemeClr>
                            </a:solidFill>
                            <a:latin typeface="Cambria Math" panose="02040503050406030204" pitchFamily="18" charset="0"/>
                          </a:rPr>
                          <m:t>𝑩</m:t>
                        </m:r>
                      </m:e>
                      <m:sub>
                        <m:r>
                          <a:rPr lang="en-US" altLang="ja-JP" b="1" i="1">
                            <a:solidFill>
                              <a:schemeClr val="accent1">
                                <a:lumMod val="75000"/>
                              </a:schemeClr>
                            </a:solidFill>
                            <a:latin typeface="Cambria Math" panose="02040503050406030204" pitchFamily="18" charset="0"/>
                          </a:rPr>
                          <m:t>𝒋</m:t>
                        </m:r>
                      </m:sub>
                    </m:sSub>
                  </m:oMath>
                </a14:m>
                <a:r>
                  <a:rPr kumimoji="1" lang="ja-JP" altLang="en-US" b="1">
                    <a:solidFill>
                      <a:schemeClr val="accent1">
                        <a:lumMod val="75000"/>
                      </a:schemeClr>
                    </a:solidFill>
                  </a:rPr>
                  <a:t>がわかった</a:t>
                </a:r>
                <a:r>
                  <a:rPr kumimoji="1" lang="en-US" altLang="ja-JP" b="1" dirty="0">
                    <a:solidFill>
                      <a:schemeClr val="accent1">
                        <a:lumMod val="75000"/>
                      </a:schemeClr>
                    </a:solidFill>
                  </a:rPr>
                  <a:t>)</a:t>
                </a:r>
                <a:endParaRPr kumimoji="1" lang="ja-JP" altLang="en-US" b="1">
                  <a:solidFill>
                    <a:schemeClr val="accent1">
                      <a:lumMod val="75000"/>
                    </a:schemeClr>
                  </a:solidFill>
                </a:endParaRPr>
              </a:p>
            </p:txBody>
          </p:sp>
        </mc:Choice>
        <mc:Fallback xmlns="">
          <p:sp>
            <p:nvSpPr>
              <p:cNvPr id="15" name="テキスト ボックス 14">
                <a:extLst>
                  <a:ext uri="{FF2B5EF4-FFF2-40B4-BE49-F238E27FC236}">
                    <a16:creationId xmlns:a16="http://schemas.microsoft.com/office/drawing/2014/main" id="{53C0DBA0-02F2-9044-8A11-E18A56E6E384}"/>
                  </a:ext>
                </a:extLst>
              </p:cNvPr>
              <p:cNvSpPr txBox="1">
                <a:spLocks noRot="1" noChangeAspect="1" noMove="1" noResize="1" noEditPoints="1" noAdjustHandles="1" noChangeArrowheads="1" noChangeShapeType="1" noTextEdit="1"/>
              </p:cNvSpPr>
              <p:nvPr/>
            </p:nvSpPr>
            <p:spPr>
              <a:xfrm>
                <a:off x="2523972" y="3922182"/>
                <a:ext cx="2228431" cy="395621"/>
              </a:xfrm>
              <a:prstGeom prst="rect">
                <a:avLst/>
              </a:prstGeom>
              <a:blipFill>
                <a:blip r:embed="rId8"/>
                <a:stretch>
                  <a:fillRect l="-2273" t="-6250" r="-1136" b="-15625"/>
                </a:stretch>
              </a:blipFill>
            </p:spPr>
            <p:txBody>
              <a:bodyPr/>
              <a:lstStyle/>
              <a:p>
                <a:r>
                  <a:rPr lang="ja-JP" altLang="en-US">
                    <a:noFill/>
                  </a:rPr>
                  <a:t> </a:t>
                </a:r>
              </a:p>
            </p:txBody>
          </p:sp>
        </mc:Fallback>
      </mc:AlternateContent>
      <p:sp>
        <p:nvSpPr>
          <p:cNvPr id="16" name="角丸四角形 15">
            <a:extLst>
              <a:ext uri="{FF2B5EF4-FFF2-40B4-BE49-F238E27FC236}">
                <a16:creationId xmlns:a16="http://schemas.microsoft.com/office/drawing/2014/main" id="{D87DC629-4229-F44F-9C50-A51807FB9FC9}"/>
              </a:ext>
            </a:extLst>
          </p:cNvPr>
          <p:cNvSpPr/>
          <p:nvPr/>
        </p:nvSpPr>
        <p:spPr>
          <a:xfrm>
            <a:off x="596367" y="3202908"/>
            <a:ext cx="5813504" cy="490662"/>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角丸四角形 19">
            <a:extLst>
              <a:ext uri="{FF2B5EF4-FFF2-40B4-BE49-F238E27FC236}">
                <a16:creationId xmlns:a16="http://schemas.microsoft.com/office/drawing/2014/main" id="{4B7C0057-2B24-7446-A056-530166CAC54A}"/>
              </a:ext>
            </a:extLst>
          </p:cNvPr>
          <p:cNvSpPr/>
          <p:nvPr/>
        </p:nvSpPr>
        <p:spPr>
          <a:xfrm>
            <a:off x="596367" y="5062909"/>
            <a:ext cx="5813504" cy="490662"/>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矢印コネクタ 21">
            <a:extLst>
              <a:ext uri="{FF2B5EF4-FFF2-40B4-BE49-F238E27FC236}">
                <a16:creationId xmlns:a16="http://schemas.microsoft.com/office/drawing/2014/main" id="{58520E75-7037-C349-B541-D3462740C02A}"/>
              </a:ext>
            </a:extLst>
          </p:cNvPr>
          <p:cNvCxnSpPr>
            <a:cxnSpLocks/>
          </p:cNvCxnSpPr>
          <p:nvPr/>
        </p:nvCxnSpPr>
        <p:spPr>
          <a:xfrm flipV="1">
            <a:off x="2469966" y="3693571"/>
            <a:ext cx="0" cy="13693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375F2646-7527-CA48-A7C6-1CB8202F5C9F}"/>
                  </a:ext>
                </a:extLst>
              </p:cNvPr>
              <p:cNvSpPr/>
              <p:nvPr/>
            </p:nvSpPr>
            <p:spPr>
              <a:xfrm>
                <a:off x="7135463" y="1248795"/>
                <a:ext cx="4490267" cy="1023485"/>
              </a:xfrm>
              <a:prstGeom prst="rect">
                <a:avLst/>
              </a:prstGeom>
            </p:spPr>
            <p:txBody>
              <a:bodyPr wrap="none">
                <a:spAutoFit/>
              </a:bodyPr>
              <a:lstStyle/>
              <a:p>
                <a:pPr algn="ctr"/>
                <a14:m>
                  <m:oMath xmlns:m="http://schemas.openxmlformats.org/officeDocument/2006/math">
                    <m:r>
                      <a:rPr lang="en-US" altLang="ja-JP" sz="2800" i="1" smtClean="0">
                        <a:solidFill>
                          <a:schemeClr val="bg2">
                            <a:lumMod val="50000"/>
                          </a:schemeClr>
                        </a:solidFill>
                        <a:latin typeface="Cambria Math" panose="02040503050406030204" pitchFamily="18" charset="0"/>
                      </a:rPr>
                      <m:t>𝑃</m:t>
                    </m:r>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ea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b="0" i="1" smtClean="0">
                        <a:solidFill>
                          <a:schemeClr val="bg2">
                            <a:lumMod val="50000"/>
                          </a:schemeClr>
                        </a:solidFill>
                        <a:latin typeface="Cambria Math" panose="02040503050406030204" pitchFamily="18" charset="0"/>
                      </a:rPr>
                      <m:t>)=</m:t>
                    </m:r>
                  </m:oMath>
                </a14:m>
                <a:r>
                  <a:rPr lang="en-US" altLang="ja-JP" sz="2800" dirty="0">
                    <a:solidFill>
                      <a:schemeClr val="bg2">
                        <a:lumMod val="50000"/>
                      </a:schemeClr>
                    </a:solidFill>
                  </a:rPr>
                  <a:t> </a:t>
                </a:r>
                <a14:m>
                  <m:oMath xmlns:m="http://schemas.openxmlformats.org/officeDocument/2006/math">
                    <m:r>
                      <a:rPr lang="en-US" altLang="ja-JP" sz="2800" i="1">
                        <a:solidFill>
                          <a:schemeClr val="bg2">
                            <a:lumMod val="50000"/>
                          </a:schemeClr>
                        </a:solidFill>
                        <a:latin typeface="Cambria Math" panose="02040503050406030204" pitchFamily="18" charset="0"/>
                      </a:rPr>
                      <m:t>𝑃</m:t>
                    </m:r>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b="0" i="1" smtClean="0">
                        <a:solidFill>
                          <a:schemeClr val="bg2">
                            <a:lumMod val="50000"/>
                          </a:schemeClr>
                        </a:solidFill>
                        <a:latin typeface="Cambria Math" panose="02040503050406030204" pitchFamily="18" charset="0"/>
                      </a:rPr>
                      <m:t>)</m:t>
                    </m:r>
                    <m:r>
                      <a:rPr lang="en-US" altLang="ja-JP" sz="2800" i="1">
                        <a:solidFill>
                          <a:schemeClr val="bg2">
                            <a:lumMod val="50000"/>
                          </a:schemeClr>
                        </a:solidFill>
                        <a:latin typeface="Cambria Math" panose="02040503050406030204" pitchFamily="18" charset="0"/>
                      </a:rPr>
                      <m:t>𝑃</m:t>
                    </m:r>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b="0" i="1" smtClean="0">
                        <a:solidFill>
                          <a:schemeClr val="bg2">
                            <a:lumMod val="50000"/>
                          </a:schemeClr>
                        </a:solidFill>
                        <a:latin typeface="Cambria Math" panose="02040503050406030204" pitchFamily="18" charset="0"/>
                      </a:rPr>
                      <m:t>)</m:t>
                    </m:r>
                  </m:oMath>
                </a14:m>
                <a:endParaRPr lang="en-US" altLang="ja-JP" sz="2800" b="0" dirty="0">
                  <a:solidFill>
                    <a:schemeClr val="bg2">
                      <a:lumMod val="50000"/>
                    </a:schemeClr>
                  </a:solidFill>
                </a:endParaRPr>
              </a:p>
              <a:p>
                <a:pPr algn="ctr"/>
                <a:r>
                  <a:rPr lang="en-US" altLang="ja-JP" sz="2800" dirty="0">
                    <a:solidFill>
                      <a:schemeClr val="bg2">
                        <a:lumMod val="50000"/>
                      </a:schemeClr>
                    </a:solidFill>
                  </a:rPr>
                  <a:t>                 </a:t>
                </a:r>
                <a14:m>
                  <m:oMath xmlns:m="http://schemas.openxmlformats.org/officeDocument/2006/math">
                    <m:r>
                      <a:rPr lang="en-US" altLang="ja-JP" sz="2800" b="0" i="0" smtClean="0">
                        <a:solidFill>
                          <a:schemeClr val="bg2">
                            <a:lumMod val="50000"/>
                          </a:schemeClr>
                        </a:solidFill>
                        <a:latin typeface="Cambria Math" panose="02040503050406030204" pitchFamily="18" charset="0"/>
                      </a:rPr>
                      <m:t>=</m:t>
                    </m:r>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b="0" i="1" smtClean="0">
                            <a:solidFill>
                              <a:schemeClr val="bg2">
                                <a:lumMod val="50000"/>
                              </a:schemeClr>
                            </a:solidFill>
                            <a:latin typeface="Cambria Math" panose="02040503050406030204" pitchFamily="18" charset="0"/>
                          </a:rPr>
                          <m:t>𝐴</m:t>
                        </m:r>
                      </m:e>
                      <m:sub>
                        <m:r>
                          <a:rPr lang="en-US" altLang="ja-JP" sz="2800" b="0" i="1" smtClean="0">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b="0" i="1" smtClean="0">
                            <a:solidFill>
                              <a:schemeClr val="bg2">
                                <a:lumMod val="50000"/>
                              </a:schemeClr>
                            </a:solidFill>
                            <a:latin typeface="Cambria Math" panose="02040503050406030204" pitchFamily="18" charset="0"/>
                          </a:rPr>
                          <m:t>𝐵</m:t>
                        </m:r>
                      </m:e>
                      <m:sub>
                        <m:r>
                          <a:rPr lang="en-US" altLang="ja-JP" sz="2800" b="0" i="1" smtClean="0">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b="0" i="1" smtClean="0">
                            <a:solidFill>
                              <a:schemeClr val="bg2">
                                <a:lumMod val="50000"/>
                              </a:schemeClr>
                            </a:solidFill>
                            <a:latin typeface="Cambria Math" panose="02040503050406030204" pitchFamily="18" charset="0"/>
                          </a:rPr>
                          <m:t>𝐴</m:t>
                        </m:r>
                      </m:e>
                      <m:sub>
                        <m:r>
                          <a:rPr lang="en-US" altLang="ja-JP" sz="2800" b="0" i="1" smtClean="0">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oMath>
                </a14:m>
                <a:endParaRPr lang="en-US" altLang="ja-JP" sz="2800" b="0" i="1" dirty="0">
                  <a:solidFill>
                    <a:schemeClr val="bg2">
                      <a:lumMod val="50000"/>
                    </a:schemeClr>
                  </a:solidFill>
                  <a:latin typeface="Cambria Math" panose="02040503050406030204" pitchFamily="18" charset="0"/>
                </a:endParaRPr>
              </a:p>
            </p:txBody>
          </p:sp>
        </mc:Choice>
        <mc:Fallback xmlns="">
          <p:sp>
            <p:nvSpPr>
              <p:cNvPr id="27" name="正方形/長方形 26">
                <a:extLst>
                  <a:ext uri="{FF2B5EF4-FFF2-40B4-BE49-F238E27FC236}">
                    <a16:creationId xmlns:a16="http://schemas.microsoft.com/office/drawing/2014/main" id="{375F2646-7527-CA48-A7C6-1CB8202F5C9F}"/>
                  </a:ext>
                </a:extLst>
              </p:cNvPr>
              <p:cNvSpPr>
                <a:spLocks noRot="1" noChangeAspect="1" noMove="1" noResize="1" noEditPoints="1" noAdjustHandles="1" noChangeArrowheads="1" noChangeShapeType="1" noTextEdit="1"/>
              </p:cNvSpPr>
              <p:nvPr/>
            </p:nvSpPr>
            <p:spPr>
              <a:xfrm>
                <a:off x="7135463" y="1248795"/>
                <a:ext cx="4490267" cy="1023485"/>
              </a:xfrm>
              <a:prstGeom prst="rect">
                <a:avLst/>
              </a:prstGeom>
              <a:blipFill>
                <a:blip r:embed="rId9"/>
                <a:stretch>
                  <a:fillRect r="-1130" b="-609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826629C7-952D-0C4F-8438-07D479A411A4}"/>
                  </a:ext>
                </a:extLst>
              </p:cNvPr>
              <p:cNvSpPr txBox="1"/>
              <p:nvPr/>
            </p:nvSpPr>
            <p:spPr>
              <a:xfrm>
                <a:off x="6913193" y="3709002"/>
                <a:ext cx="1275477" cy="369332"/>
              </a:xfrm>
              <a:prstGeom prst="rect">
                <a:avLst/>
              </a:prstGeom>
              <a:noFill/>
            </p:spPr>
            <p:txBody>
              <a:bodyPr wrap="none" rtlCol="0">
                <a:spAutoFit/>
              </a:bodyPr>
              <a:lstStyle/>
              <a:p>
                <a:r>
                  <a:rPr lang="en-US" altLang="ja-JP" dirty="0"/>
                  <a:t>( </a:t>
                </a:r>
                <a14:m>
                  <m:oMath xmlns:m="http://schemas.openxmlformats.org/officeDocument/2006/math">
                    <m:r>
                      <a:rPr kumimoji="1" lang="en-US" altLang="ja-JP" i="1" dirty="0" smtClean="0">
                        <a:latin typeface="Cambria Math" panose="02040503050406030204" pitchFamily="18" charset="0"/>
                      </a:rPr>
                      <m:t>𝑗</m:t>
                    </m:r>
                  </m:oMath>
                </a14:m>
                <a:r>
                  <a:rPr kumimoji="1" lang="ja-JP" altLang="en-US"/>
                  <a:t>は固定</a:t>
                </a:r>
                <a:r>
                  <a:rPr kumimoji="1" lang="en-US" altLang="ja-JP" dirty="0"/>
                  <a:t> </a:t>
                </a:r>
                <a:r>
                  <a:rPr lang="en-US" altLang="ja-JP" dirty="0"/>
                  <a:t>)</a:t>
                </a:r>
                <a:endParaRPr kumimoji="1" lang="ja-JP" altLang="en-US"/>
              </a:p>
            </p:txBody>
          </p:sp>
        </mc:Choice>
        <mc:Fallback xmlns="">
          <p:sp>
            <p:nvSpPr>
              <p:cNvPr id="28" name="テキスト ボックス 27">
                <a:extLst>
                  <a:ext uri="{FF2B5EF4-FFF2-40B4-BE49-F238E27FC236}">
                    <a16:creationId xmlns:a16="http://schemas.microsoft.com/office/drawing/2014/main" id="{826629C7-952D-0C4F-8438-07D479A411A4}"/>
                  </a:ext>
                </a:extLst>
              </p:cNvPr>
              <p:cNvSpPr txBox="1">
                <a:spLocks noRot="1" noChangeAspect="1" noMove="1" noResize="1" noEditPoints="1" noAdjustHandles="1" noChangeArrowheads="1" noChangeShapeType="1" noTextEdit="1"/>
              </p:cNvSpPr>
              <p:nvPr/>
            </p:nvSpPr>
            <p:spPr>
              <a:xfrm>
                <a:off x="6913193" y="3709002"/>
                <a:ext cx="1275477" cy="369332"/>
              </a:xfrm>
              <a:prstGeom prst="rect">
                <a:avLst/>
              </a:prstGeom>
              <a:blipFill>
                <a:blip r:embed="rId10"/>
                <a:stretch>
                  <a:fillRect l="-2941" t="-6667" r="-2941" b="-23333"/>
                </a:stretch>
              </a:blipFill>
            </p:spPr>
            <p:txBody>
              <a:bodyPr/>
              <a:lstStyle/>
              <a:p>
                <a:r>
                  <a:rPr lang="ja-JP" altLang="en-US">
                    <a:noFill/>
                  </a:rPr>
                  <a:t> </a:t>
                </a:r>
              </a:p>
            </p:txBody>
          </p:sp>
        </mc:Fallback>
      </mc:AlternateContent>
      <p:sp>
        <p:nvSpPr>
          <p:cNvPr id="29" name="角丸四角形 28">
            <a:extLst>
              <a:ext uri="{FF2B5EF4-FFF2-40B4-BE49-F238E27FC236}">
                <a16:creationId xmlns:a16="http://schemas.microsoft.com/office/drawing/2014/main" id="{1B15C517-AC48-B545-804B-FE88AFA26775}"/>
              </a:ext>
            </a:extLst>
          </p:cNvPr>
          <p:cNvSpPr/>
          <p:nvPr/>
        </p:nvSpPr>
        <p:spPr>
          <a:xfrm>
            <a:off x="6722001" y="4064902"/>
            <a:ext cx="1809644" cy="1896048"/>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角丸四角形 30">
            <a:extLst>
              <a:ext uri="{FF2B5EF4-FFF2-40B4-BE49-F238E27FC236}">
                <a16:creationId xmlns:a16="http://schemas.microsoft.com/office/drawing/2014/main" id="{D3C58D0C-B2E6-8243-A7D5-D0A9ACDD3766}"/>
              </a:ext>
            </a:extLst>
          </p:cNvPr>
          <p:cNvSpPr/>
          <p:nvPr/>
        </p:nvSpPr>
        <p:spPr>
          <a:xfrm>
            <a:off x="10812818" y="4095019"/>
            <a:ext cx="1204651" cy="1896048"/>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矢印コネクタ 31">
            <a:extLst>
              <a:ext uri="{FF2B5EF4-FFF2-40B4-BE49-F238E27FC236}">
                <a16:creationId xmlns:a16="http://schemas.microsoft.com/office/drawing/2014/main" id="{AE13FD72-95A4-5E4F-BA7B-72C8907ACEF5}"/>
              </a:ext>
            </a:extLst>
          </p:cNvPr>
          <p:cNvCxnSpPr>
            <a:cxnSpLocks/>
          </p:cNvCxnSpPr>
          <p:nvPr/>
        </p:nvCxnSpPr>
        <p:spPr>
          <a:xfrm flipH="1">
            <a:off x="8620545" y="5607240"/>
            <a:ext cx="2078493"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41AA1EEF-D8D4-FE48-B636-0CF75F73622D}"/>
                  </a:ext>
                </a:extLst>
              </p:cNvPr>
              <p:cNvSpPr txBox="1"/>
              <p:nvPr/>
            </p:nvSpPr>
            <p:spPr>
              <a:xfrm>
                <a:off x="7342877" y="2398338"/>
                <a:ext cx="3767057" cy="1047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i="1" smtClean="0">
                          <a:solidFill>
                            <a:schemeClr val="bg2">
                              <a:lumMod val="50000"/>
                            </a:schemeClr>
                          </a:solidFill>
                          <a:latin typeface="Cambria Math" panose="02040503050406030204" pitchFamily="18" charset="0"/>
                        </a:rPr>
                        <m:t>𝑃</m:t>
                      </m:r>
                      <m:r>
                        <a:rPr lang="en-US" altLang="ja-JP" sz="280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 </m:t>
                      </m:r>
                      <m:r>
                        <a:rPr lang="en-US" altLang="ja-JP" sz="2800" b="0" i="0" smtClean="0">
                          <a:solidFill>
                            <a:schemeClr val="bg2">
                              <a:lumMod val="50000"/>
                            </a:schemeClr>
                          </a:solidFill>
                          <a:latin typeface="Cambria Math" panose="02040503050406030204" pitchFamily="18" charset="0"/>
                        </a:rPr>
                        <m:t>=</m:t>
                      </m:r>
                      <m:f>
                        <m:fPr>
                          <m:ctrlPr>
                            <a:rPr lang="en-US" altLang="ja-JP" sz="2800" i="1">
                              <a:solidFill>
                                <a:schemeClr val="bg2">
                                  <a:lumMod val="50000"/>
                                </a:schemeClr>
                              </a:solidFill>
                              <a:latin typeface="Cambria Math" panose="02040503050406030204" pitchFamily="18" charset="0"/>
                            </a:rPr>
                          </m:ctrlPr>
                        </m:fPr>
                        <m:num>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ea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m:t>
                          </m:r>
                        </m:num>
                        <m:den>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m:t>
                          </m:r>
                        </m:den>
                      </m:f>
                    </m:oMath>
                  </m:oMathPara>
                </a14:m>
                <a:endParaRPr kumimoji="1" lang="ja-JP" altLang="en-US" sz="2800">
                  <a:solidFill>
                    <a:schemeClr val="bg2">
                      <a:lumMod val="50000"/>
                    </a:schemeClr>
                  </a:solidFill>
                </a:endParaRPr>
              </a:p>
            </p:txBody>
          </p:sp>
        </mc:Choice>
        <mc:Fallback xmlns="">
          <p:sp>
            <p:nvSpPr>
              <p:cNvPr id="39" name="テキスト ボックス 38">
                <a:extLst>
                  <a:ext uri="{FF2B5EF4-FFF2-40B4-BE49-F238E27FC236}">
                    <a16:creationId xmlns:a16="http://schemas.microsoft.com/office/drawing/2014/main" id="{41AA1EEF-D8D4-FE48-B636-0CF75F73622D}"/>
                  </a:ext>
                </a:extLst>
              </p:cNvPr>
              <p:cNvSpPr txBox="1">
                <a:spLocks noRot="1" noChangeAspect="1" noMove="1" noResize="1" noEditPoints="1" noAdjustHandles="1" noChangeArrowheads="1" noChangeShapeType="1" noTextEdit="1"/>
              </p:cNvSpPr>
              <p:nvPr/>
            </p:nvSpPr>
            <p:spPr>
              <a:xfrm>
                <a:off x="7342877" y="2398338"/>
                <a:ext cx="3767057" cy="1047082"/>
              </a:xfrm>
              <a:prstGeom prst="rect">
                <a:avLst/>
              </a:prstGeom>
              <a:blipFill>
                <a:blip r:embed="rId11"/>
                <a:stretch>
                  <a:fillRect b="-6024"/>
                </a:stretch>
              </a:blipFill>
            </p:spPr>
            <p:txBody>
              <a:bodyPr/>
              <a:lstStyle/>
              <a:p>
                <a:r>
                  <a:rPr lang="ja-JP" altLang="en-US">
                    <a:noFill/>
                  </a:rPr>
                  <a:t> </a:t>
                </a:r>
              </a:p>
            </p:txBody>
          </p:sp>
        </mc:Fallback>
      </mc:AlternateContent>
      <p:sp>
        <p:nvSpPr>
          <p:cNvPr id="40" name="正方形/長方形 39">
            <a:extLst>
              <a:ext uri="{FF2B5EF4-FFF2-40B4-BE49-F238E27FC236}">
                <a16:creationId xmlns:a16="http://schemas.microsoft.com/office/drawing/2014/main" id="{9415AAFD-D19B-274D-B7BD-62AC118BED19}"/>
              </a:ext>
            </a:extLst>
          </p:cNvPr>
          <p:cNvSpPr/>
          <p:nvPr/>
        </p:nvSpPr>
        <p:spPr>
          <a:xfrm>
            <a:off x="6667610" y="3694196"/>
            <a:ext cx="5425971" cy="3009247"/>
          </a:xfrm>
          <a:prstGeom prst="rect">
            <a:avLst/>
          </a:prstGeom>
          <a:no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74281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76EA40-CE78-554B-8887-05E3308BB53E}"/>
              </a:ext>
            </a:extLst>
          </p:cNvPr>
          <p:cNvSpPr>
            <a:spLocks noGrp="1"/>
          </p:cNvSpPr>
          <p:nvPr>
            <p:ph type="title"/>
          </p:nvPr>
        </p:nvSpPr>
        <p:spPr/>
        <p:txBody>
          <a:bodyPr/>
          <a:lstStyle/>
          <a:p>
            <a:r>
              <a:rPr lang="en-US" altLang="ja-JP" dirty="0"/>
              <a:t>2.2 </a:t>
            </a:r>
            <a:r>
              <a:rPr lang="ja-JP" altLang="en-US"/>
              <a:t>ベイズの定理</a:t>
            </a:r>
            <a:endParaRPr kumimoji="1" lang="ja-JP" altLang="en-US"/>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A5AEA475-D37D-A54A-AFEC-79CC68BB7089}"/>
                  </a:ext>
                </a:extLst>
              </p:cNvPr>
              <p:cNvSpPr txBox="1"/>
              <p:nvPr/>
            </p:nvSpPr>
            <p:spPr>
              <a:xfrm>
                <a:off x="1270179" y="2178060"/>
                <a:ext cx="5813504" cy="13198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𝐴</m:t>
                          </m:r>
                        </m:e>
                        <m:sub>
                          <m:r>
                            <a:rPr kumimoji="1"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𝐵</m:t>
                          </m:r>
                        </m:e>
                        <m:sub>
                          <m:r>
                            <a:rPr kumimoji="1"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f>
                        <m:fPr>
                          <m:ctrlPr>
                            <a:rPr kumimoji="1" lang="en-US" altLang="ja-JP" sz="3600" i="1" smtClean="0">
                              <a:latin typeface="Cambria Math" panose="02040503050406030204" pitchFamily="18" charset="0"/>
                            </a:rPr>
                          </m:ctrlPr>
                        </m:fPr>
                        <m:num>
                          <m:r>
                            <a:rPr kumimoji="1" lang="en-US" altLang="ja-JP" sz="3600" b="0" i="1" smtClean="0">
                              <a:solidFill>
                                <a:schemeClr val="bg2">
                                  <a:lumMod val="50000"/>
                                </a:schemeClr>
                              </a:solidFill>
                              <a:latin typeface="Cambria Math" panose="02040503050406030204" pitchFamily="18" charset="0"/>
                            </a:rPr>
                            <m:t>𝑃</m:t>
                          </m:r>
                          <m:r>
                            <a:rPr kumimoji="1" lang="en-US" altLang="ja-JP" sz="3600" b="0" i="1" smtClean="0">
                              <a:solidFill>
                                <a:schemeClr val="bg2">
                                  <a:lumMod val="50000"/>
                                </a:schemeClr>
                              </a:solidFill>
                              <a:latin typeface="Cambria Math" panose="02040503050406030204" pitchFamily="18" charset="0"/>
                            </a:rPr>
                            <m:t>(</m:t>
                          </m:r>
                          <m:sSub>
                            <m:sSubPr>
                              <m:ctrlPr>
                                <a:rPr kumimoji="1" lang="en-US" altLang="ja-JP" sz="3600" b="0" i="1" smtClean="0">
                                  <a:solidFill>
                                    <a:schemeClr val="bg2">
                                      <a:lumMod val="50000"/>
                                    </a:schemeClr>
                                  </a:solidFill>
                                  <a:latin typeface="Cambria Math" panose="02040503050406030204" pitchFamily="18" charset="0"/>
                                </a:rPr>
                              </m:ctrlPr>
                            </m:sSubPr>
                            <m:e>
                              <m:r>
                                <a:rPr kumimoji="1" lang="en-US" altLang="ja-JP" sz="3600" b="0" i="1" smtClean="0">
                                  <a:solidFill>
                                    <a:schemeClr val="bg2">
                                      <a:lumMod val="50000"/>
                                    </a:schemeClr>
                                  </a:solidFill>
                                  <a:latin typeface="Cambria Math" panose="02040503050406030204" pitchFamily="18" charset="0"/>
                                </a:rPr>
                                <m:t>𝐵</m:t>
                              </m:r>
                            </m:e>
                            <m:sub>
                              <m:r>
                                <a:rPr kumimoji="1" lang="en-US" altLang="ja-JP" sz="3600" b="0" i="1" smtClean="0">
                                  <a:solidFill>
                                    <a:schemeClr val="bg2">
                                      <a:lumMod val="50000"/>
                                    </a:schemeClr>
                                  </a:solidFill>
                                  <a:latin typeface="Cambria Math" panose="02040503050406030204" pitchFamily="18" charset="0"/>
                                </a:rPr>
                                <m:t>𝑗</m:t>
                              </m:r>
                            </m:sub>
                          </m:sSub>
                          <m:r>
                            <a:rPr kumimoji="1" lang="en-US" altLang="ja-JP" sz="3600" b="0" i="1" smtClean="0">
                              <a:solidFill>
                                <a:schemeClr val="bg2">
                                  <a:lumMod val="50000"/>
                                </a:schemeClr>
                              </a:solidFill>
                              <a:latin typeface="Cambria Math" panose="02040503050406030204" pitchFamily="18" charset="0"/>
                            </a:rPr>
                            <m:t>|</m:t>
                          </m:r>
                          <m:sSub>
                            <m:sSubPr>
                              <m:ctrlPr>
                                <a:rPr lang="en-US" altLang="ja-JP" sz="3600" i="1">
                                  <a:solidFill>
                                    <a:schemeClr val="bg2">
                                      <a:lumMod val="50000"/>
                                    </a:schemeClr>
                                  </a:solidFill>
                                  <a:latin typeface="Cambria Math" panose="02040503050406030204" pitchFamily="18" charset="0"/>
                                </a:rPr>
                              </m:ctrlPr>
                            </m:sSubPr>
                            <m:e>
                              <m:r>
                                <a:rPr lang="en-US" altLang="ja-JP" sz="3600" b="0" i="1" smtClean="0">
                                  <a:solidFill>
                                    <a:schemeClr val="bg2">
                                      <a:lumMod val="50000"/>
                                    </a:schemeClr>
                                  </a:solidFill>
                                  <a:latin typeface="Cambria Math" panose="02040503050406030204" pitchFamily="18" charset="0"/>
                                </a:rPr>
                                <m:t>𝐴</m:t>
                              </m:r>
                            </m:e>
                            <m:sub>
                              <m:r>
                                <a:rPr lang="en-US" altLang="ja-JP" sz="3600" b="0" i="1" smtClean="0">
                                  <a:solidFill>
                                    <a:schemeClr val="bg2">
                                      <a:lumMod val="50000"/>
                                    </a:schemeClr>
                                  </a:solidFill>
                                  <a:latin typeface="Cambria Math" panose="02040503050406030204" pitchFamily="18" charset="0"/>
                                </a:rPr>
                                <m:t>𝑖</m:t>
                              </m:r>
                            </m:sub>
                          </m:sSub>
                          <m:r>
                            <a:rPr kumimoji="1" lang="en-US" altLang="ja-JP" sz="3600" b="0" i="1" smtClean="0">
                              <a:solidFill>
                                <a:schemeClr val="bg2">
                                  <a:lumMod val="50000"/>
                                </a:schemeClr>
                              </a:solidFill>
                              <a:latin typeface="Cambria Math" panose="02040503050406030204" pitchFamily="18" charset="0"/>
                            </a:rPr>
                            <m:t>)</m:t>
                          </m:r>
                        </m:num>
                        <m:den>
                          <m:r>
                            <a:rPr kumimoji="1" lang="en-US" altLang="ja-JP" sz="3600" b="0" i="1" smtClean="0">
                              <a:solidFill>
                                <a:schemeClr val="accent1">
                                  <a:lumMod val="75000"/>
                                </a:schemeClr>
                              </a:solidFill>
                              <a:latin typeface="Cambria Math" panose="02040503050406030204" pitchFamily="18" charset="0"/>
                            </a:rPr>
                            <m:t>𝑃</m:t>
                          </m:r>
                          <m:r>
                            <a:rPr kumimoji="1" lang="en-US" altLang="ja-JP" sz="3600" b="0" i="1" smtClean="0">
                              <a:solidFill>
                                <a:schemeClr val="accent1">
                                  <a:lumMod val="75000"/>
                                </a:schemeClr>
                              </a:solidFill>
                              <a:latin typeface="Cambria Math" panose="02040503050406030204" pitchFamily="18" charset="0"/>
                            </a:rPr>
                            <m:t>(</m:t>
                          </m:r>
                          <m:sSub>
                            <m:sSubPr>
                              <m:ctrlPr>
                                <a:rPr lang="en-US" altLang="ja-JP" sz="3600" i="1" smtClean="0">
                                  <a:solidFill>
                                    <a:schemeClr val="accent1">
                                      <a:lumMod val="75000"/>
                                    </a:schemeClr>
                                  </a:solidFill>
                                  <a:latin typeface="Cambria Math" panose="02040503050406030204" pitchFamily="18" charset="0"/>
                                </a:rPr>
                              </m:ctrlPr>
                            </m:sSubPr>
                            <m:e>
                              <m:r>
                                <a:rPr lang="en-US" altLang="ja-JP" sz="3600" b="0" i="1" smtClean="0">
                                  <a:solidFill>
                                    <a:schemeClr val="accent1">
                                      <a:lumMod val="75000"/>
                                    </a:schemeClr>
                                  </a:solidFill>
                                  <a:latin typeface="Cambria Math" panose="02040503050406030204" pitchFamily="18" charset="0"/>
                                </a:rPr>
                                <m:t>𝐵</m:t>
                              </m:r>
                            </m:e>
                            <m:sub>
                              <m:r>
                                <a:rPr lang="en-US" altLang="ja-JP" sz="3600" b="0" i="1" smtClean="0">
                                  <a:solidFill>
                                    <a:schemeClr val="accent1">
                                      <a:lumMod val="75000"/>
                                    </a:schemeClr>
                                  </a:solidFill>
                                  <a:latin typeface="Cambria Math" panose="02040503050406030204" pitchFamily="18" charset="0"/>
                                </a:rPr>
                                <m:t>𝑗</m:t>
                              </m:r>
                            </m:sub>
                          </m:sSub>
                          <m:r>
                            <a:rPr lang="en-US" altLang="ja-JP" sz="3600" b="0" i="1" smtClean="0">
                              <a:solidFill>
                                <a:schemeClr val="accent1">
                                  <a:lumMod val="75000"/>
                                </a:schemeClr>
                              </a:solidFill>
                              <a:latin typeface="Cambria Math" panose="02040503050406030204" pitchFamily="18" charset="0"/>
                            </a:rPr>
                            <m:t>)</m:t>
                          </m:r>
                        </m:den>
                      </m:f>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𝐴</m:t>
                          </m:r>
                        </m:e>
                        <m:sub>
                          <m:r>
                            <a:rPr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oMath>
                  </m:oMathPara>
                </a14:m>
                <a:endParaRPr kumimoji="1" lang="ja-JP" altLang="en-US" sz="3600"/>
              </a:p>
            </p:txBody>
          </p:sp>
        </mc:Choice>
        <mc:Fallback xmlns="">
          <p:sp>
            <p:nvSpPr>
              <p:cNvPr id="4" name="テキスト ボックス 3">
                <a:extLst>
                  <a:ext uri="{FF2B5EF4-FFF2-40B4-BE49-F238E27FC236}">
                    <a16:creationId xmlns:a16="http://schemas.microsoft.com/office/drawing/2014/main" id="{A5AEA475-D37D-A54A-AFEC-79CC68BB7089}"/>
                  </a:ext>
                </a:extLst>
              </p:cNvPr>
              <p:cNvSpPr txBox="1">
                <a:spLocks noRot="1" noChangeAspect="1" noMove="1" noResize="1" noEditPoints="1" noAdjustHandles="1" noChangeArrowheads="1" noChangeShapeType="1" noTextEdit="1"/>
              </p:cNvSpPr>
              <p:nvPr/>
            </p:nvSpPr>
            <p:spPr>
              <a:xfrm>
                <a:off x="1270179" y="2178060"/>
                <a:ext cx="5813504" cy="1319848"/>
              </a:xfrm>
              <a:prstGeom prst="rect">
                <a:avLst/>
              </a:prstGeom>
              <a:blipFill>
                <a:blip r:embed="rId2"/>
                <a:stretch>
                  <a:fillRect b="-673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363C7F0-6712-8748-B1B5-195127A8C4F3}"/>
                  </a:ext>
                </a:extLst>
              </p:cNvPr>
              <p:cNvSpPr txBox="1"/>
              <p:nvPr/>
            </p:nvSpPr>
            <p:spPr>
              <a:xfrm>
                <a:off x="-5298" y="2703495"/>
                <a:ext cx="1275477" cy="369332"/>
              </a:xfrm>
              <a:prstGeom prst="rect">
                <a:avLst/>
              </a:prstGeom>
              <a:noFill/>
            </p:spPr>
            <p:txBody>
              <a:bodyPr wrap="none" rtlCol="0">
                <a:spAutoFit/>
              </a:bodyPr>
              <a:lstStyle/>
              <a:p>
                <a:r>
                  <a:rPr lang="en-US" altLang="ja-JP" dirty="0"/>
                  <a:t>( </a:t>
                </a:r>
                <a14:m>
                  <m:oMath xmlns:m="http://schemas.openxmlformats.org/officeDocument/2006/math">
                    <m:r>
                      <a:rPr kumimoji="1" lang="en-US" altLang="ja-JP" i="1" dirty="0" smtClean="0">
                        <a:latin typeface="Cambria Math" panose="02040503050406030204" pitchFamily="18" charset="0"/>
                      </a:rPr>
                      <m:t>𝑗</m:t>
                    </m:r>
                  </m:oMath>
                </a14:m>
                <a:r>
                  <a:rPr kumimoji="1" lang="ja-JP" altLang="en-US"/>
                  <a:t>は固定</a:t>
                </a:r>
                <a:r>
                  <a:rPr kumimoji="1" lang="en-US" altLang="ja-JP" dirty="0"/>
                  <a:t> </a:t>
                </a:r>
                <a:r>
                  <a:rPr lang="en-US" altLang="ja-JP" dirty="0"/>
                  <a:t>)</a:t>
                </a:r>
                <a:endParaRPr kumimoji="1" lang="ja-JP" altLang="en-US"/>
              </a:p>
            </p:txBody>
          </p:sp>
        </mc:Choice>
        <mc:Fallback xmlns="">
          <p:sp>
            <p:nvSpPr>
              <p:cNvPr id="5" name="テキスト ボックス 4">
                <a:extLst>
                  <a:ext uri="{FF2B5EF4-FFF2-40B4-BE49-F238E27FC236}">
                    <a16:creationId xmlns:a16="http://schemas.microsoft.com/office/drawing/2014/main" id="{F363C7F0-6712-8748-B1B5-195127A8C4F3}"/>
                  </a:ext>
                </a:extLst>
              </p:cNvPr>
              <p:cNvSpPr txBox="1">
                <a:spLocks noRot="1" noChangeAspect="1" noMove="1" noResize="1" noEditPoints="1" noAdjustHandles="1" noChangeArrowheads="1" noChangeShapeType="1" noTextEdit="1"/>
              </p:cNvSpPr>
              <p:nvPr/>
            </p:nvSpPr>
            <p:spPr>
              <a:xfrm>
                <a:off x="-5298" y="2703495"/>
                <a:ext cx="1275477" cy="369332"/>
              </a:xfrm>
              <a:prstGeom prst="rect">
                <a:avLst/>
              </a:prstGeom>
              <a:blipFill>
                <a:blip r:embed="rId3"/>
                <a:stretch>
                  <a:fillRect l="-4000" t="-6667" r="-3000" b="-23333"/>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5E6C46A4-85E1-084D-ACA4-5AE22774D8B5}"/>
              </a:ext>
            </a:extLst>
          </p:cNvPr>
          <p:cNvSpPr txBox="1"/>
          <p:nvPr/>
        </p:nvSpPr>
        <p:spPr>
          <a:xfrm>
            <a:off x="4428700" y="1856347"/>
            <a:ext cx="646331" cy="369332"/>
          </a:xfrm>
          <a:prstGeom prst="rect">
            <a:avLst/>
          </a:prstGeom>
          <a:noFill/>
        </p:spPr>
        <p:txBody>
          <a:bodyPr wrap="none" rtlCol="0">
            <a:spAutoFit/>
          </a:bodyPr>
          <a:lstStyle/>
          <a:p>
            <a:r>
              <a:rPr kumimoji="1" lang="ja-JP" altLang="en-US">
                <a:solidFill>
                  <a:schemeClr val="bg2">
                    <a:lumMod val="50000"/>
                  </a:schemeClr>
                </a:solidFill>
              </a:rPr>
              <a:t>尤度</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CFFD22D4-EB90-154D-84E5-303B5C8378FC}"/>
                  </a:ext>
                </a:extLst>
              </p:cNvPr>
              <p:cNvSpPr txBox="1"/>
              <p:nvPr/>
            </p:nvSpPr>
            <p:spPr>
              <a:xfrm>
                <a:off x="815562" y="3905340"/>
                <a:ext cx="8518938" cy="1156342"/>
              </a:xfrm>
              <a:prstGeom prst="rect">
                <a:avLst/>
              </a:prstGeom>
              <a:noFill/>
            </p:spPr>
            <p:txBody>
              <a:bodyPr wrap="square" rtlCol="0">
                <a:spAutoFit/>
              </a:bodyPr>
              <a:lstStyle/>
              <a:p>
                <a:r>
                  <a:rPr kumimoji="1" lang="ja-JP" altLang="en-US" sz="3200">
                    <a:solidFill>
                      <a:schemeClr val="accent1">
                        <a:lumMod val="75000"/>
                      </a:schemeClr>
                    </a:solidFill>
                  </a:rPr>
                  <a:t>周辺分布</a:t>
                </a:r>
                <a:r>
                  <a:rPr lang="en-US" altLang="ja-JP" sz="3200" dirty="0">
                    <a:solidFill>
                      <a:schemeClr val="accent1">
                        <a:lumMod val="75000"/>
                      </a:schemeClr>
                    </a:solidFill>
                  </a:rPr>
                  <a:t> </a:t>
                </a:r>
                <a14:m>
                  <m:oMath xmlns:m="http://schemas.openxmlformats.org/officeDocument/2006/math">
                    <m:r>
                      <a:rPr lang="en-US" altLang="ja-JP" sz="3200" i="1">
                        <a:solidFill>
                          <a:schemeClr val="accent1">
                            <a:lumMod val="75000"/>
                          </a:schemeClr>
                        </a:solidFill>
                        <a:latin typeface="Cambria Math" panose="02040503050406030204" pitchFamily="18" charset="0"/>
                      </a:rPr>
                      <m:t>𝑃</m:t>
                    </m:r>
                    <m:r>
                      <a:rPr lang="en-US" altLang="ja-JP" sz="3200" b="0" i="1" smtClean="0">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𝐵</m:t>
                        </m:r>
                      </m:e>
                      <m:sub>
                        <m:r>
                          <a:rPr lang="en-US" altLang="ja-JP" sz="3200" i="1">
                            <a:solidFill>
                              <a:schemeClr val="accent1">
                                <a:lumMod val="75000"/>
                              </a:schemeClr>
                            </a:solidFill>
                            <a:latin typeface="Cambria Math" panose="02040503050406030204" pitchFamily="18" charset="0"/>
                          </a:rPr>
                          <m:t>𝑗</m:t>
                        </m:r>
                      </m:sub>
                    </m:sSub>
                    <m:r>
                      <a:rPr lang="en-US" altLang="ja-JP" sz="3200" b="0" i="1" smtClean="0">
                        <a:solidFill>
                          <a:schemeClr val="accent1">
                            <a:lumMod val="75000"/>
                          </a:schemeClr>
                        </a:solidFill>
                        <a:latin typeface="Cambria Math" panose="02040503050406030204" pitchFamily="18" charset="0"/>
                      </a:rPr>
                      <m:t>)</m:t>
                    </m:r>
                    <m:r>
                      <a:rPr lang="en-US" altLang="ja-JP" sz="3200" i="1">
                        <a:solidFill>
                          <a:schemeClr val="accent1">
                            <a:lumMod val="75000"/>
                          </a:schemeClr>
                        </a:solidFill>
                        <a:latin typeface="Cambria Math" panose="02040503050406030204" pitchFamily="18" charset="0"/>
                      </a:rPr>
                      <m:t>=</m:t>
                    </m:r>
                    <m:nary>
                      <m:naryPr>
                        <m:chr m:val="∑"/>
                        <m:supHide m:val="on"/>
                        <m:ctrlPr>
                          <a:rPr lang="en-US" altLang="ja-JP" sz="3200" i="1">
                            <a:solidFill>
                              <a:schemeClr val="accent1">
                                <a:lumMod val="75000"/>
                              </a:schemeClr>
                            </a:solidFill>
                            <a:latin typeface="Cambria Math" panose="02040503050406030204" pitchFamily="18" charset="0"/>
                          </a:rPr>
                        </m:ctrlPr>
                      </m:naryPr>
                      <m:sub>
                        <m:r>
                          <m:rPr>
                            <m:brk m:alnAt="7"/>
                          </m:rPr>
                          <a:rPr lang="en-US" altLang="ja-JP" sz="3200" b="0" i="1" smtClean="0">
                            <a:solidFill>
                              <a:schemeClr val="accent1">
                                <a:lumMod val="75000"/>
                              </a:schemeClr>
                            </a:solidFill>
                            <a:latin typeface="Cambria Math" panose="02040503050406030204" pitchFamily="18" charset="0"/>
                          </a:rPr>
                          <m:t>𝑖</m:t>
                        </m:r>
                      </m:sub>
                      <m:sup/>
                      <m:e>
                        <m:r>
                          <a:rPr lang="en-US" altLang="ja-JP" sz="3200" b="0" i="1" smtClean="0">
                            <a:solidFill>
                              <a:schemeClr val="accent1">
                                <a:lumMod val="75000"/>
                              </a:schemeClr>
                            </a:solidFill>
                            <a:latin typeface="Cambria Math" panose="02040503050406030204" pitchFamily="18" charset="0"/>
                          </a:rPr>
                          <m:t>(</m:t>
                        </m:r>
                        <m:r>
                          <a:rPr lang="en-US" altLang="ja-JP" sz="3200" i="1">
                            <a:solidFill>
                              <a:schemeClr val="accent1">
                                <a:lumMod val="75000"/>
                              </a:schemeClr>
                            </a:solidFill>
                            <a:latin typeface="Cambria Math" panose="02040503050406030204" pitchFamily="18" charset="0"/>
                          </a:rPr>
                          <m:t>𝑃</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𝐴</m:t>
                            </m:r>
                          </m:e>
                          <m:sub>
                            <m:r>
                              <a:rPr lang="en-US" altLang="ja-JP" sz="3200" i="1">
                                <a:solidFill>
                                  <a:schemeClr val="accent1">
                                    <a:lumMod val="75000"/>
                                  </a:schemeClr>
                                </a:solidFill>
                                <a:latin typeface="Cambria Math" panose="02040503050406030204" pitchFamily="18" charset="0"/>
                              </a:rPr>
                              <m:t>𝑖</m:t>
                            </m:r>
                          </m:sub>
                        </m:sSub>
                        <m:r>
                          <a:rPr lang="en-US" altLang="ja-JP" sz="3200" i="1">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𝐵</m:t>
                            </m:r>
                          </m:e>
                          <m:sub>
                            <m:r>
                              <a:rPr lang="en-US" altLang="ja-JP" sz="3200" i="1">
                                <a:solidFill>
                                  <a:schemeClr val="accent1">
                                    <a:lumMod val="75000"/>
                                  </a:schemeClr>
                                </a:solidFill>
                                <a:latin typeface="Cambria Math" panose="02040503050406030204" pitchFamily="18" charset="0"/>
                              </a:rPr>
                              <m:t>𝑗</m:t>
                            </m:r>
                          </m:sub>
                        </m:sSub>
                        <m:r>
                          <a:rPr lang="en-US" altLang="ja-JP" sz="3200" b="0" i="1" smtClean="0">
                            <a:solidFill>
                              <a:schemeClr val="accent1">
                                <a:lumMod val="75000"/>
                              </a:schemeClr>
                            </a:solidFill>
                            <a:latin typeface="Cambria Math" panose="02040503050406030204" pitchFamily="18" charset="0"/>
                          </a:rPr>
                          <m:t>)</m:t>
                        </m:r>
                      </m:e>
                    </m:nary>
                  </m:oMath>
                </a14:m>
                <a:endParaRPr lang="en-US" altLang="ja-JP" sz="3200" dirty="0">
                  <a:solidFill>
                    <a:schemeClr val="accent1">
                      <a:lumMod val="75000"/>
                    </a:schemeClr>
                  </a:solidFill>
                </a:endParaRPr>
              </a:p>
              <a:p>
                <a:r>
                  <a:rPr kumimoji="1" lang="en-US" altLang="ja-JP" sz="3200" dirty="0"/>
                  <a:t>                        </a:t>
                </a:r>
                <a14:m>
                  <m:oMath xmlns:m="http://schemas.openxmlformats.org/officeDocument/2006/math">
                    <m:r>
                      <a:rPr lang="en-US" altLang="ja-JP" sz="3200" b="0" i="0" smtClean="0">
                        <a:solidFill>
                          <a:schemeClr val="accent1">
                            <a:lumMod val="75000"/>
                          </a:schemeClr>
                        </a:solidFill>
                        <a:latin typeface="Cambria Math" panose="02040503050406030204" pitchFamily="18" charset="0"/>
                      </a:rPr>
                      <m:t>=</m:t>
                    </m:r>
                    <m:nary>
                      <m:naryPr>
                        <m:chr m:val="∑"/>
                        <m:supHide m:val="on"/>
                        <m:ctrlPr>
                          <a:rPr lang="en-US" altLang="ja-JP" sz="3200" i="1">
                            <a:solidFill>
                              <a:schemeClr val="accent1">
                                <a:lumMod val="75000"/>
                              </a:schemeClr>
                            </a:solidFill>
                            <a:latin typeface="Cambria Math" panose="02040503050406030204" pitchFamily="18" charset="0"/>
                          </a:rPr>
                        </m:ctrlPr>
                      </m:naryPr>
                      <m:sub>
                        <m:r>
                          <m:rPr>
                            <m:brk m:alnAt="7"/>
                          </m:rPr>
                          <a:rPr lang="en-US" altLang="ja-JP" sz="3200" i="1">
                            <a:solidFill>
                              <a:schemeClr val="accent1">
                                <a:lumMod val="75000"/>
                              </a:schemeClr>
                            </a:solidFill>
                            <a:latin typeface="Cambria Math" panose="02040503050406030204" pitchFamily="18" charset="0"/>
                          </a:rPr>
                          <m:t>𝑖</m:t>
                        </m:r>
                      </m:sub>
                      <m:sup/>
                      <m:e>
                        <m:r>
                          <a:rPr lang="en-US" altLang="ja-JP" sz="3200" i="1" smtClean="0">
                            <a:solidFill>
                              <a:schemeClr val="accent1">
                                <a:lumMod val="75000"/>
                              </a:schemeClr>
                            </a:solidFill>
                            <a:latin typeface="Cambria Math" panose="02040503050406030204" pitchFamily="18" charset="0"/>
                          </a:rPr>
                          <m:t>𝑃</m:t>
                        </m:r>
                        <m:r>
                          <a:rPr lang="en-US" altLang="ja-JP" sz="3200" i="1" smtClean="0">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𝐴</m:t>
                            </m:r>
                          </m:e>
                          <m:sub>
                            <m:r>
                              <a:rPr lang="en-US" altLang="ja-JP" sz="3200" i="1">
                                <a:solidFill>
                                  <a:schemeClr val="accent1">
                                    <a:lumMod val="75000"/>
                                  </a:schemeClr>
                                </a:solidFill>
                                <a:latin typeface="Cambria Math" panose="02040503050406030204" pitchFamily="18" charset="0"/>
                              </a:rPr>
                              <m:t>𝑖</m:t>
                            </m:r>
                          </m:sub>
                        </m:sSub>
                        <m:r>
                          <a:rPr lang="en-US" altLang="ja-JP" sz="3200" i="1">
                            <a:solidFill>
                              <a:schemeClr val="accent1">
                                <a:lumMod val="75000"/>
                              </a:schemeClr>
                            </a:solidFill>
                            <a:latin typeface="Cambria Math" panose="02040503050406030204" pitchFamily="18" charset="0"/>
                          </a:rPr>
                          <m:t>)</m:t>
                        </m:r>
                        <m:r>
                          <a:rPr lang="en-US" altLang="ja-JP" sz="3200" i="1">
                            <a:solidFill>
                              <a:schemeClr val="accent1">
                                <a:lumMod val="75000"/>
                              </a:schemeClr>
                            </a:solidFill>
                            <a:latin typeface="Cambria Math" panose="02040503050406030204" pitchFamily="18" charset="0"/>
                          </a:rPr>
                          <m:t>𝑃</m:t>
                        </m:r>
                        <m:r>
                          <a:rPr lang="en-US" altLang="ja-JP" sz="3200" i="1">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𝐵</m:t>
                            </m:r>
                          </m:e>
                          <m:sub>
                            <m:r>
                              <a:rPr lang="en-US" altLang="ja-JP" sz="3200" i="1">
                                <a:solidFill>
                                  <a:schemeClr val="accent1">
                                    <a:lumMod val="75000"/>
                                  </a:schemeClr>
                                </a:solidFill>
                                <a:latin typeface="Cambria Math" panose="02040503050406030204" pitchFamily="18" charset="0"/>
                              </a:rPr>
                              <m:t>𝑗</m:t>
                            </m:r>
                          </m:sub>
                        </m:sSub>
                        <m:r>
                          <a:rPr lang="en-US" altLang="ja-JP" sz="3200" i="1">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𝐴</m:t>
                            </m:r>
                          </m:e>
                          <m:sub>
                            <m:r>
                              <a:rPr lang="en-US" altLang="ja-JP" sz="3200" i="1">
                                <a:solidFill>
                                  <a:schemeClr val="accent1">
                                    <a:lumMod val="75000"/>
                                  </a:schemeClr>
                                </a:solidFill>
                                <a:latin typeface="Cambria Math" panose="02040503050406030204" pitchFamily="18" charset="0"/>
                              </a:rPr>
                              <m:t>𝑖</m:t>
                            </m:r>
                          </m:sub>
                        </m:sSub>
                        <m:r>
                          <a:rPr lang="en-US" altLang="ja-JP" sz="3200" i="1">
                            <a:solidFill>
                              <a:schemeClr val="accent1">
                                <a:lumMod val="75000"/>
                              </a:schemeClr>
                            </a:solidFill>
                            <a:latin typeface="Cambria Math" panose="02040503050406030204" pitchFamily="18" charset="0"/>
                          </a:rPr>
                          <m:t>)</m:t>
                        </m:r>
                        <m:r>
                          <a:rPr lang="en-US" altLang="ja-JP" sz="3200" i="1" smtClean="0">
                            <a:solidFill>
                              <a:schemeClr val="accent1">
                                <a:lumMod val="75000"/>
                              </a:schemeClr>
                            </a:solidFill>
                            <a:latin typeface="Cambria Math" panose="02040503050406030204" pitchFamily="18" charset="0"/>
                          </a:rPr>
                          <m:t> </m:t>
                        </m:r>
                      </m:e>
                    </m:nary>
                  </m:oMath>
                </a14:m>
                <a:endParaRPr kumimoji="1" lang="ja-JP" altLang="en-US" sz="3200"/>
              </a:p>
            </p:txBody>
          </p:sp>
        </mc:Choice>
        <mc:Fallback xmlns="">
          <p:sp>
            <p:nvSpPr>
              <p:cNvPr id="7" name="テキスト ボックス 6">
                <a:extLst>
                  <a:ext uri="{FF2B5EF4-FFF2-40B4-BE49-F238E27FC236}">
                    <a16:creationId xmlns:a16="http://schemas.microsoft.com/office/drawing/2014/main" id="{CFFD22D4-EB90-154D-84E5-303B5C8378FC}"/>
                  </a:ext>
                </a:extLst>
              </p:cNvPr>
              <p:cNvSpPr txBox="1">
                <a:spLocks noRot="1" noChangeAspect="1" noMove="1" noResize="1" noEditPoints="1" noAdjustHandles="1" noChangeArrowheads="1" noChangeShapeType="1" noTextEdit="1"/>
              </p:cNvSpPr>
              <p:nvPr/>
            </p:nvSpPr>
            <p:spPr>
              <a:xfrm>
                <a:off x="815562" y="3905340"/>
                <a:ext cx="8518938" cy="1156342"/>
              </a:xfrm>
              <a:prstGeom prst="rect">
                <a:avLst/>
              </a:prstGeom>
              <a:blipFill>
                <a:blip r:embed="rId4"/>
                <a:stretch>
                  <a:fillRect l="-1637" t="-67391" b="-100000"/>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9329F6CC-B2F2-7E44-82D5-502E0646004F}"/>
              </a:ext>
            </a:extLst>
          </p:cNvPr>
          <p:cNvSpPr txBox="1"/>
          <p:nvPr/>
        </p:nvSpPr>
        <p:spPr>
          <a:xfrm>
            <a:off x="401784" y="1501650"/>
            <a:ext cx="2262158" cy="369332"/>
          </a:xfrm>
          <a:prstGeom prst="rect">
            <a:avLst/>
          </a:prstGeom>
          <a:noFill/>
        </p:spPr>
        <p:txBody>
          <a:bodyPr wrap="none" rtlCol="0">
            <a:spAutoFit/>
          </a:bodyPr>
          <a:lstStyle/>
          <a:p>
            <a:r>
              <a:rPr kumimoji="1" lang="ja-JP" altLang="en-US" b="1"/>
              <a:t>もう少しだけ詳しく</a:t>
            </a:r>
          </a:p>
        </p:txBody>
      </p:sp>
    </p:spTree>
    <p:extLst>
      <p:ext uri="{BB962C8B-B14F-4D97-AF65-F5344CB8AC3E}">
        <p14:creationId xmlns:p14="http://schemas.microsoft.com/office/powerpoint/2010/main" val="1239144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F939CB26-7C4E-4942-BE03-C2293F6E5DB6}"/>
              </a:ext>
            </a:extLst>
          </p:cNvPr>
          <p:cNvPicPr>
            <a:picLocks noChangeAspect="1"/>
          </p:cNvPicPr>
          <p:nvPr/>
        </p:nvPicPr>
        <p:blipFill>
          <a:blip r:embed="rId2"/>
          <a:stretch>
            <a:fillRect/>
          </a:stretch>
        </p:blipFill>
        <p:spPr>
          <a:xfrm>
            <a:off x="285077" y="3618257"/>
            <a:ext cx="4567510" cy="3045007"/>
          </a:xfrm>
          <a:prstGeom prst="rect">
            <a:avLst/>
          </a:prstGeom>
        </p:spPr>
      </p:pic>
      <p:sp>
        <p:nvSpPr>
          <p:cNvPr id="2" name="タイトル 1">
            <a:extLst>
              <a:ext uri="{FF2B5EF4-FFF2-40B4-BE49-F238E27FC236}">
                <a16:creationId xmlns:a16="http://schemas.microsoft.com/office/drawing/2014/main" id="{5E591BD5-1BAD-D545-B4F2-9DC382664BA1}"/>
              </a:ext>
            </a:extLst>
          </p:cNvPr>
          <p:cNvSpPr>
            <a:spLocks noGrp="1"/>
          </p:cNvSpPr>
          <p:nvPr>
            <p:ph type="title"/>
          </p:nvPr>
        </p:nvSpPr>
        <p:spPr/>
        <p:txBody>
          <a:bodyPr/>
          <a:lstStyle/>
          <a:p>
            <a:r>
              <a:rPr lang="en-US" altLang="ja-JP" dirty="0"/>
              <a:t>2.3 </a:t>
            </a:r>
            <a:r>
              <a:rPr lang="ja-JP" altLang="en-US"/>
              <a:t>確率質量関数</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A5264EE-5DA0-914B-BD21-77F06BE11B49}"/>
                  </a:ext>
                </a:extLst>
              </p:cNvPr>
              <p:cNvSpPr>
                <a:spLocks noGrp="1"/>
              </p:cNvSpPr>
              <p:nvPr>
                <p:ph idx="1"/>
              </p:nvPr>
            </p:nvSpPr>
            <p:spPr>
              <a:xfrm>
                <a:off x="98612" y="1344246"/>
                <a:ext cx="11311511" cy="1084171"/>
              </a:xfrm>
            </p:spPr>
            <p:txBody>
              <a:bodyPr/>
              <a:lstStyle/>
              <a:p>
                <a:pPr marL="0" indent="0">
                  <a:buNone/>
                </a:pPr>
                <a:r>
                  <a:rPr lang="en-US" altLang="ja-JP" dirty="0"/>
                  <a:t>PMF(Probability Mass Function)</a:t>
                </a:r>
                <a:r>
                  <a:rPr lang="ja-JP" altLang="en-US"/>
                  <a:t>：</a:t>
                </a:r>
                <a:r>
                  <a:rPr kumimoji="1" lang="ja-JP" altLang="en-US"/>
                  <a:t>観測データ</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𝑖</m:t>
                        </m:r>
                      </m:sub>
                    </m:sSub>
                  </m:oMath>
                </a14:m>
                <a:r>
                  <a:rPr kumimoji="1" lang="ja-JP" altLang="en-US"/>
                  <a:t>が</a:t>
                </a:r>
                <a:r>
                  <a:rPr kumimoji="1" lang="ja-JP" altLang="en-US" b="1"/>
                  <a:t>離散値</a:t>
                </a:r>
                <a:endParaRPr lang="en-US" altLang="ja-JP" b="1" i="1" dirty="0">
                  <a:latin typeface="Cambria Math" panose="02040503050406030204" pitchFamily="18" charset="0"/>
                </a:endParaRPr>
              </a:p>
              <a:p>
                <a:pPr marL="0" indent="0">
                  <a:buNone/>
                </a:pPr>
                <a14:m>
                  <m:oMath xmlns:m="http://schemas.openxmlformats.org/officeDocument/2006/math">
                    <m:r>
                      <a:rPr lang="en-US" altLang="ja-JP" b="1" i="1" dirty="0">
                        <a:latin typeface="Cambria Math" panose="02040503050406030204" pitchFamily="18" charset="0"/>
                      </a:rPr>
                      <m:t>𝑷𝑴𝑭</m:t>
                    </m:r>
                    <m:d>
                      <m:dPr>
                        <m:ctrlPr>
                          <a:rPr lang="en-US" altLang="ja-JP" b="1" i="1" dirty="0">
                            <a:latin typeface="Cambria Math" panose="02040503050406030204" pitchFamily="18" charset="0"/>
                          </a:rPr>
                        </m:ctrlPr>
                      </m:dPr>
                      <m:e>
                        <m:sSub>
                          <m:sSubPr>
                            <m:ctrlPr>
                              <a:rPr lang="en-US" altLang="ja-JP" b="1" i="1">
                                <a:latin typeface="Cambria Math" panose="02040503050406030204" pitchFamily="18" charset="0"/>
                              </a:rPr>
                            </m:ctrlPr>
                          </m:sSubPr>
                          <m:e>
                            <m:r>
                              <a:rPr lang="en-US" altLang="ja-JP" b="1" i="1">
                                <a:latin typeface="Cambria Math" panose="02040503050406030204" pitchFamily="18" charset="0"/>
                              </a:rPr>
                              <m:t>𝒙</m:t>
                            </m:r>
                          </m:e>
                          <m:sub>
                            <m:r>
                              <a:rPr lang="en-US" altLang="ja-JP" b="1" i="1">
                                <a:latin typeface="Cambria Math" panose="02040503050406030204" pitchFamily="18" charset="0"/>
                              </a:rPr>
                              <m:t>𝒊</m:t>
                            </m:r>
                          </m:sub>
                        </m:sSub>
                      </m:e>
                    </m:d>
                    <m:r>
                      <a:rPr lang="en-US" altLang="ja-JP" b="1" i="1" dirty="0" smtClean="0">
                        <a:latin typeface="Cambria Math" panose="02040503050406030204" pitchFamily="18" charset="0"/>
                      </a:rPr>
                      <m:t> </m:t>
                    </m:r>
                  </m:oMath>
                </a14:m>
                <a:r>
                  <a:rPr lang="en-US" altLang="ja-JP" b="1" dirty="0"/>
                  <a:t>: </a:t>
                </a:r>
                <a14:m>
                  <m:oMath xmlns:m="http://schemas.openxmlformats.org/officeDocument/2006/math">
                    <m:sSub>
                      <m:sSubPr>
                        <m:ctrlPr>
                          <a:rPr lang="en-US" altLang="ja-JP" b="1" i="1">
                            <a:latin typeface="Cambria Math" panose="02040503050406030204" pitchFamily="18" charset="0"/>
                          </a:rPr>
                        </m:ctrlPr>
                      </m:sSubPr>
                      <m:e>
                        <m:r>
                          <a:rPr lang="en-US" altLang="ja-JP" b="1" i="1">
                            <a:latin typeface="Cambria Math" panose="02040503050406030204" pitchFamily="18" charset="0"/>
                          </a:rPr>
                          <m:t>𝒙</m:t>
                        </m:r>
                      </m:e>
                      <m:sub>
                        <m:r>
                          <a:rPr lang="en-US" altLang="ja-JP" b="1" i="1">
                            <a:latin typeface="Cambria Math" panose="02040503050406030204" pitchFamily="18" charset="0"/>
                          </a:rPr>
                          <m:t>𝒊</m:t>
                        </m:r>
                      </m:sub>
                    </m:sSub>
                  </m:oMath>
                </a14:m>
                <a:r>
                  <a:rPr kumimoji="1" lang="ja-JP" altLang="en-US" b="1"/>
                  <a:t>の起こる確率を返す</a:t>
                </a:r>
                <a:endParaRPr lang="en-US" altLang="ja-JP" b="1" dirty="0"/>
              </a:p>
            </p:txBody>
          </p:sp>
        </mc:Choice>
        <mc:Fallback xmlns="">
          <p:sp>
            <p:nvSpPr>
              <p:cNvPr id="3" name="コンテンツ プレースホルダー 2">
                <a:extLst>
                  <a:ext uri="{FF2B5EF4-FFF2-40B4-BE49-F238E27FC236}">
                    <a16:creationId xmlns:a16="http://schemas.microsoft.com/office/drawing/2014/main" id="{3A5264EE-5DA0-914B-BD21-77F06BE11B49}"/>
                  </a:ext>
                </a:extLst>
              </p:cNvPr>
              <p:cNvSpPr>
                <a:spLocks noGrp="1" noRot="1" noChangeAspect="1" noMove="1" noResize="1" noEditPoints="1" noAdjustHandles="1" noChangeArrowheads="1" noChangeShapeType="1" noTextEdit="1"/>
              </p:cNvSpPr>
              <p:nvPr>
                <p:ph idx="1"/>
              </p:nvPr>
            </p:nvSpPr>
            <p:spPr>
              <a:xfrm>
                <a:off x="98612" y="1344246"/>
                <a:ext cx="11311511" cy="1084171"/>
              </a:xfrm>
              <a:blipFill>
                <a:blip r:embed="rId3"/>
                <a:stretch>
                  <a:fillRect l="-1010" t="-9302" b="-6977"/>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D92DF6A1-4D39-B04E-9829-E169DBB1638E}"/>
              </a:ext>
            </a:extLst>
          </p:cNvPr>
          <p:cNvSpPr txBox="1"/>
          <p:nvPr/>
        </p:nvSpPr>
        <p:spPr>
          <a:xfrm>
            <a:off x="158747" y="3202758"/>
            <a:ext cx="4490332" cy="830997"/>
          </a:xfrm>
          <a:prstGeom prst="rect">
            <a:avLst/>
          </a:prstGeom>
          <a:noFill/>
        </p:spPr>
        <p:txBody>
          <a:bodyPr wrap="none" rtlCol="0">
            <a:spAutoFit/>
          </a:bodyPr>
          <a:lstStyle/>
          <a:p>
            <a:r>
              <a:rPr lang="ja-JP" altLang="en-US" sz="2400">
                <a:solidFill>
                  <a:schemeClr val="accent1">
                    <a:lumMod val="75000"/>
                  </a:schemeClr>
                </a:solidFill>
              </a:rPr>
              <a:t>ヒストグラム</a:t>
            </a:r>
            <a:endParaRPr lang="en-US" altLang="ja-JP" sz="2400" dirty="0">
              <a:solidFill>
                <a:schemeClr val="accent1">
                  <a:lumMod val="75000"/>
                </a:schemeClr>
              </a:solidFill>
            </a:endParaRPr>
          </a:p>
          <a:p>
            <a:r>
              <a:rPr lang="en-US" altLang="ja-JP" sz="2400" dirty="0">
                <a:solidFill>
                  <a:schemeClr val="accent1">
                    <a:lumMod val="75000"/>
                  </a:schemeClr>
                </a:solidFill>
              </a:rPr>
              <a:t>(</a:t>
            </a:r>
            <a:r>
              <a:rPr kumimoji="1" lang="ja-JP" altLang="en-US" sz="2400">
                <a:solidFill>
                  <a:schemeClr val="accent1">
                    <a:lumMod val="75000"/>
                  </a:schemeClr>
                </a:solidFill>
              </a:rPr>
              <a:t>平均</a:t>
            </a:r>
            <a:r>
              <a:rPr kumimoji="1" lang="en-US" altLang="ja-JP" sz="2400" dirty="0">
                <a:solidFill>
                  <a:schemeClr val="accent1">
                    <a:lumMod val="75000"/>
                  </a:schemeClr>
                </a:solidFill>
              </a:rPr>
              <a:t>:40 </a:t>
            </a:r>
            <a:r>
              <a:rPr kumimoji="1" lang="ja-JP" altLang="en-US" sz="2400">
                <a:solidFill>
                  <a:schemeClr val="accent1">
                    <a:lumMod val="75000"/>
                  </a:schemeClr>
                </a:solidFill>
              </a:rPr>
              <a:t>標準偏差</a:t>
            </a:r>
            <a:r>
              <a:rPr kumimoji="1" lang="en-US" altLang="ja-JP" sz="2400" dirty="0">
                <a:solidFill>
                  <a:schemeClr val="accent1">
                    <a:lumMod val="75000"/>
                  </a:schemeClr>
                </a:solidFill>
              </a:rPr>
              <a:t>:</a:t>
            </a:r>
            <a:r>
              <a:rPr lang="en-US" altLang="ja-JP" sz="2400" dirty="0">
                <a:solidFill>
                  <a:schemeClr val="accent1">
                    <a:lumMod val="75000"/>
                  </a:schemeClr>
                </a:solidFill>
              </a:rPr>
              <a:t>4 </a:t>
            </a:r>
            <a:r>
              <a:rPr lang="ja-JP" altLang="en-US" sz="2400">
                <a:solidFill>
                  <a:schemeClr val="accent1">
                    <a:lumMod val="75000"/>
                  </a:schemeClr>
                </a:solidFill>
              </a:rPr>
              <a:t>サイズ</a:t>
            </a:r>
            <a:r>
              <a:rPr lang="en-US" altLang="ja-JP" sz="2400" dirty="0">
                <a:solidFill>
                  <a:schemeClr val="accent1">
                    <a:lumMod val="75000"/>
                  </a:schemeClr>
                </a:solidFill>
              </a:rPr>
              <a:t>:40)</a:t>
            </a:r>
          </a:p>
        </p:txBody>
      </p:sp>
      <p:sp>
        <p:nvSpPr>
          <p:cNvPr id="16" name="テキスト ボックス 15">
            <a:extLst>
              <a:ext uri="{FF2B5EF4-FFF2-40B4-BE49-F238E27FC236}">
                <a16:creationId xmlns:a16="http://schemas.microsoft.com/office/drawing/2014/main" id="{A3EC2C76-47B8-CB44-8D61-D76808C244B2}"/>
              </a:ext>
            </a:extLst>
          </p:cNvPr>
          <p:cNvSpPr txBox="1"/>
          <p:nvPr/>
        </p:nvSpPr>
        <p:spPr>
          <a:xfrm>
            <a:off x="4852587" y="4238149"/>
            <a:ext cx="2031325" cy="830997"/>
          </a:xfrm>
          <a:prstGeom prst="rect">
            <a:avLst/>
          </a:prstGeom>
          <a:noFill/>
        </p:spPr>
        <p:txBody>
          <a:bodyPr wrap="none" rtlCol="0">
            <a:spAutoFit/>
          </a:bodyPr>
          <a:lstStyle/>
          <a:p>
            <a:r>
              <a:rPr kumimoji="1" lang="ja-JP" altLang="en-US" sz="2400">
                <a:solidFill>
                  <a:srgbClr val="FF0000"/>
                </a:solidFill>
              </a:rPr>
              <a:t>度数をデータ</a:t>
            </a:r>
            <a:endParaRPr kumimoji="1" lang="en-US" altLang="ja-JP" sz="2400" dirty="0">
              <a:solidFill>
                <a:srgbClr val="FF0000"/>
              </a:solidFill>
            </a:endParaRPr>
          </a:p>
          <a:p>
            <a:r>
              <a:rPr kumimoji="1" lang="ja-JP" altLang="en-US" sz="2400">
                <a:solidFill>
                  <a:srgbClr val="FF0000"/>
                </a:solidFill>
              </a:rPr>
              <a:t>サイズで割る</a:t>
            </a:r>
          </a:p>
        </p:txBody>
      </p:sp>
      <p:sp>
        <p:nvSpPr>
          <p:cNvPr id="18" name="右矢印 17">
            <a:extLst>
              <a:ext uri="{FF2B5EF4-FFF2-40B4-BE49-F238E27FC236}">
                <a16:creationId xmlns:a16="http://schemas.microsoft.com/office/drawing/2014/main" id="{0CACBEB5-4269-D342-9BA5-A1A392F4E037}"/>
              </a:ext>
            </a:extLst>
          </p:cNvPr>
          <p:cNvSpPr/>
          <p:nvPr/>
        </p:nvSpPr>
        <p:spPr>
          <a:xfrm>
            <a:off x="5259440" y="5069146"/>
            <a:ext cx="1220065" cy="50631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20" name="テキスト ボックス 19">
            <a:extLst>
              <a:ext uri="{FF2B5EF4-FFF2-40B4-BE49-F238E27FC236}">
                <a16:creationId xmlns:a16="http://schemas.microsoft.com/office/drawing/2014/main" id="{3BC4AD71-7EFC-AC41-A219-76D34D79F2FF}"/>
              </a:ext>
            </a:extLst>
          </p:cNvPr>
          <p:cNvSpPr txBox="1"/>
          <p:nvPr/>
        </p:nvSpPr>
        <p:spPr>
          <a:xfrm rot="16200000">
            <a:off x="-10530" y="4909929"/>
            <a:ext cx="800219" cy="461665"/>
          </a:xfrm>
          <a:prstGeom prst="rect">
            <a:avLst/>
          </a:prstGeom>
          <a:noFill/>
        </p:spPr>
        <p:txBody>
          <a:bodyPr wrap="none" rtlCol="0">
            <a:spAutoFit/>
          </a:bodyPr>
          <a:lstStyle/>
          <a:p>
            <a:r>
              <a:rPr lang="ja-JP" altLang="en-US" sz="2400" b="1">
                <a:solidFill>
                  <a:srgbClr val="FF0000"/>
                </a:solidFill>
              </a:rPr>
              <a:t>度数</a:t>
            </a:r>
            <a:endParaRPr kumimoji="1" lang="ja-JP" altLang="en-US" sz="2400" b="1">
              <a:solidFill>
                <a:srgbClr val="FF0000"/>
              </a:solidFill>
            </a:endParaRPr>
          </a:p>
        </p:txBody>
      </p:sp>
      <p:sp>
        <p:nvSpPr>
          <p:cNvPr id="21" name="テキスト ボックス 20">
            <a:extLst>
              <a:ext uri="{FF2B5EF4-FFF2-40B4-BE49-F238E27FC236}">
                <a16:creationId xmlns:a16="http://schemas.microsoft.com/office/drawing/2014/main" id="{3C58FF2B-F7A9-B242-A66E-E901AA26E51F}"/>
              </a:ext>
            </a:extLst>
          </p:cNvPr>
          <p:cNvSpPr txBox="1"/>
          <p:nvPr/>
        </p:nvSpPr>
        <p:spPr>
          <a:xfrm rot="16200000">
            <a:off x="6721729" y="4909927"/>
            <a:ext cx="1415772" cy="461665"/>
          </a:xfrm>
          <a:prstGeom prst="rect">
            <a:avLst/>
          </a:prstGeom>
          <a:noFill/>
        </p:spPr>
        <p:txBody>
          <a:bodyPr wrap="none" rtlCol="0">
            <a:spAutoFit/>
          </a:bodyPr>
          <a:lstStyle/>
          <a:p>
            <a:r>
              <a:rPr lang="ja-JP" altLang="en-US" sz="2400" b="1">
                <a:solidFill>
                  <a:srgbClr val="FF0000"/>
                </a:solidFill>
              </a:rPr>
              <a:t>相対度数</a:t>
            </a:r>
            <a:endParaRPr kumimoji="1" lang="ja-JP" altLang="en-US" sz="2400" b="1">
              <a:solidFill>
                <a:srgbClr val="FF0000"/>
              </a:solidFill>
            </a:endParaRPr>
          </a:p>
        </p:txBody>
      </p:sp>
      <p:pic>
        <p:nvPicPr>
          <p:cNvPr id="27" name="図 26">
            <a:extLst>
              <a:ext uri="{FF2B5EF4-FFF2-40B4-BE49-F238E27FC236}">
                <a16:creationId xmlns:a16="http://schemas.microsoft.com/office/drawing/2014/main" id="{D08DF2A9-7304-C54D-B987-3A904557637D}"/>
              </a:ext>
            </a:extLst>
          </p:cNvPr>
          <p:cNvPicPr>
            <a:picLocks noChangeAspect="1"/>
          </p:cNvPicPr>
          <p:nvPr/>
        </p:nvPicPr>
        <p:blipFill>
          <a:blip r:embed="rId4"/>
          <a:stretch>
            <a:fillRect/>
          </a:stretch>
        </p:blipFill>
        <p:spPr>
          <a:xfrm>
            <a:off x="7624489" y="3618257"/>
            <a:ext cx="4567511" cy="3045007"/>
          </a:xfrm>
          <a:prstGeom prst="rect">
            <a:avLst/>
          </a:prstGeom>
        </p:spPr>
      </p:pic>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D1ABBEC0-D3D2-3D4E-82EA-1F1ACDFB4005}"/>
                  </a:ext>
                </a:extLst>
              </p:cNvPr>
              <p:cNvSpPr txBox="1"/>
              <p:nvPr/>
            </p:nvSpPr>
            <p:spPr>
              <a:xfrm>
                <a:off x="4808569" y="2281758"/>
                <a:ext cx="7284819" cy="1556195"/>
              </a:xfrm>
              <a:prstGeom prst="rect">
                <a:avLst/>
              </a:prstGeom>
              <a:noFill/>
            </p:spPr>
            <p:txBody>
              <a:bodyPr wrap="square" rtlCol="0">
                <a:spAutoFit/>
              </a:bodyPr>
              <a:lstStyle/>
              <a:p>
                <a14:m>
                  <m:oMath xmlns:m="http://schemas.openxmlformats.org/officeDocument/2006/math">
                    <m:r>
                      <a:rPr lang="ja-JP" altLang="en-US" sz="2400" i="1" dirty="0" smtClean="0">
                        <a:solidFill>
                          <a:schemeClr val="accent1">
                            <a:lumMod val="50000"/>
                          </a:schemeClr>
                        </a:solidFill>
                        <a:latin typeface="Cambria Math" panose="02040503050406030204" pitchFamily="18" charset="0"/>
                      </a:rPr>
                      <m:t>確率変数</m:t>
                    </m:r>
                    <m:r>
                      <a:rPr lang="en-US" altLang="ja-JP" sz="2400" b="0" i="1" dirty="0" smtClean="0">
                        <a:solidFill>
                          <a:schemeClr val="accent1">
                            <a:lumMod val="50000"/>
                          </a:schemeClr>
                        </a:solidFill>
                        <a:latin typeface="Cambria Math" panose="02040503050406030204" pitchFamily="18" charset="0"/>
                      </a:rPr>
                      <m:t>𝑋</m:t>
                    </m:r>
                    <m:r>
                      <a:rPr lang="ja-JP" altLang="en-US" sz="2400" i="1" dirty="0">
                        <a:solidFill>
                          <a:schemeClr val="accent1">
                            <a:lumMod val="50000"/>
                          </a:schemeClr>
                        </a:solidFill>
                        <a:latin typeface="Cambria Math" panose="02040503050406030204" pitchFamily="18" charset="0"/>
                      </a:rPr>
                      <m:t>の</m:t>
                    </m:r>
                    <m:r>
                      <a:rPr lang="ja-JP" altLang="en-US" sz="2400" i="1" dirty="0" smtClean="0">
                        <a:solidFill>
                          <a:schemeClr val="accent1">
                            <a:lumMod val="50000"/>
                          </a:schemeClr>
                        </a:solidFill>
                        <a:latin typeface="Cambria Math" panose="02040503050406030204" pitchFamily="18" charset="0"/>
                      </a:rPr>
                      <m:t>とる値が</m:t>
                    </m:r>
                    <m:r>
                      <a:rPr lang="en-US" altLang="ja-JP" sz="2400" b="0" i="1" dirty="0" smtClean="0">
                        <a:solidFill>
                          <a:schemeClr val="accent1">
                            <a:lumMod val="50000"/>
                          </a:schemeClr>
                        </a:solidFill>
                        <a:latin typeface="Cambria Math" panose="02040503050406030204" pitchFamily="18" charset="0"/>
                      </a:rPr>
                      <m:t> </m:t>
                    </m:r>
                    <m:r>
                      <a:rPr lang="en-US" altLang="ja-JP" sz="2400" i="1" dirty="0" smtClean="0">
                        <a:solidFill>
                          <a:schemeClr val="accent1">
                            <a:lumMod val="50000"/>
                          </a:schemeClr>
                        </a:solidFill>
                        <a:latin typeface="Cambria Math" panose="02040503050406030204" pitchFamily="18" charset="0"/>
                      </a:rPr>
                      <m:t>𝑃</m:t>
                    </m:r>
                    <m:d>
                      <m:dPr>
                        <m:ctrlPr>
                          <a:rPr lang="en-US" altLang="ja-JP" sz="2400" i="1" dirty="0">
                            <a:solidFill>
                              <a:schemeClr val="accent1">
                                <a:lumMod val="50000"/>
                              </a:schemeClr>
                            </a:solidFill>
                            <a:latin typeface="Cambria Math" panose="02040503050406030204" pitchFamily="18" charset="0"/>
                          </a:rPr>
                        </m:ctrlPr>
                      </m:dPr>
                      <m:e>
                        <m:r>
                          <a:rPr lang="en-US" altLang="ja-JP" sz="2400" b="0" i="1" dirty="0" smtClean="0">
                            <a:solidFill>
                              <a:schemeClr val="accent1">
                                <a:lumMod val="50000"/>
                              </a:schemeClr>
                            </a:solidFill>
                            <a:latin typeface="Cambria Math" panose="02040503050406030204" pitchFamily="18" charset="0"/>
                          </a:rPr>
                          <m:t>𝑋</m:t>
                        </m:r>
                        <m:r>
                          <a:rPr lang="en-US" altLang="ja-JP" sz="2400" b="0" i="1" dirty="0" smtClean="0">
                            <a:solidFill>
                              <a:schemeClr val="accent1">
                                <a:lumMod val="50000"/>
                              </a:schemeClr>
                            </a:solidFill>
                            <a:latin typeface="Cambria Math" panose="02040503050406030204" pitchFamily="18" charset="0"/>
                          </a:rPr>
                          <m:t>=</m:t>
                        </m:r>
                        <m:sSub>
                          <m:sSubPr>
                            <m:ctrlPr>
                              <a:rPr lang="en-US" altLang="ja-JP" sz="2400" i="1" smtClean="0">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smtClean="0">
                        <a:solidFill>
                          <a:schemeClr val="accent1">
                            <a:lumMod val="50000"/>
                          </a:schemeClr>
                        </a:solidFill>
                        <a:latin typeface="Cambria Math" panose="02040503050406030204" pitchFamily="18" charset="0"/>
                      </a:rPr>
                      <m:t>=</m:t>
                    </m:r>
                    <m:r>
                      <a:rPr lang="en-US" altLang="ja-JP" sz="2400" b="0" i="1" smtClean="0">
                        <a:solidFill>
                          <a:schemeClr val="accent1">
                            <a:lumMod val="50000"/>
                          </a:schemeClr>
                        </a:solidFill>
                        <a:latin typeface="Cambria Math" panose="02040503050406030204" pitchFamily="18" charset="0"/>
                      </a:rPr>
                      <m:t>𝑓</m:t>
                    </m:r>
                    <m:d>
                      <m:dPr>
                        <m:ctrlPr>
                          <a:rPr lang="en-US" altLang="ja-JP" sz="2400" b="0" i="1" smtClean="0">
                            <a:solidFill>
                              <a:schemeClr val="accent1">
                                <a:lumMod val="50000"/>
                              </a:schemeClr>
                            </a:solidFill>
                            <a:latin typeface="Cambria Math" panose="02040503050406030204" pitchFamily="18" charset="0"/>
                          </a:rPr>
                        </m:ctrlPr>
                      </m:dPr>
                      <m:e>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smtClean="0">
                        <a:solidFill>
                          <a:schemeClr val="accent1">
                            <a:lumMod val="50000"/>
                          </a:schemeClr>
                        </a:solidFill>
                        <a:latin typeface="Cambria Math" panose="02040503050406030204" pitchFamily="18" charset="0"/>
                      </a:rPr>
                      <m:t>  (</m:t>
                    </m:r>
                    <m:r>
                      <a:rPr lang="en-US" altLang="ja-JP" sz="2400" b="0" i="1" smtClean="0">
                        <a:solidFill>
                          <a:schemeClr val="accent1">
                            <a:lumMod val="50000"/>
                          </a:schemeClr>
                        </a:solidFill>
                        <a:latin typeface="Cambria Math" panose="02040503050406030204" pitchFamily="18" charset="0"/>
                      </a:rPr>
                      <m:t>𝑖</m:t>
                    </m:r>
                    <m:r>
                      <a:rPr lang="en-US" altLang="ja-JP" sz="2400" b="0" i="1" smtClean="0">
                        <a:solidFill>
                          <a:schemeClr val="accent1">
                            <a:lumMod val="50000"/>
                          </a:schemeClr>
                        </a:solidFill>
                        <a:latin typeface="Cambria Math" panose="02040503050406030204" pitchFamily="18" charset="0"/>
                      </a:rPr>
                      <m:t>=1,2,…)</m:t>
                    </m:r>
                  </m:oMath>
                </a14:m>
                <a:r>
                  <a:rPr lang="en-US" altLang="ja-JP" sz="2400" i="1" dirty="0">
                    <a:solidFill>
                      <a:schemeClr val="accent1">
                        <a:lumMod val="50000"/>
                      </a:schemeClr>
                    </a:solidFill>
                    <a:latin typeface="Cambria Math" panose="02040503050406030204" pitchFamily="18" charset="0"/>
                  </a:rPr>
                  <a:t> </a:t>
                </a:r>
              </a:p>
              <a:p>
                <a:pPr/>
                <a14:m>
                  <m:oMathPara xmlns:m="http://schemas.openxmlformats.org/officeDocument/2006/math">
                    <m:oMathParaPr>
                      <m:jc m:val="left"/>
                    </m:oMathParaPr>
                    <m:oMath xmlns:m="http://schemas.openxmlformats.org/officeDocument/2006/math">
                      <m:r>
                        <a:rPr lang="ja-JP" altLang="en-US" sz="2400" b="0" i="1" dirty="0">
                          <a:solidFill>
                            <a:schemeClr val="accent1">
                              <a:lumMod val="50000"/>
                            </a:schemeClr>
                          </a:solidFill>
                          <a:latin typeface="Cambria Math" panose="02040503050406030204" pitchFamily="18" charset="0"/>
                        </a:rPr>
                        <m:t>全ての</m:t>
                      </m:r>
                      <m:r>
                        <a:rPr lang="en-US" altLang="ja-JP" sz="2400" b="0" i="1" dirty="0" smtClean="0">
                          <a:solidFill>
                            <a:schemeClr val="accent1">
                              <a:lumMod val="50000"/>
                            </a:schemeClr>
                          </a:solidFill>
                          <a:latin typeface="Cambria Math" panose="02040503050406030204" pitchFamily="18" charset="0"/>
                        </a:rPr>
                        <m:t>𝑥</m:t>
                      </m:r>
                      <m:r>
                        <a:rPr lang="ja-JP" altLang="en-US" sz="2400" i="1" dirty="0">
                          <a:solidFill>
                            <a:schemeClr val="accent1">
                              <a:lumMod val="50000"/>
                            </a:schemeClr>
                          </a:solidFill>
                          <a:latin typeface="Cambria Math" panose="02040503050406030204" pitchFamily="18" charset="0"/>
                        </a:rPr>
                        <m:t>に対し</m:t>
                      </m:r>
                      <m:r>
                        <a:rPr lang="en-US" altLang="ja-JP" sz="2400" b="0" i="1" dirty="0" smtClean="0">
                          <a:solidFill>
                            <a:schemeClr val="accent1">
                              <a:lumMod val="50000"/>
                            </a:schemeClr>
                          </a:solidFill>
                          <a:latin typeface="Cambria Math" panose="02040503050406030204" pitchFamily="18" charset="0"/>
                        </a:rPr>
                        <m:t>𝑓</m:t>
                      </m:r>
                      <m:d>
                        <m:dPr>
                          <m:ctrlPr>
                            <a:rPr lang="en-US" altLang="ja-JP" sz="2400" b="0" i="1" dirty="0" smtClean="0">
                              <a:solidFill>
                                <a:schemeClr val="accent1">
                                  <a:lumMod val="50000"/>
                                </a:schemeClr>
                              </a:solidFill>
                              <a:latin typeface="Cambria Math" panose="02040503050406030204" pitchFamily="18" charset="0"/>
                            </a:rPr>
                          </m:ctrlPr>
                        </m:dPr>
                        <m:e>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≥0,</m:t>
                      </m:r>
                      <m:r>
                        <a:rPr lang="ja-JP" altLang="en-US" sz="2400" i="1" dirty="0">
                          <a:solidFill>
                            <a:schemeClr val="accent1">
                              <a:lumMod val="50000"/>
                            </a:schemeClr>
                          </a:solidFill>
                          <a:latin typeface="Cambria Math" panose="02040503050406030204" pitchFamily="18" charset="0"/>
                          <a:ea typeface="Cambria Math" panose="02040503050406030204" pitchFamily="18" charset="0"/>
                        </a:rPr>
                        <m:t>かつ</m:t>
                      </m:r>
                      <m:nary>
                        <m:naryPr>
                          <m:chr m:val="∑"/>
                          <m:limLoc m:val="subSup"/>
                          <m:ctrlPr>
                            <a:rPr lang="ja-JP" altLang="en-US" sz="2400" i="1" dirty="0">
                              <a:solidFill>
                                <a:schemeClr val="accent1">
                                  <a:lumMod val="50000"/>
                                </a:schemeClr>
                              </a:solidFill>
                              <a:latin typeface="Cambria Math" panose="02040503050406030204" pitchFamily="18" charset="0"/>
                              <a:ea typeface="Cambria Math" panose="02040503050406030204" pitchFamily="18" charset="0"/>
                            </a:rPr>
                          </m:ctrlPr>
                        </m:naryPr>
                        <m:sub>
                          <m:r>
                            <m:rPr>
                              <m:brk m:alnAt="25"/>
                            </m:rPr>
                            <a:rPr lang="en-US" altLang="ja-JP" sz="2400" i="1" dirty="0">
                              <a:solidFill>
                                <a:schemeClr val="accent1">
                                  <a:lumMod val="50000"/>
                                </a:schemeClr>
                              </a:solidFill>
                              <a:latin typeface="Cambria Math" panose="02040503050406030204" pitchFamily="18" charset="0"/>
                              <a:ea typeface="Cambria Math" panose="02040503050406030204" pitchFamily="18" charset="0"/>
                            </a:rPr>
                            <m:t>𝑖</m:t>
                          </m:r>
                        </m:sub>
                        <m:sup>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up>
                        <m:e>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 </m:t>
                          </m:r>
                          <m:r>
                            <a:rPr lang="en-US" altLang="ja-JP" sz="2400" i="1" dirty="0">
                              <a:solidFill>
                                <a:schemeClr val="accent1">
                                  <a:lumMod val="50000"/>
                                </a:schemeClr>
                              </a:solidFill>
                              <a:latin typeface="Cambria Math" panose="02040503050406030204" pitchFamily="18" charset="0"/>
                              <a:ea typeface="Cambria Math" panose="02040503050406030204" pitchFamily="18" charset="0"/>
                            </a:rPr>
                            <m:t>𝑓</m:t>
                          </m:r>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e>
                      </m:nary>
                      <m:r>
                        <a:rPr lang="en-US" altLang="ja-JP" sz="2400" dirty="0">
                          <a:solidFill>
                            <a:schemeClr val="accent1">
                              <a:lumMod val="50000"/>
                            </a:schemeClr>
                          </a:solidFill>
                          <a:latin typeface="Cambria Math" panose="02040503050406030204" pitchFamily="18" charset="0"/>
                        </a:rPr>
                        <m:t>=1</m:t>
                      </m:r>
                    </m:oMath>
                  </m:oMathPara>
                </a14:m>
                <a:endParaRPr lang="en-US" altLang="ja-JP" sz="2400" dirty="0">
                  <a:solidFill>
                    <a:schemeClr val="accent1">
                      <a:lumMod val="50000"/>
                    </a:schemeClr>
                  </a:solidFill>
                </a:endParaRPr>
              </a:p>
              <a:p>
                <a:pPr/>
                <a14:m>
                  <m:oMathPara xmlns:m="http://schemas.openxmlformats.org/officeDocument/2006/math">
                    <m:oMathParaPr>
                      <m:jc m:val="left"/>
                    </m:oMathParaPr>
                    <m:oMath xmlns:m="http://schemas.openxmlformats.org/officeDocument/2006/math">
                      <m:r>
                        <a:rPr lang="ja-JP" altLang="en-US" sz="2400" i="1" dirty="0">
                          <a:solidFill>
                            <a:schemeClr val="accent1">
                              <a:lumMod val="50000"/>
                            </a:schemeClr>
                          </a:solidFill>
                          <a:latin typeface="Cambria Math" panose="02040503050406030204" pitchFamily="18" charset="0"/>
                        </a:rPr>
                        <m:t>この時</m:t>
                      </m:r>
                      <m:r>
                        <a:rPr lang="en-US" altLang="ja-JP" sz="2400" b="0" i="1" dirty="0" smtClean="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rPr>
                        <m:t>𝑓</m:t>
                      </m:r>
                      <m:d>
                        <m:dPr>
                          <m:ctrlPr>
                            <a:rPr lang="en-US" altLang="ja-JP" sz="2400" i="1" dirty="0">
                              <a:solidFill>
                                <a:schemeClr val="accent1">
                                  <a:lumMod val="50000"/>
                                </a:schemeClr>
                              </a:solidFill>
                              <a:latin typeface="Cambria Math" panose="02040503050406030204" pitchFamily="18" charset="0"/>
                            </a:rPr>
                          </m:ctrlPr>
                        </m:dPr>
                        <m:e>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dirty="0" smtClean="0">
                          <a:solidFill>
                            <a:schemeClr val="accent1">
                              <a:lumMod val="50000"/>
                            </a:schemeClr>
                          </a:solidFill>
                          <a:latin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rPr>
                        <m:t>𝑃𝑀𝐹</m:t>
                      </m:r>
                      <m:r>
                        <a:rPr lang="en-US" altLang="ja-JP" sz="2400" b="0" i="1" dirty="0" smtClean="0">
                          <a:solidFill>
                            <a:schemeClr val="accent1">
                              <a:lumMod val="50000"/>
                            </a:schemeClr>
                          </a:solidFill>
                          <a:latin typeface="Cambria Math" panose="02040503050406030204" pitchFamily="18" charset="0"/>
                        </a:rPr>
                        <m:t>(</m:t>
                      </m:r>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r>
                        <a:rPr lang="en-US" altLang="ja-JP" sz="2400" b="0" i="1" dirty="0" smtClean="0">
                          <a:solidFill>
                            <a:schemeClr val="accent1">
                              <a:lumMod val="50000"/>
                            </a:schemeClr>
                          </a:solidFill>
                          <a:latin typeface="Cambria Math" panose="02040503050406030204" pitchFamily="18" charset="0"/>
                        </a:rPr>
                        <m:t>)</m:t>
                      </m:r>
                    </m:oMath>
                  </m:oMathPara>
                </a14:m>
                <a:endParaRPr kumimoji="1" lang="en-US" altLang="ja-JP" sz="2400" dirty="0">
                  <a:solidFill>
                    <a:schemeClr val="accent1">
                      <a:lumMod val="50000"/>
                    </a:schemeClr>
                  </a:solidFill>
                </a:endParaRPr>
              </a:p>
            </p:txBody>
          </p:sp>
        </mc:Choice>
        <mc:Fallback xmlns="">
          <p:sp>
            <p:nvSpPr>
              <p:cNvPr id="28" name="テキスト ボックス 27">
                <a:extLst>
                  <a:ext uri="{FF2B5EF4-FFF2-40B4-BE49-F238E27FC236}">
                    <a16:creationId xmlns:a16="http://schemas.microsoft.com/office/drawing/2014/main" id="{D1ABBEC0-D3D2-3D4E-82EA-1F1ACDFB4005}"/>
                  </a:ext>
                </a:extLst>
              </p:cNvPr>
              <p:cNvSpPr txBox="1">
                <a:spLocks noRot="1" noChangeAspect="1" noMove="1" noResize="1" noEditPoints="1" noAdjustHandles="1" noChangeArrowheads="1" noChangeShapeType="1" noTextEdit="1"/>
              </p:cNvSpPr>
              <p:nvPr/>
            </p:nvSpPr>
            <p:spPr>
              <a:xfrm>
                <a:off x="4808569" y="2281758"/>
                <a:ext cx="7284819" cy="1556195"/>
              </a:xfrm>
              <a:prstGeom prst="rect">
                <a:avLst/>
              </a:prstGeom>
              <a:blipFill>
                <a:blip r:embed="rId5"/>
                <a:stretch>
                  <a:fillRect l="-697" t="-63115" r="-348" b="-10082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11355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39F7FBBE-F3EC-4D46-A549-ACF38AC1C9E4}"/>
              </a:ext>
            </a:extLst>
          </p:cNvPr>
          <p:cNvSpPr/>
          <p:nvPr/>
        </p:nvSpPr>
        <p:spPr>
          <a:xfrm>
            <a:off x="98612" y="2849217"/>
            <a:ext cx="4595581" cy="39000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2000" b="1" dirty="0">
                <a:solidFill>
                  <a:schemeClr val="accent6">
                    <a:lumMod val="75000"/>
                  </a:schemeClr>
                </a:solidFill>
              </a:rPr>
              <a:t>PMF</a:t>
            </a:r>
            <a:r>
              <a:rPr kumimoji="1" lang="ja-JP" altLang="en-US" sz="2000" b="1">
                <a:solidFill>
                  <a:schemeClr val="accent6">
                    <a:lumMod val="75000"/>
                  </a:schemeClr>
                </a:solidFill>
              </a:rPr>
              <a:t>の限界</a:t>
            </a:r>
            <a:endParaRPr lang="en-US" altLang="ja-JP" sz="2000" b="1" dirty="0">
              <a:solidFill>
                <a:schemeClr val="accent6">
                  <a:lumMod val="75000"/>
                </a:schemeClr>
              </a:solidFill>
            </a:endParaRPr>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kumimoji="1" lang="ja-JP" altLang="en-US"/>
          </a:p>
        </p:txBody>
      </p:sp>
      <p:sp>
        <p:nvSpPr>
          <p:cNvPr id="2" name="タイトル 1">
            <a:extLst>
              <a:ext uri="{FF2B5EF4-FFF2-40B4-BE49-F238E27FC236}">
                <a16:creationId xmlns:a16="http://schemas.microsoft.com/office/drawing/2014/main" id="{418B20A6-5BE2-734D-A401-BA069BEAF0EB}"/>
              </a:ext>
            </a:extLst>
          </p:cNvPr>
          <p:cNvSpPr>
            <a:spLocks noGrp="1"/>
          </p:cNvSpPr>
          <p:nvPr>
            <p:ph type="title"/>
          </p:nvPr>
        </p:nvSpPr>
        <p:spPr/>
        <p:txBody>
          <a:bodyPr/>
          <a:lstStyle/>
          <a:p>
            <a:r>
              <a:rPr lang="en-US" altLang="ja-JP" dirty="0"/>
              <a:t>2.4</a:t>
            </a:r>
            <a:r>
              <a:rPr lang="ja-JP" altLang="en-US"/>
              <a:t> 確率密度関数</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84E25F0-80C9-6F41-A017-0507AD908444}"/>
                  </a:ext>
                </a:extLst>
              </p:cNvPr>
              <p:cNvSpPr>
                <a:spLocks noGrp="1"/>
              </p:cNvSpPr>
              <p:nvPr>
                <p:ph idx="1"/>
              </p:nvPr>
            </p:nvSpPr>
            <p:spPr>
              <a:xfrm>
                <a:off x="156882" y="1325603"/>
                <a:ext cx="11589806" cy="1143584"/>
              </a:xfrm>
            </p:spPr>
            <p:txBody>
              <a:bodyPr/>
              <a:lstStyle/>
              <a:p>
                <a:pPr marL="0" indent="0">
                  <a:buNone/>
                </a:pPr>
                <a:r>
                  <a:rPr kumimoji="1" lang="en-US" altLang="ja-JP" dirty="0"/>
                  <a:t>PDF(</a:t>
                </a:r>
                <a:r>
                  <a:rPr lang="en-US" altLang="ja-JP" dirty="0"/>
                  <a:t>Probability Density Function </a:t>
                </a:r>
                <a:r>
                  <a:rPr kumimoji="1" lang="en-US" altLang="ja-JP" dirty="0"/>
                  <a:t>)</a:t>
                </a:r>
                <a:r>
                  <a:rPr kumimoji="1" lang="ja-JP" altLang="en-US"/>
                  <a:t>：</a:t>
                </a:r>
                <a:r>
                  <a:rPr lang="ja-JP" altLang="en-US"/>
                  <a:t>観測データ</a:t>
                </a:r>
                <a14:m>
                  <m:oMath xmlns:m="http://schemas.openxmlformats.org/officeDocument/2006/math">
                    <m:r>
                      <a:rPr lang="en-US" altLang="ja-JP" i="1">
                        <a:latin typeface="Cambria Math" panose="02040503050406030204" pitchFamily="18" charset="0"/>
                      </a:rPr>
                      <m:t>𝑥</m:t>
                    </m:r>
                  </m:oMath>
                </a14:m>
                <a:r>
                  <a:rPr lang="ja-JP" altLang="en-US"/>
                  <a:t>が</a:t>
                </a:r>
                <a:r>
                  <a:rPr lang="ja-JP" altLang="en-US" b="1"/>
                  <a:t>連続値</a:t>
                </a:r>
                <a:endParaRPr lang="en-US" altLang="ja-JP" b="1" i="1" dirty="0">
                  <a:latin typeface="Cambria Math" panose="02040503050406030204" pitchFamily="18" charset="0"/>
                </a:endParaRPr>
              </a:p>
              <a:p>
                <a:pPr marL="0" indent="0">
                  <a:buNone/>
                </a:pPr>
                <a14:m>
                  <m:oMath xmlns:m="http://schemas.openxmlformats.org/officeDocument/2006/math">
                    <m:r>
                      <a:rPr lang="en-US" altLang="ja-JP" b="1" i="1" dirty="0">
                        <a:latin typeface="Cambria Math" panose="02040503050406030204" pitchFamily="18" charset="0"/>
                      </a:rPr>
                      <m:t>𝑷𝑫𝑭</m:t>
                    </m:r>
                    <m:d>
                      <m:dPr>
                        <m:ctrlPr>
                          <a:rPr lang="en-US" altLang="ja-JP" b="1" i="1" dirty="0">
                            <a:latin typeface="Cambria Math" panose="02040503050406030204" pitchFamily="18" charset="0"/>
                          </a:rPr>
                        </m:ctrlPr>
                      </m:dPr>
                      <m:e>
                        <m:r>
                          <a:rPr lang="en-US" altLang="ja-JP" b="1" i="1">
                            <a:latin typeface="Cambria Math" panose="02040503050406030204" pitchFamily="18" charset="0"/>
                          </a:rPr>
                          <m:t>𝒙</m:t>
                        </m:r>
                      </m:e>
                    </m:d>
                    <m:r>
                      <a:rPr lang="en-US" altLang="ja-JP" b="1" i="1" dirty="0">
                        <a:latin typeface="Cambria Math" panose="02040503050406030204" pitchFamily="18" charset="0"/>
                      </a:rPr>
                      <m:t> </m:t>
                    </m:r>
                  </m:oMath>
                </a14:m>
                <a:r>
                  <a:rPr lang="en-US" altLang="ja-JP" b="1" dirty="0"/>
                  <a:t>: </a:t>
                </a:r>
                <a14:m>
                  <m:oMath xmlns:m="http://schemas.openxmlformats.org/officeDocument/2006/math">
                    <m:r>
                      <a:rPr lang="en-US" altLang="ja-JP" b="1" i="1">
                        <a:latin typeface="Cambria Math" panose="02040503050406030204" pitchFamily="18" charset="0"/>
                      </a:rPr>
                      <m:t>𝒙</m:t>
                    </m:r>
                  </m:oMath>
                </a14:m>
                <a:r>
                  <a:rPr lang="ja-JP" altLang="en-US" b="1"/>
                  <a:t>の起こる確率を返す</a:t>
                </a:r>
                <a:endParaRPr lang="en-US" altLang="ja-JP" b="1" dirty="0"/>
              </a:p>
            </p:txBody>
          </p:sp>
        </mc:Choice>
        <mc:Fallback xmlns="">
          <p:sp>
            <p:nvSpPr>
              <p:cNvPr id="3" name="コンテンツ プレースホルダー 2">
                <a:extLst>
                  <a:ext uri="{FF2B5EF4-FFF2-40B4-BE49-F238E27FC236}">
                    <a16:creationId xmlns:a16="http://schemas.microsoft.com/office/drawing/2014/main" id="{C84E25F0-80C9-6F41-A017-0507AD908444}"/>
                  </a:ext>
                </a:extLst>
              </p:cNvPr>
              <p:cNvSpPr>
                <a:spLocks noGrp="1" noRot="1" noChangeAspect="1" noMove="1" noResize="1" noEditPoints="1" noAdjustHandles="1" noChangeArrowheads="1" noChangeShapeType="1" noTextEdit="1"/>
              </p:cNvSpPr>
              <p:nvPr>
                <p:ph idx="1"/>
              </p:nvPr>
            </p:nvSpPr>
            <p:spPr>
              <a:xfrm>
                <a:off x="156882" y="1325603"/>
                <a:ext cx="11589806" cy="1143584"/>
              </a:xfrm>
              <a:blipFill>
                <a:blip r:embed="rId3"/>
                <a:stretch>
                  <a:fillRect l="-1095" t="-7692" b="-2198"/>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EC9C2B1C-B0AC-4E45-8913-666C39858EC6}"/>
              </a:ext>
            </a:extLst>
          </p:cNvPr>
          <p:cNvSpPr txBox="1"/>
          <p:nvPr/>
        </p:nvSpPr>
        <p:spPr>
          <a:xfrm>
            <a:off x="582444" y="3438939"/>
            <a:ext cx="3627916" cy="461665"/>
          </a:xfrm>
          <a:prstGeom prst="rect">
            <a:avLst/>
          </a:prstGeom>
          <a:noFill/>
        </p:spPr>
        <p:txBody>
          <a:bodyPr wrap="none" rtlCol="0">
            <a:spAutoFit/>
          </a:bodyPr>
          <a:lstStyle/>
          <a:p>
            <a:r>
              <a:rPr lang="ja-JP" altLang="en-US" sz="2400">
                <a:solidFill>
                  <a:schemeClr val="accent1">
                    <a:lumMod val="75000"/>
                  </a:schemeClr>
                </a:solidFill>
              </a:rPr>
              <a:t>サンプルサイズ大の</a:t>
            </a:r>
            <a:r>
              <a:rPr lang="en-US" altLang="ja-JP" sz="2400" dirty="0">
                <a:solidFill>
                  <a:schemeClr val="accent1">
                    <a:lumMod val="75000"/>
                  </a:schemeClr>
                </a:solidFill>
              </a:rPr>
              <a:t>PMF</a:t>
            </a:r>
            <a:endParaRPr kumimoji="1" lang="ja-JP" altLang="en-US" sz="2400">
              <a:solidFill>
                <a:schemeClr val="accent1">
                  <a:lumMod val="75000"/>
                </a:schemeClr>
              </a:solidFill>
            </a:endParaRPr>
          </a:p>
        </p:txBody>
      </p:sp>
      <p:pic>
        <p:nvPicPr>
          <p:cNvPr id="8" name="図 7">
            <a:extLst>
              <a:ext uri="{FF2B5EF4-FFF2-40B4-BE49-F238E27FC236}">
                <a16:creationId xmlns:a16="http://schemas.microsoft.com/office/drawing/2014/main" id="{313745CB-EF9E-414B-8F4C-3B93DB3C4B1D}"/>
              </a:ext>
            </a:extLst>
          </p:cNvPr>
          <p:cNvPicPr>
            <a:picLocks noChangeAspect="1"/>
          </p:cNvPicPr>
          <p:nvPr/>
        </p:nvPicPr>
        <p:blipFill>
          <a:blip r:embed="rId4"/>
          <a:stretch>
            <a:fillRect/>
          </a:stretch>
        </p:blipFill>
        <p:spPr>
          <a:xfrm>
            <a:off x="289306" y="3890665"/>
            <a:ext cx="4214192" cy="2809461"/>
          </a:xfrm>
          <a:prstGeom prst="rect">
            <a:avLst/>
          </a:prstGeom>
        </p:spPr>
      </p:pic>
      <p:pic>
        <p:nvPicPr>
          <p:cNvPr id="11" name="図 10">
            <a:extLst>
              <a:ext uri="{FF2B5EF4-FFF2-40B4-BE49-F238E27FC236}">
                <a16:creationId xmlns:a16="http://schemas.microsoft.com/office/drawing/2014/main" id="{BCDAC753-4A9B-764F-8C1B-3774008A12F9}"/>
              </a:ext>
            </a:extLst>
          </p:cNvPr>
          <p:cNvPicPr>
            <a:picLocks noChangeAspect="1"/>
          </p:cNvPicPr>
          <p:nvPr/>
        </p:nvPicPr>
        <p:blipFill>
          <a:blip r:embed="rId5"/>
          <a:stretch>
            <a:fillRect/>
          </a:stretch>
        </p:blipFill>
        <p:spPr>
          <a:xfrm>
            <a:off x="6096000" y="3630837"/>
            <a:ext cx="4840745" cy="3227163"/>
          </a:xfrm>
          <a:prstGeom prst="rect">
            <a:avLst/>
          </a:prstGeom>
        </p:spPr>
      </p:pic>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BC8DFB40-0AD3-4540-9074-7205983ECFFA}"/>
                  </a:ext>
                </a:extLst>
              </p:cNvPr>
              <p:cNvSpPr txBox="1"/>
              <p:nvPr/>
            </p:nvSpPr>
            <p:spPr>
              <a:xfrm>
                <a:off x="5297294" y="1970707"/>
                <a:ext cx="7284819" cy="1757019"/>
              </a:xfrm>
              <a:prstGeom prst="rect">
                <a:avLst/>
              </a:prstGeom>
              <a:noFill/>
            </p:spPr>
            <p:txBody>
              <a:bodyPr wrap="square" rtlCol="0">
                <a:spAutoFit/>
              </a:bodyPr>
              <a:lstStyle/>
              <a:p>
                <a14:m>
                  <m:oMath xmlns:m="http://schemas.openxmlformats.org/officeDocument/2006/math">
                    <m:r>
                      <a:rPr lang="ja-JP" altLang="en-US" sz="2400" i="1" dirty="0" smtClean="0">
                        <a:solidFill>
                          <a:schemeClr val="accent1">
                            <a:lumMod val="50000"/>
                          </a:schemeClr>
                        </a:solidFill>
                        <a:latin typeface="Cambria Math" panose="02040503050406030204" pitchFamily="18" charset="0"/>
                      </a:rPr>
                      <m:t>確率変数</m:t>
                    </m:r>
                    <m:r>
                      <a:rPr lang="en-US" altLang="ja-JP" sz="2400" b="0" i="1" dirty="0" smtClean="0">
                        <a:solidFill>
                          <a:schemeClr val="accent1">
                            <a:lumMod val="50000"/>
                          </a:schemeClr>
                        </a:solidFill>
                        <a:latin typeface="Cambria Math" panose="02040503050406030204" pitchFamily="18" charset="0"/>
                      </a:rPr>
                      <m:t>𝑋</m:t>
                    </m:r>
                    <m:r>
                      <a:rPr lang="ja-JP" altLang="en-US" sz="2400" i="1" dirty="0">
                        <a:solidFill>
                          <a:schemeClr val="accent1">
                            <a:lumMod val="50000"/>
                          </a:schemeClr>
                        </a:solidFill>
                        <a:latin typeface="Cambria Math" panose="02040503050406030204" pitchFamily="18" charset="0"/>
                      </a:rPr>
                      <m:t>の</m:t>
                    </m:r>
                    <m:r>
                      <a:rPr lang="ja-JP" altLang="en-US" sz="2400" i="1" dirty="0" smtClean="0">
                        <a:solidFill>
                          <a:schemeClr val="accent1">
                            <a:lumMod val="50000"/>
                          </a:schemeClr>
                        </a:solidFill>
                        <a:latin typeface="Cambria Math" panose="02040503050406030204" pitchFamily="18" charset="0"/>
                      </a:rPr>
                      <m:t>とる値が</m:t>
                    </m:r>
                    <m:r>
                      <a:rPr lang="en-US" altLang="ja-JP" sz="2400" b="0" i="1" dirty="0" smtClean="0">
                        <a:solidFill>
                          <a:schemeClr val="accent1">
                            <a:lumMod val="50000"/>
                          </a:schemeClr>
                        </a:solidFill>
                        <a:latin typeface="Cambria Math" panose="02040503050406030204" pitchFamily="18" charset="0"/>
                      </a:rPr>
                      <m:t> </m:t>
                    </m:r>
                    <m:r>
                      <a:rPr lang="en-US" altLang="ja-JP" sz="2400" i="1" dirty="0" smtClean="0">
                        <a:solidFill>
                          <a:schemeClr val="accent1">
                            <a:lumMod val="50000"/>
                          </a:schemeClr>
                        </a:solidFill>
                        <a:latin typeface="Cambria Math" panose="02040503050406030204" pitchFamily="18" charset="0"/>
                      </a:rPr>
                      <m:t>𝑃</m:t>
                    </m:r>
                    <m:d>
                      <m:dPr>
                        <m:ctrlPr>
                          <a:rPr lang="en-US" altLang="ja-JP" sz="2400" i="1" dirty="0">
                            <a:solidFill>
                              <a:schemeClr val="accent1">
                                <a:lumMod val="50000"/>
                              </a:schemeClr>
                            </a:solidFill>
                            <a:latin typeface="Cambria Math" panose="02040503050406030204" pitchFamily="18" charset="0"/>
                          </a:rPr>
                        </m:ctrlPr>
                      </m:dPr>
                      <m:e>
                        <m:r>
                          <a:rPr lang="en-US" altLang="ja-JP" sz="2400" b="0" i="1" dirty="0" smtClean="0">
                            <a:solidFill>
                              <a:schemeClr val="accent1">
                                <a:lumMod val="50000"/>
                              </a:schemeClr>
                            </a:solidFill>
                            <a:latin typeface="Cambria Math" panose="02040503050406030204" pitchFamily="18" charset="0"/>
                          </a:rPr>
                          <m:t>𝑎</m:t>
                        </m:r>
                        <m:r>
                          <a:rPr lang="en-US" altLang="ja-JP" sz="2400" i="1" dirty="0" smtClean="0">
                            <a:solidFill>
                              <a:schemeClr val="accent1">
                                <a:lumMod val="50000"/>
                              </a:schemeClr>
                            </a:solidFill>
                            <a:latin typeface="Cambria Math" panose="02040503050406030204" pitchFamily="18" charset="0"/>
                            <a:ea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rPr>
                          <m:t>𝑋</m:t>
                        </m:r>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𝑏</m:t>
                        </m:r>
                      </m:e>
                    </m:d>
                    <m:r>
                      <a:rPr lang="en-US" altLang="ja-JP" sz="2400" b="0" i="1" smtClean="0">
                        <a:solidFill>
                          <a:schemeClr val="accent1">
                            <a:lumMod val="50000"/>
                          </a:schemeClr>
                        </a:solidFill>
                        <a:latin typeface="Cambria Math" panose="02040503050406030204" pitchFamily="18" charset="0"/>
                      </a:rPr>
                      <m:t>=</m:t>
                    </m:r>
                    <m:nary>
                      <m:naryPr>
                        <m:ctrlPr>
                          <a:rPr lang="en-US" altLang="ja-JP" sz="2400" i="1" dirty="0">
                            <a:solidFill>
                              <a:schemeClr val="accent1">
                                <a:lumMod val="50000"/>
                              </a:schemeClr>
                            </a:solidFill>
                            <a:latin typeface="Cambria Math" panose="02040503050406030204" pitchFamily="18" charset="0"/>
                          </a:rPr>
                        </m:ctrlPr>
                      </m:naryPr>
                      <m:sub>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𝑎</m:t>
                        </m:r>
                      </m:sub>
                      <m:sup>
                        <m:r>
                          <a:rPr lang="en-US" altLang="ja-JP" sz="2400" b="0" i="1" dirty="0" smtClean="0">
                            <a:solidFill>
                              <a:schemeClr val="accent1">
                                <a:lumMod val="50000"/>
                              </a:schemeClr>
                            </a:solidFill>
                            <a:latin typeface="Cambria Math" panose="02040503050406030204" pitchFamily="18" charset="0"/>
                          </a:rPr>
                          <m:t>𝑏</m:t>
                        </m:r>
                      </m:sup>
                      <m:e>
                        <m:r>
                          <a:rPr lang="en-US" altLang="ja-JP" sz="2400" b="0" i="1" dirty="0" smtClean="0">
                            <a:solidFill>
                              <a:schemeClr val="accent1">
                                <a:lumMod val="50000"/>
                              </a:schemeClr>
                            </a:solidFill>
                            <a:latin typeface="Cambria Math" panose="02040503050406030204" pitchFamily="18" charset="0"/>
                          </a:rPr>
                          <m:t>𝑓</m:t>
                        </m:r>
                        <m:r>
                          <a:rPr lang="en-US" altLang="ja-JP" sz="2400" i="1" dirty="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rPr>
                          <m:t>𝑥</m:t>
                        </m:r>
                        <m:r>
                          <a:rPr lang="en-US" altLang="ja-JP" sz="2400" i="1" dirty="0">
                            <a:solidFill>
                              <a:schemeClr val="accent1">
                                <a:lumMod val="50000"/>
                              </a:schemeClr>
                            </a:solidFill>
                            <a:latin typeface="Cambria Math" panose="02040503050406030204" pitchFamily="18" charset="0"/>
                          </a:rPr>
                          <m:t>)</m:t>
                        </m:r>
                      </m:e>
                    </m:nary>
                    <m:r>
                      <a:rPr lang="en-US" altLang="ja-JP" sz="2400" i="1" dirty="0">
                        <a:solidFill>
                          <a:schemeClr val="accent1">
                            <a:lumMod val="50000"/>
                          </a:schemeClr>
                        </a:solidFill>
                        <a:latin typeface="Cambria Math" panose="02040503050406030204" pitchFamily="18" charset="0"/>
                      </a:rPr>
                      <m:t>ⅆ</m:t>
                    </m:r>
                    <m:r>
                      <a:rPr lang="en-US" altLang="ja-JP" sz="2400" i="1" dirty="0">
                        <a:solidFill>
                          <a:schemeClr val="accent1">
                            <a:lumMod val="50000"/>
                          </a:schemeClr>
                        </a:solidFill>
                        <a:latin typeface="Cambria Math" panose="02040503050406030204" pitchFamily="18" charset="0"/>
                      </a:rPr>
                      <m:t>𝑥</m:t>
                    </m:r>
                  </m:oMath>
                </a14:m>
                <a:r>
                  <a:rPr lang="en-US" altLang="ja-JP" sz="2400" i="1" dirty="0">
                    <a:solidFill>
                      <a:schemeClr val="accent1">
                        <a:lumMod val="50000"/>
                      </a:schemeClr>
                    </a:solidFill>
                    <a:latin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ja-JP" altLang="en-US" sz="2400" b="0" i="1" dirty="0">
                          <a:solidFill>
                            <a:schemeClr val="accent1">
                              <a:lumMod val="50000"/>
                            </a:schemeClr>
                          </a:solidFill>
                          <a:latin typeface="Cambria Math" panose="02040503050406030204" pitchFamily="18" charset="0"/>
                        </a:rPr>
                        <m:t>全ての</m:t>
                      </m:r>
                      <m:r>
                        <a:rPr lang="en-US" altLang="ja-JP" sz="2400" b="0" i="1" dirty="0" smtClean="0">
                          <a:solidFill>
                            <a:schemeClr val="accent1">
                              <a:lumMod val="50000"/>
                            </a:schemeClr>
                          </a:solidFill>
                          <a:latin typeface="Cambria Math" panose="02040503050406030204" pitchFamily="18" charset="0"/>
                        </a:rPr>
                        <m:t>𝑥</m:t>
                      </m:r>
                      <m:r>
                        <a:rPr lang="ja-JP" altLang="en-US" sz="2400" i="1" dirty="0">
                          <a:solidFill>
                            <a:schemeClr val="accent1">
                              <a:lumMod val="50000"/>
                            </a:schemeClr>
                          </a:solidFill>
                          <a:latin typeface="Cambria Math" panose="02040503050406030204" pitchFamily="18" charset="0"/>
                        </a:rPr>
                        <m:t>に対し</m:t>
                      </m:r>
                      <m:r>
                        <a:rPr lang="en-US" altLang="ja-JP" sz="2400" b="0" i="1" dirty="0" smtClean="0">
                          <a:solidFill>
                            <a:schemeClr val="accent1">
                              <a:lumMod val="50000"/>
                            </a:schemeClr>
                          </a:solidFill>
                          <a:latin typeface="Cambria Math" panose="02040503050406030204" pitchFamily="18" charset="0"/>
                        </a:rPr>
                        <m:t>𝑓</m:t>
                      </m:r>
                      <m:d>
                        <m:dPr>
                          <m:ctrlPr>
                            <a:rPr lang="en-US" altLang="ja-JP" sz="2400" b="0" i="1" dirty="0" smtClean="0">
                              <a:solidFill>
                                <a:schemeClr val="accent1">
                                  <a:lumMod val="50000"/>
                                </a:schemeClr>
                              </a:solidFill>
                              <a:latin typeface="Cambria Math" panose="02040503050406030204" pitchFamily="18" charset="0"/>
                            </a:rPr>
                          </m:ctrlPr>
                        </m:dPr>
                        <m:e>
                          <m:r>
                            <a:rPr lang="en-US" altLang="ja-JP" sz="2400" b="0" i="1" dirty="0" smtClean="0">
                              <a:solidFill>
                                <a:schemeClr val="accent1">
                                  <a:lumMod val="50000"/>
                                </a:schemeClr>
                              </a:solidFill>
                              <a:latin typeface="Cambria Math" panose="02040503050406030204" pitchFamily="18" charset="0"/>
                            </a:rPr>
                            <m:t>𝑥</m:t>
                          </m:r>
                        </m:e>
                      </m:d>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≥0,</m:t>
                      </m:r>
                      <m:r>
                        <a:rPr lang="ja-JP" altLang="en-US" sz="2400" i="1" dirty="0">
                          <a:solidFill>
                            <a:schemeClr val="accent1">
                              <a:lumMod val="50000"/>
                            </a:schemeClr>
                          </a:solidFill>
                          <a:latin typeface="Cambria Math" panose="02040503050406030204" pitchFamily="18" charset="0"/>
                          <a:ea typeface="Cambria Math" panose="02040503050406030204" pitchFamily="18" charset="0"/>
                        </a:rPr>
                        <m:t>かつ</m:t>
                      </m:r>
                      <m:nary>
                        <m:naryPr>
                          <m:ctrlPr>
                            <a:rPr lang="en-US" altLang="ja-JP" sz="2400" i="1" dirty="0">
                              <a:solidFill>
                                <a:schemeClr val="accent1">
                                  <a:lumMod val="50000"/>
                                </a:schemeClr>
                              </a:solidFill>
                              <a:latin typeface="Cambria Math" panose="02040503050406030204" pitchFamily="18" charset="0"/>
                            </a:rPr>
                          </m:ctrlPr>
                        </m:naryPr>
                        <m:sub>
                          <m:r>
                            <a:rPr lang="en-US" altLang="ja-JP" sz="2400" i="1" dirty="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ub>
                        <m:sup>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up>
                        <m:e>
                          <m:r>
                            <a:rPr lang="en-US" altLang="ja-JP" sz="2400" i="1" dirty="0">
                              <a:solidFill>
                                <a:schemeClr val="accent1">
                                  <a:lumMod val="50000"/>
                                </a:schemeClr>
                              </a:solidFill>
                              <a:latin typeface="Cambria Math" panose="02040503050406030204" pitchFamily="18" charset="0"/>
                            </a:rPr>
                            <m:t>𝑓</m:t>
                          </m:r>
                          <m:d>
                            <m:dPr>
                              <m:ctrlPr>
                                <a:rPr lang="en-US" altLang="ja-JP" sz="2400" i="1" dirty="0">
                                  <a:solidFill>
                                    <a:schemeClr val="accent1">
                                      <a:lumMod val="50000"/>
                                    </a:schemeClr>
                                  </a:solidFill>
                                  <a:latin typeface="Cambria Math" panose="02040503050406030204" pitchFamily="18" charset="0"/>
                                </a:rPr>
                              </m:ctrlPr>
                            </m:dPr>
                            <m:e>
                              <m:r>
                                <a:rPr lang="en-US" altLang="ja-JP" sz="2400" i="1" dirty="0">
                                  <a:solidFill>
                                    <a:schemeClr val="accent1">
                                      <a:lumMod val="50000"/>
                                    </a:schemeClr>
                                  </a:solidFill>
                                  <a:latin typeface="Cambria Math" panose="02040503050406030204" pitchFamily="18" charset="0"/>
                                </a:rPr>
                                <m:t>𝑥</m:t>
                              </m:r>
                            </m:e>
                          </m:d>
                        </m:e>
                      </m:nary>
                      <m:r>
                        <a:rPr lang="en-US" altLang="ja-JP" sz="2400" i="1" dirty="0">
                          <a:solidFill>
                            <a:schemeClr val="accent1">
                              <a:lumMod val="50000"/>
                            </a:schemeClr>
                          </a:solidFill>
                          <a:latin typeface="Cambria Math" panose="02040503050406030204" pitchFamily="18" charset="0"/>
                        </a:rPr>
                        <m:t>ⅆ</m:t>
                      </m:r>
                      <m:r>
                        <a:rPr lang="en-US" altLang="ja-JP" sz="2400" i="1" dirty="0">
                          <a:solidFill>
                            <a:schemeClr val="accent1">
                              <a:lumMod val="50000"/>
                            </a:schemeClr>
                          </a:solidFill>
                          <a:latin typeface="Cambria Math" panose="02040503050406030204" pitchFamily="18" charset="0"/>
                        </a:rPr>
                        <m:t>𝑥</m:t>
                      </m:r>
                      <m:r>
                        <a:rPr lang="en-US" altLang="ja-JP" sz="2400" dirty="0">
                          <a:solidFill>
                            <a:schemeClr val="accent1">
                              <a:lumMod val="50000"/>
                            </a:schemeClr>
                          </a:solidFill>
                          <a:latin typeface="Cambria Math" panose="02040503050406030204" pitchFamily="18" charset="0"/>
                        </a:rPr>
                        <m:t>=1</m:t>
                      </m:r>
                    </m:oMath>
                  </m:oMathPara>
                </a14:m>
                <a:endParaRPr lang="en-US" altLang="ja-JP" sz="2400" dirty="0">
                  <a:solidFill>
                    <a:schemeClr val="accent1">
                      <a:lumMod val="50000"/>
                    </a:schemeClr>
                  </a:solidFill>
                </a:endParaRPr>
              </a:p>
              <a:p>
                <a:pPr/>
                <a14:m>
                  <m:oMathPara xmlns:m="http://schemas.openxmlformats.org/officeDocument/2006/math">
                    <m:oMathParaPr>
                      <m:jc m:val="left"/>
                    </m:oMathParaPr>
                    <m:oMath xmlns:m="http://schemas.openxmlformats.org/officeDocument/2006/math">
                      <m:r>
                        <a:rPr lang="ja-JP" altLang="en-US" sz="2400" i="1" dirty="0">
                          <a:solidFill>
                            <a:schemeClr val="accent1">
                              <a:lumMod val="50000"/>
                            </a:schemeClr>
                          </a:solidFill>
                          <a:latin typeface="Cambria Math" panose="02040503050406030204" pitchFamily="18" charset="0"/>
                        </a:rPr>
                        <m:t>この時</m:t>
                      </m:r>
                      <m:r>
                        <a:rPr lang="en-US" altLang="ja-JP" sz="2400" b="0" i="1" dirty="0" smtClean="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rPr>
                        <m:t>𝑓</m:t>
                      </m:r>
                      <m:d>
                        <m:dPr>
                          <m:ctrlPr>
                            <a:rPr lang="en-US" altLang="ja-JP" sz="2400" i="1" dirty="0">
                              <a:solidFill>
                                <a:schemeClr val="accent1">
                                  <a:lumMod val="50000"/>
                                </a:schemeClr>
                              </a:solidFill>
                              <a:latin typeface="Cambria Math" panose="02040503050406030204" pitchFamily="18" charset="0"/>
                            </a:rPr>
                          </m:ctrlPr>
                        </m:dPr>
                        <m:e>
                          <m:r>
                            <a:rPr lang="en-US" altLang="ja-JP" sz="2400" i="1" dirty="0">
                              <a:solidFill>
                                <a:schemeClr val="accent1">
                                  <a:lumMod val="50000"/>
                                </a:schemeClr>
                              </a:solidFill>
                              <a:latin typeface="Cambria Math" panose="02040503050406030204" pitchFamily="18" charset="0"/>
                            </a:rPr>
                            <m:t>𝑥</m:t>
                          </m:r>
                        </m:e>
                      </m:d>
                      <m:r>
                        <a:rPr lang="en-US" altLang="ja-JP" sz="2400" b="0" i="1" dirty="0" smtClean="0">
                          <a:solidFill>
                            <a:schemeClr val="accent1">
                              <a:lumMod val="50000"/>
                            </a:schemeClr>
                          </a:solidFill>
                          <a:latin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rPr>
                        <m:t>𝑃𝐷𝐹</m:t>
                      </m:r>
                      <m:r>
                        <a:rPr lang="en-US" altLang="ja-JP" sz="2400" b="0" i="1" dirty="0" smtClean="0">
                          <a:solidFill>
                            <a:schemeClr val="accent1">
                              <a:lumMod val="50000"/>
                            </a:schemeClr>
                          </a:solidFill>
                          <a:latin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rPr>
                        <m:t>𝑥</m:t>
                      </m:r>
                      <m:r>
                        <a:rPr lang="en-US" altLang="ja-JP" sz="2400" b="0" i="1" dirty="0" smtClean="0">
                          <a:solidFill>
                            <a:schemeClr val="accent1">
                              <a:lumMod val="50000"/>
                            </a:schemeClr>
                          </a:solidFill>
                          <a:latin typeface="Cambria Math" panose="02040503050406030204" pitchFamily="18" charset="0"/>
                        </a:rPr>
                        <m:t>)</m:t>
                      </m:r>
                    </m:oMath>
                  </m:oMathPara>
                </a14:m>
                <a:endParaRPr kumimoji="1" lang="en-US" altLang="ja-JP" sz="2400" dirty="0">
                  <a:solidFill>
                    <a:schemeClr val="accent1">
                      <a:lumMod val="50000"/>
                    </a:schemeClr>
                  </a:solidFill>
                </a:endParaRPr>
              </a:p>
            </p:txBody>
          </p:sp>
        </mc:Choice>
        <mc:Fallback xmlns="">
          <p:sp>
            <p:nvSpPr>
              <p:cNvPr id="7" name="テキスト ボックス 6">
                <a:extLst>
                  <a:ext uri="{FF2B5EF4-FFF2-40B4-BE49-F238E27FC236}">
                    <a16:creationId xmlns:a16="http://schemas.microsoft.com/office/drawing/2014/main" id="{BC8DFB40-0AD3-4540-9074-7205983ECFFA}"/>
                  </a:ext>
                </a:extLst>
              </p:cNvPr>
              <p:cNvSpPr txBox="1">
                <a:spLocks noRot="1" noChangeAspect="1" noMove="1" noResize="1" noEditPoints="1" noAdjustHandles="1" noChangeArrowheads="1" noChangeShapeType="1" noTextEdit="1"/>
              </p:cNvSpPr>
              <p:nvPr/>
            </p:nvSpPr>
            <p:spPr>
              <a:xfrm>
                <a:off x="5297294" y="1970707"/>
                <a:ext cx="7284819" cy="1757019"/>
              </a:xfrm>
              <a:prstGeom prst="rect">
                <a:avLst/>
              </a:prstGeom>
              <a:blipFill>
                <a:blip r:embed="rId6"/>
                <a:stretch>
                  <a:fillRect l="-522" t="-57143" b="-10285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11149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311C59-FF6E-BF42-BC03-0DB98416181C}"/>
              </a:ext>
            </a:extLst>
          </p:cNvPr>
          <p:cNvSpPr>
            <a:spLocks noGrp="1"/>
          </p:cNvSpPr>
          <p:nvPr>
            <p:ph type="title"/>
          </p:nvPr>
        </p:nvSpPr>
        <p:spPr/>
        <p:txBody>
          <a:bodyPr>
            <a:normAutofit/>
          </a:bodyPr>
          <a:lstStyle/>
          <a:p>
            <a:r>
              <a:rPr lang="en-US" altLang="ja-JP" dirty="0"/>
              <a:t>2.5 </a:t>
            </a:r>
            <a:r>
              <a:rPr lang="ja-JP" altLang="en-US"/>
              <a:t>累積分布関数</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C327F7E-E021-364B-BDA4-7EE1ADBB2B29}"/>
                  </a:ext>
                </a:extLst>
              </p:cNvPr>
              <p:cNvSpPr>
                <a:spLocks noGrp="1"/>
              </p:cNvSpPr>
              <p:nvPr>
                <p:ph idx="1"/>
              </p:nvPr>
            </p:nvSpPr>
            <p:spPr>
              <a:xfrm>
                <a:off x="98612" y="1293159"/>
                <a:ext cx="11756820" cy="2430702"/>
              </a:xfrm>
            </p:spPr>
            <p:txBody>
              <a:bodyPr>
                <a:normAutofit/>
              </a:bodyPr>
              <a:lstStyle/>
              <a:p>
                <a:pPr marL="0" indent="0">
                  <a:buNone/>
                </a:pPr>
                <a:r>
                  <a:rPr lang="en-US" altLang="ja-JP" dirty="0"/>
                  <a:t>CDF(Cumulative Distribution Function)</a:t>
                </a:r>
                <a:endParaRPr lang="en-US" altLang="ja-JP" dirty="0">
                  <a:latin typeface="Cambria Math" panose="02040503050406030204" pitchFamily="18" charset="0"/>
                </a:endParaRPr>
              </a:p>
              <a:p>
                <a:pPr marL="0" indent="0">
                  <a:buNone/>
                </a:pPr>
                <a14:m>
                  <m:oMath xmlns:m="http://schemas.openxmlformats.org/officeDocument/2006/math">
                    <m:r>
                      <a:rPr lang="en-US" altLang="ja-JP" b="1" i="1" dirty="0" smtClean="0">
                        <a:latin typeface="Cambria Math" panose="02040503050406030204" pitchFamily="18" charset="0"/>
                      </a:rPr>
                      <m:t>𝑪𝑫</m:t>
                    </m:r>
                    <m:r>
                      <a:rPr lang="en-US" altLang="ja-JP" b="1" i="1" dirty="0">
                        <a:latin typeface="Cambria Math" panose="02040503050406030204" pitchFamily="18" charset="0"/>
                      </a:rPr>
                      <m:t>𝑭</m:t>
                    </m:r>
                    <m:d>
                      <m:dPr>
                        <m:ctrlPr>
                          <a:rPr lang="en-US" altLang="ja-JP" b="1" i="1" dirty="0">
                            <a:latin typeface="Cambria Math" panose="02040503050406030204" pitchFamily="18" charset="0"/>
                          </a:rPr>
                        </m:ctrlPr>
                      </m:dPr>
                      <m:e>
                        <m:r>
                          <a:rPr lang="en-US" altLang="ja-JP" b="1" i="1">
                            <a:latin typeface="Cambria Math" panose="02040503050406030204" pitchFamily="18" charset="0"/>
                          </a:rPr>
                          <m:t>𝒙</m:t>
                        </m:r>
                      </m:e>
                    </m:d>
                    <m:r>
                      <a:rPr lang="en-US" altLang="ja-JP" b="1" i="1" dirty="0">
                        <a:latin typeface="Cambria Math" panose="02040503050406030204" pitchFamily="18" charset="0"/>
                      </a:rPr>
                      <m:t> </m:t>
                    </m:r>
                  </m:oMath>
                </a14:m>
                <a:r>
                  <a:rPr lang="en-US" altLang="ja-JP" b="1" dirty="0"/>
                  <a:t>: </a:t>
                </a:r>
                <a:r>
                  <a:rPr lang="ja-JP" altLang="en-US" b="1" dirty="0"/>
                  <a:t>観測データが</a:t>
                </a:r>
                <a14:m>
                  <m:oMath xmlns:m="http://schemas.openxmlformats.org/officeDocument/2006/math">
                    <m:r>
                      <a:rPr lang="en-US" altLang="ja-JP" b="1" i="1">
                        <a:latin typeface="Cambria Math" panose="02040503050406030204" pitchFamily="18" charset="0"/>
                      </a:rPr>
                      <m:t>𝒙</m:t>
                    </m:r>
                  </m:oMath>
                </a14:m>
                <a:r>
                  <a:rPr lang="ja-JP" altLang="en-US" b="1"/>
                  <a:t>以下になる確率を返す</a:t>
                </a:r>
                <a:r>
                  <a:rPr lang="en-US" altLang="ja-JP" b="1" dirty="0"/>
                  <a:t>(</a:t>
                </a:r>
                <a:r>
                  <a:rPr lang="ja-JP" altLang="en-US" b="1"/>
                  <a:t>パーセント順位</a:t>
                </a:r>
                <a:r>
                  <a:rPr lang="en-US" altLang="ja-JP" b="1" dirty="0"/>
                  <a:t>)</a:t>
                </a:r>
              </a:p>
              <a:p>
                <a:pPr marL="0" indent="0" algn="ctr">
                  <a:buNone/>
                </a:pPr>
                <a:endParaRPr lang="en-US" altLang="ja-JP" dirty="0"/>
              </a:p>
              <a:p>
                <a:pPr marL="0" indent="0">
                  <a:buNone/>
                </a:pPr>
                <a:endParaRPr kumimoji="1" lang="ja-JP" altLang="en-US"/>
              </a:p>
            </p:txBody>
          </p:sp>
        </mc:Choice>
        <mc:Fallback xmlns="">
          <p:sp>
            <p:nvSpPr>
              <p:cNvPr id="3" name="コンテンツ プレースホルダー 2">
                <a:extLst>
                  <a:ext uri="{FF2B5EF4-FFF2-40B4-BE49-F238E27FC236}">
                    <a16:creationId xmlns:a16="http://schemas.microsoft.com/office/drawing/2014/main" id="{AC327F7E-E021-364B-BDA4-7EE1ADBB2B29}"/>
                  </a:ext>
                </a:extLst>
              </p:cNvPr>
              <p:cNvSpPr>
                <a:spLocks noGrp="1" noRot="1" noChangeAspect="1" noMove="1" noResize="1" noEditPoints="1" noAdjustHandles="1" noChangeArrowheads="1" noChangeShapeType="1" noTextEdit="1"/>
              </p:cNvSpPr>
              <p:nvPr>
                <p:ph idx="1"/>
              </p:nvPr>
            </p:nvSpPr>
            <p:spPr>
              <a:xfrm>
                <a:off x="98612" y="1293159"/>
                <a:ext cx="11756820" cy="2430702"/>
              </a:xfrm>
              <a:blipFill>
                <a:blip r:embed="rId3"/>
                <a:stretch>
                  <a:fillRect l="-972" t="-4167"/>
                </a:stretch>
              </a:blipFill>
            </p:spPr>
            <p:txBody>
              <a:bodyPr/>
              <a:lstStyle/>
              <a:p>
                <a:r>
                  <a:rPr lang="ja-JP" altLang="en-US">
                    <a:noFill/>
                  </a:rPr>
                  <a:t> </a:t>
                </a:r>
              </a:p>
            </p:txBody>
          </p:sp>
        </mc:Fallback>
      </mc:AlternateContent>
      <p:pic>
        <p:nvPicPr>
          <p:cNvPr id="7" name="図 6">
            <a:extLst>
              <a:ext uri="{FF2B5EF4-FFF2-40B4-BE49-F238E27FC236}">
                <a16:creationId xmlns:a16="http://schemas.microsoft.com/office/drawing/2014/main" id="{7B7D930D-906E-584C-B635-AD557F3FAEA3}"/>
              </a:ext>
            </a:extLst>
          </p:cNvPr>
          <p:cNvPicPr>
            <a:picLocks noChangeAspect="1"/>
          </p:cNvPicPr>
          <p:nvPr/>
        </p:nvPicPr>
        <p:blipFill>
          <a:blip r:embed="rId4"/>
          <a:stretch>
            <a:fillRect/>
          </a:stretch>
        </p:blipFill>
        <p:spPr>
          <a:xfrm>
            <a:off x="6342817" y="3513925"/>
            <a:ext cx="4955396" cy="3303598"/>
          </a:xfrm>
          <a:prstGeom prst="rect">
            <a:avLst/>
          </a:prstGeom>
        </p:spPr>
      </p:pic>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0AE2D797-434B-4240-B75D-519D0B0A1774}"/>
                  </a:ext>
                </a:extLst>
              </p:cNvPr>
              <p:cNvSpPr txBox="1"/>
              <p:nvPr/>
            </p:nvSpPr>
            <p:spPr>
              <a:xfrm>
                <a:off x="646780" y="2547253"/>
                <a:ext cx="4837222" cy="1016047"/>
              </a:xfrm>
              <a:prstGeom prst="rect">
                <a:avLst/>
              </a:prstGeom>
              <a:noFill/>
            </p:spPr>
            <p:txBody>
              <a:bodyPr wrap="none" rtlCol="0">
                <a:spAutoFit/>
              </a:bodyPr>
              <a:lstStyle/>
              <a:p>
                <a:r>
                  <a:rPr lang="ja-JP" altLang="en-US" sz="2400"/>
                  <a:t>離散型確率分布の場合</a:t>
                </a:r>
                <a:r>
                  <a:rPr lang="en-US" altLang="ja-JP" sz="2400" dirty="0"/>
                  <a:t>: </a:t>
                </a:r>
              </a:p>
              <a:p>
                <a14:m>
                  <m:oMath xmlns:m="http://schemas.openxmlformats.org/officeDocument/2006/math">
                    <m:r>
                      <a:rPr lang="en-US" altLang="ja-JP" sz="3600" i="1" dirty="0" smtClean="0">
                        <a:solidFill>
                          <a:schemeClr val="accent1">
                            <a:lumMod val="50000"/>
                          </a:schemeClr>
                        </a:solidFill>
                        <a:latin typeface="Cambria Math" panose="02040503050406030204" pitchFamily="18" charset="0"/>
                      </a:rPr>
                      <m:t>𝐶</m:t>
                    </m:r>
                    <m:r>
                      <a:rPr lang="en-US" altLang="ja-JP" sz="3600" i="1" dirty="0">
                        <a:solidFill>
                          <a:schemeClr val="accent1">
                            <a:lumMod val="50000"/>
                          </a:schemeClr>
                        </a:solidFill>
                        <a:latin typeface="Cambria Math" panose="02040503050406030204" pitchFamily="18" charset="0"/>
                      </a:rPr>
                      <m:t>𝑀𝐹</m:t>
                    </m:r>
                    <m:d>
                      <m:dPr>
                        <m:ctrlPr>
                          <a:rPr lang="en-US" altLang="ja-JP" sz="3600" i="1" dirty="0">
                            <a:solidFill>
                              <a:schemeClr val="accent1">
                                <a:lumMod val="50000"/>
                              </a:schemeClr>
                            </a:solidFill>
                            <a:latin typeface="Cambria Math" panose="02040503050406030204" pitchFamily="18" charset="0"/>
                          </a:rPr>
                        </m:ctrlPr>
                      </m:dPr>
                      <m:e>
                        <m:r>
                          <a:rPr lang="en-US" altLang="ja-JP" sz="3600" i="1">
                            <a:solidFill>
                              <a:schemeClr val="accent1">
                                <a:lumMod val="50000"/>
                              </a:schemeClr>
                            </a:solidFill>
                            <a:latin typeface="Cambria Math" panose="02040503050406030204" pitchFamily="18" charset="0"/>
                          </a:rPr>
                          <m:t>𝑥</m:t>
                        </m:r>
                      </m:e>
                    </m:d>
                  </m:oMath>
                </a14:m>
                <a:r>
                  <a:rPr lang="en-US" altLang="ja-JP" sz="3600" dirty="0">
                    <a:solidFill>
                      <a:schemeClr val="accent1">
                        <a:lumMod val="50000"/>
                      </a:schemeClr>
                    </a:solidFill>
                  </a:rPr>
                  <a:t>=</a:t>
                </a:r>
                <a14:m>
                  <m:oMath xmlns:m="http://schemas.openxmlformats.org/officeDocument/2006/math">
                    <m:nary>
                      <m:naryPr>
                        <m:chr m:val="∑"/>
                        <m:supHide m:val="on"/>
                        <m:ctrlPr>
                          <a:rPr lang="en-US" altLang="ja-JP" sz="3600" i="1">
                            <a:solidFill>
                              <a:schemeClr val="accent1">
                                <a:lumMod val="50000"/>
                              </a:schemeClr>
                            </a:solidFill>
                            <a:latin typeface="Cambria Math" panose="02040503050406030204" pitchFamily="18" charset="0"/>
                          </a:rPr>
                        </m:ctrlPr>
                      </m:naryPr>
                      <m:sub>
                        <m:r>
                          <a:rPr lang="en-US" altLang="ja-JP" sz="3600" i="1">
                            <a:solidFill>
                              <a:schemeClr val="accent1">
                                <a:lumMod val="50000"/>
                              </a:schemeClr>
                            </a:solidFill>
                            <a:latin typeface="Cambria Math" panose="02040503050406030204" pitchFamily="18" charset="0"/>
                          </a:rPr>
                          <m:t>𝑖</m:t>
                        </m:r>
                        <m:r>
                          <a:rPr lang="en-US" altLang="ja-JP" sz="3600" i="1">
                            <a:solidFill>
                              <a:schemeClr val="accent1">
                                <a:lumMod val="50000"/>
                              </a:schemeClr>
                            </a:solidFill>
                            <a:latin typeface="Cambria Math" panose="02040503050406030204" pitchFamily="18" charset="0"/>
                            <a:ea typeface="Cambria Math" panose="02040503050406030204" pitchFamily="18" charset="0"/>
                          </a:rPr>
                          <m:t>≤</m:t>
                        </m:r>
                        <m:r>
                          <a:rPr lang="en-US" altLang="ja-JP" sz="3600" i="1">
                            <a:solidFill>
                              <a:schemeClr val="accent1">
                                <a:lumMod val="50000"/>
                              </a:schemeClr>
                            </a:solidFill>
                            <a:latin typeface="Cambria Math" panose="02040503050406030204" pitchFamily="18" charset="0"/>
                          </a:rPr>
                          <m:t>𝑥</m:t>
                        </m:r>
                      </m:sub>
                      <m:sup/>
                      <m:e>
                        <m:r>
                          <a:rPr lang="en-US" altLang="ja-JP" sz="3600" i="1">
                            <a:solidFill>
                              <a:schemeClr val="accent1">
                                <a:lumMod val="50000"/>
                              </a:schemeClr>
                            </a:solidFill>
                            <a:latin typeface="Cambria Math" panose="02040503050406030204" pitchFamily="18" charset="0"/>
                          </a:rPr>
                          <m:t>𝑃</m:t>
                        </m:r>
                        <m:r>
                          <a:rPr lang="en-US" altLang="ja-JP" sz="3600" b="0" i="1" smtClean="0">
                            <a:solidFill>
                              <a:schemeClr val="accent1">
                                <a:lumMod val="50000"/>
                              </a:schemeClr>
                            </a:solidFill>
                            <a:latin typeface="Cambria Math" panose="02040503050406030204" pitchFamily="18" charset="0"/>
                          </a:rPr>
                          <m:t>𝑀</m:t>
                        </m:r>
                        <m:r>
                          <a:rPr lang="en-US" altLang="ja-JP" sz="3600" i="1">
                            <a:solidFill>
                              <a:schemeClr val="accent1">
                                <a:lumMod val="50000"/>
                              </a:schemeClr>
                            </a:solidFill>
                            <a:latin typeface="Cambria Math" panose="02040503050406030204" pitchFamily="18" charset="0"/>
                          </a:rPr>
                          <m:t>𝐹</m:t>
                        </m:r>
                        <m:r>
                          <a:rPr lang="en-US" altLang="ja-JP" sz="3600" i="1">
                            <a:solidFill>
                              <a:schemeClr val="accent1">
                                <a:lumMod val="50000"/>
                              </a:schemeClr>
                            </a:solidFill>
                            <a:latin typeface="Cambria Math" panose="02040503050406030204" pitchFamily="18" charset="0"/>
                          </a:rPr>
                          <m:t>(</m:t>
                        </m:r>
                        <m:sSub>
                          <m:sSubPr>
                            <m:ctrlPr>
                              <a:rPr lang="en-US" altLang="ja-JP" sz="3600" i="1">
                                <a:solidFill>
                                  <a:schemeClr val="accent1">
                                    <a:lumMod val="50000"/>
                                  </a:schemeClr>
                                </a:solidFill>
                                <a:latin typeface="Cambria Math" panose="02040503050406030204" pitchFamily="18" charset="0"/>
                              </a:rPr>
                            </m:ctrlPr>
                          </m:sSubPr>
                          <m:e>
                            <m:r>
                              <a:rPr lang="en-US" altLang="ja-JP" sz="3600" i="1">
                                <a:solidFill>
                                  <a:schemeClr val="accent1">
                                    <a:lumMod val="50000"/>
                                  </a:schemeClr>
                                </a:solidFill>
                                <a:latin typeface="Cambria Math" panose="02040503050406030204" pitchFamily="18" charset="0"/>
                              </a:rPr>
                              <m:t>𝑥</m:t>
                            </m:r>
                          </m:e>
                          <m:sub>
                            <m:r>
                              <a:rPr lang="en-US" altLang="ja-JP" sz="3600" i="1">
                                <a:solidFill>
                                  <a:schemeClr val="accent1">
                                    <a:lumMod val="50000"/>
                                  </a:schemeClr>
                                </a:solidFill>
                                <a:latin typeface="Cambria Math" panose="02040503050406030204" pitchFamily="18" charset="0"/>
                              </a:rPr>
                              <m:t>𝑖</m:t>
                            </m:r>
                          </m:sub>
                        </m:sSub>
                        <m:r>
                          <a:rPr lang="en-US" altLang="ja-JP" sz="3600" i="1">
                            <a:solidFill>
                              <a:schemeClr val="accent1">
                                <a:lumMod val="50000"/>
                              </a:schemeClr>
                            </a:solidFill>
                            <a:latin typeface="Cambria Math" panose="02040503050406030204" pitchFamily="18" charset="0"/>
                          </a:rPr>
                          <m:t>)</m:t>
                        </m:r>
                      </m:e>
                    </m:nary>
                  </m:oMath>
                </a14:m>
                <a:endParaRPr kumimoji="1" lang="ja-JP" altLang="en-US" sz="3600">
                  <a:solidFill>
                    <a:schemeClr val="accent1">
                      <a:lumMod val="50000"/>
                    </a:schemeClr>
                  </a:solidFill>
                </a:endParaRPr>
              </a:p>
            </p:txBody>
          </p:sp>
        </mc:Choice>
        <mc:Fallback xmlns="">
          <p:sp>
            <p:nvSpPr>
              <p:cNvPr id="10" name="テキスト ボックス 9">
                <a:extLst>
                  <a:ext uri="{FF2B5EF4-FFF2-40B4-BE49-F238E27FC236}">
                    <a16:creationId xmlns:a16="http://schemas.microsoft.com/office/drawing/2014/main" id="{0AE2D797-434B-4240-B75D-519D0B0A1774}"/>
                  </a:ext>
                </a:extLst>
              </p:cNvPr>
              <p:cNvSpPr txBox="1">
                <a:spLocks noRot="1" noChangeAspect="1" noMove="1" noResize="1" noEditPoints="1" noAdjustHandles="1" noChangeArrowheads="1" noChangeShapeType="1" noTextEdit="1"/>
              </p:cNvSpPr>
              <p:nvPr/>
            </p:nvSpPr>
            <p:spPr>
              <a:xfrm>
                <a:off x="646780" y="2547253"/>
                <a:ext cx="4837222" cy="1016047"/>
              </a:xfrm>
              <a:prstGeom prst="rect">
                <a:avLst/>
              </a:prstGeom>
              <a:blipFill>
                <a:blip r:embed="rId5"/>
                <a:stretch>
                  <a:fillRect l="-1832" t="-53086" r="-1309" b="-13209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77E7BD90-03B6-5148-AF8F-74CC99839501}"/>
                  </a:ext>
                </a:extLst>
              </p:cNvPr>
              <p:cNvSpPr txBox="1"/>
              <p:nvPr/>
            </p:nvSpPr>
            <p:spPr>
              <a:xfrm>
                <a:off x="6243738" y="2503302"/>
                <a:ext cx="5035930" cy="1165512"/>
              </a:xfrm>
              <a:prstGeom prst="rect">
                <a:avLst/>
              </a:prstGeom>
              <a:noFill/>
            </p:spPr>
            <p:txBody>
              <a:bodyPr wrap="none" rtlCol="0">
                <a:spAutoFit/>
              </a:bodyPr>
              <a:lstStyle/>
              <a:p>
                <a:r>
                  <a:rPr lang="ja-JP" altLang="en-US" sz="2400"/>
                  <a:t>連続型確率分布の場合</a:t>
                </a:r>
                <a:r>
                  <a:rPr lang="en-US" altLang="ja-JP" sz="2400" dirty="0"/>
                  <a:t>: </a:t>
                </a:r>
              </a:p>
              <a:p>
                <a14:m>
                  <m:oMath xmlns:m="http://schemas.openxmlformats.org/officeDocument/2006/math">
                    <m:r>
                      <a:rPr lang="en-US" altLang="ja-JP" sz="3600" i="1" dirty="0" smtClean="0">
                        <a:solidFill>
                          <a:schemeClr val="accent1">
                            <a:lumMod val="50000"/>
                          </a:schemeClr>
                        </a:solidFill>
                        <a:latin typeface="Cambria Math" panose="02040503050406030204" pitchFamily="18" charset="0"/>
                      </a:rPr>
                      <m:t>𝐶𝐷𝐹</m:t>
                    </m:r>
                    <m:d>
                      <m:dPr>
                        <m:ctrlPr>
                          <a:rPr lang="en-US" altLang="ja-JP" sz="3600" i="1" dirty="0">
                            <a:solidFill>
                              <a:schemeClr val="accent1">
                                <a:lumMod val="50000"/>
                              </a:schemeClr>
                            </a:solidFill>
                            <a:latin typeface="Cambria Math" panose="02040503050406030204" pitchFamily="18" charset="0"/>
                          </a:rPr>
                        </m:ctrlPr>
                      </m:dPr>
                      <m:e>
                        <m:r>
                          <a:rPr lang="en-US" altLang="ja-JP" sz="3600" i="1">
                            <a:solidFill>
                              <a:schemeClr val="accent1">
                                <a:lumMod val="50000"/>
                              </a:schemeClr>
                            </a:solidFill>
                            <a:latin typeface="Cambria Math" panose="02040503050406030204" pitchFamily="18" charset="0"/>
                          </a:rPr>
                          <m:t>𝑥</m:t>
                        </m:r>
                      </m:e>
                    </m:d>
                  </m:oMath>
                </a14:m>
                <a:r>
                  <a:rPr lang="en-US" altLang="ja-JP" sz="3600" dirty="0">
                    <a:solidFill>
                      <a:schemeClr val="accent1">
                        <a:lumMod val="50000"/>
                      </a:schemeClr>
                    </a:solidFill>
                  </a:rPr>
                  <a:t>=</a:t>
                </a:r>
                <a14:m>
                  <m:oMath xmlns:m="http://schemas.openxmlformats.org/officeDocument/2006/math">
                    <m:nary>
                      <m:naryPr>
                        <m:ctrlPr>
                          <a:rPr lang="en-US" altLang="ja-JP" sz="3600" i="1" dirty="0">
                            <a:solidFill>
                              <a:schemeClr val="accent1">
                                <a:lumMod val="50000"/>
                              </a:schemeClr>
                            </a:solidFill>
                            <a:latin typeface="Cambria Math" panose="02040503050406030204" pitchFamily="18" charset="0"/>
                          </a:rPr>
                        </m:ctrlPr>
                      </m:naryPr>
                      <m:sub>
                        <m:r>
                          <m:rPr>
                            <m:brk m:alnAt="23"/>
                          </m:rPr>
                          <a:rPr lang="en-US" altLang="ja-JP" sz="3600" i="1" dirty="0">
                            <a:solidFill>
                              <a:schemeClr val="accent1">
                                <a:lumMod val="50000"/>
                              </a:schemeClr>
                            </a:solidFill>
                            <a:latin typeface="Cambria Math" panose="02040503050406030204" pitchFamily="18" charset="0"/>
                            <a:ea typeface="Cambria Math" panose="02040503050406030204" pitchFamily="18" charset="0"/>
                          </a:rPr>
                          <m:t>−</m:t>
                        </m:r>
                        <m:r>
                          <a:rPr lang="en-US" altLang="ja-JP" sz="3600" i="1" dirty="0">
                            <a:solidFill>
                              <a:schemeClr val="accent1">
                                <a:lumMod val="50000"/>
                              </a:schemeClr>
                            </a:solidFill>
                            <a:latin typeface="Cambria Math" panose="02040503050406030204" pitchFamily="18" charset="0"/>
                            <a:ea typeface="Cambria Math" panose="02040503050406030204" pitchFamily="18" charset="0"/>
                          </a:rPr>
                          <m:t>∞</m:t>
                        </m:r>
                      </m:sub>
                      <m:sup>
                        <m:r>
                          <a:rPr lang="en-US" altLang="ja-JP" sz="3600" i="1" dirty="0">
                            <a:solidFill>
                              <a:schemeClr val="accent1">
                                <a:lumMod val="50000"/>
                              </a:schemeClr>
                            </a:solidFill>
                            <a:latin typeface="Cambria Math" panose="02040503050406030204" pitchFamily="18" charset="0"/>
                          </a:rPr>
                          <m:t>𝑥</m:t>
                        </m:r>
                      </m:sup>
                      <m:e>
                        <m:r>
                          <a:rPr lang="en-US" altLang="ja-JP" sz="3600" i="1" dirty="0">
                            <a:solidFill>
                              <a:schemeClr val="accent1">
                                <a:lumMod val="50000"/>
                              </a:schemeClr>
                            </a:solidFill>
                            <a:latin typeface="Cambria Math" panose="02040503050406030204" pitchFamily="18" charset="0"/>
                          </a:rPr>
                          <m:t>𝑃𝐷𝐹</m:t>
                        </m:r>
                        <m:r>
                          <a:rPr lang="en-US" altLang="ja-JP" sz="3600" i="1" dirty="0">
                            <a:solidFill>
                              <a:schemeClr val="accent1">
                                <a:lumMod val="50000"/>
                              </a:schemeClr>
                            </a:solidFill>
                            <a:latin typeface="Cambria Math" panose="02040503050406030204" pitchFamily="18" charset="0"/>
                          </a:rPr>
                          <m:t>(</m:t>
                        </m:r>
                        <m:r>
                          <a:rPr lang="en-US" altLang="ja-JP" sz="3600" i="1" dirty="0">
                            <a:solidFill>
                              <a:schemeClr val="accent1">
                                <a:lumMod val="50000"/>
                              </a:schemeClr>
                            </a:solidFill>
                            <a:latin typeface="Cambria Math" panose="02040503050406030204" pitchFamily="18" charset="0"/>
                          </a:rPr>
                          <m:t>𝑥</m:t>
                        </m:r>
                        <m:r>
                          <a:rPr lang="en-US" altLang="ja-JP" sz="3600" i="1" dirty="0">
                            <a:solidFill>
                              <a:schemeClr val="accent1">
                                <a:lumMod val="50000"/>
                              </a:schemeClr>
                            </a:solidFill>
                            <a:latin typeface="Cambria Math" panose="02040503050406030204" pitchFamily="18" charset="0"/>
                          </a:rPr>
                          <m:t>)</m:t>
                        </m:r>
                      </m:e>
                    </m:nary>
                    <m:r>
                      <a:rPr lang="en-US" altLang="ja-JP" sz="3600" i="1" dirty="0">
                        <a:solidFill>
                          <a:schemeClr val="accent1">
                            <a:lumMod val="50000"/>
                          </a:schemeClr>
                        </a:solidFill>
                        <a:latin typeface="Cambria Math" panose="02040503050406030204" pitchFamily="18" charset="0"/>
                      </a:rPr>
                      <m:t>ⅆ</m:t>
                    </m:r>
                    <m:r>
                      <a:rPr lang="en-US" altLang="ja-JP" sz="3600" i="1" dirty="0">
                        <a:solidFill>
                          <a:schemeClr val="accent1">
                            <a:lumMod val="50000"/>
                          </a:schemeClr>
                        </a:solidFill>
                        <a:latin typeface="Cambria Math" panose="02040503050406030204" pitchFamily="18" charset="0"/>
                      </a:rPr>
                      <m:t>𝑥</m:t>
                    </m:r>
                  </m:oMath>
                </a14:m>
                <a:endParaRPr lang="en-US" altLang="ja-JP" sz="3600" dirty="0">
                  <a:solidFill>
                    <a:schemeClr val="accent1">
                      <a:lumMod val="50000"/>
                    </a:schemeClr>
                  </a:solidFill>
                </a:endParaRPr>
              </a:p>
            </p:txBody>
          </p:sp>
        </mc:Choice>
        <mc:Fallback xmlns="">
          <p:sp>
            <p:nvSpPr>
              <p:cNvPr id="11" name="テキスト ボックス 10">
                <a:extLst>
                  <a:ext uri="{FF2B5EF4-FFF2-40B4-BE49-F238E27FC236}">
                    <a16:creationId xmlns:a16="http://schemas.microsoft.com/office/drawing/2014/main" id="{77E7BD90-03B6-5148-AF8F-74CC99839501}"/>
                  </a:ext>
                </a:extLst>
              </p:cNvPr>
              <p:cNvSpPr txBox="1">
                <a:spLocks noRot="1" noChangeAspect="1" noMove="1" noResize="1" noEditPoints="1" noAdjustHandles="1" noChangeArrowheads="1" noChangeShapeType="1" noTextEdit="1"/>
              </p:cNvSpPr>
              <p:nvPr/>
            </p:nvSpPr>
            <p:spPr>
              <a:xfrm>
                <a:off x="6243738" y="2503302"/>
                <a:ext cx="5035930" cy="1165512"/>
              </a:xfrm>
              <a:prstGeom prst="rect">
                <a:avLst/>
              </a:prstGeom>
              <a:blipFill>
                <a:blip r:embed="rId6"/>
                <a:stretch>
                  <a:fillRect l="-2020" t="-58065" b="-135484"/>
                </a:stretch>
              </a:blipFill>
            </p:spPr>
            <p:txBody>
              <a:bodyPr/>
              <a:lstStyle/>
              <a:p>
                <a:r>
                  <a:rPr lang="ja-JP" altLang="en-US">
                    <a:noFill/>
                  </a:rPr>
                  <a:t> </a:t>
                </a:r>
              </a:p>
            </p:txBody>
          </p:sp>
        </mc:Fallback>
      </mc:AlternateContent>
      <p:pic>
        <p:nvPicPr>
          <p:cNvPr id="13" name="図 12">
            <a:extLst>
              <a:ext uri="{FF2B5EF4-FFF2-40B4-BE49-F238E27FC236}">
                <a16:creationId xmlns:a16="http://schemas.microsoft.com/office/drawing/2014/main" id="{9D7EC164-8650-3949-8DD7-0BFAB5845C0F}"/>
              </a:ext>
            </a:extLst>
          </p:cNvPr>
          <p:cNvPicPr>
            <a:picLocks noChangeAspect="1"/>
          </p:cNvPicPr>
          <p:nvPr/>
        </p:nvPicPr>
        <p:blipFill>
          <a:blip r:embed="rId7"/>
          <a:stretch>
            <a:fillRect/>
          </a:stretch>
        </p:blipFill>
        <p:spPr>
          <a:xfrm>
            <a:off x="646780" y="3619495"/>
            <a:ext cx="4753481" cy="3168987"/>
          </a:xfrm>
          <a:prstGeom prst="rect">
            <a:avLst/>
          </a:prstGeom>
        </p:spPr>
      </p:pic>
    </p:spTree>
    <p:extLst>
      <p:ext uri="{BB962C8B-B14F-4D97-AF65-F5344CB8AC3E}">
        <p14:creationId xmlns:p14="http://schemas.microsoft.com/office/powerpoint/2010/main" val="1827065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1FB233-BB7C-E74B-AF9B-EF8B121B801E}"/>
              </a:ext>
            </a:extLst>
          </p:cNvPr>
          <p:cNvSpPr>
            <a:spLocks noGrp="1"/>
          </p:cNvSpPr>
          <p:nvPr>
            <p:ph type="title"/>
          </p:nvPr>
        </p:nvSpPr>
        <p:spPr/>
        <p:txBody>
          <a:bodyPr/>
          <a:lstStyle/>
          <a:p>
            <a:r>
              <a:rPr lang="en-US" altLang="ja-JP" dirty="0"/>
              <a:t>3</a:t>
            </a:r>
            <a:r>
              <a:rPr lang="ja-JP" altLang="en-US"/>
              <a:t> 確率分布</a:t>
            </a:r>
            <a:endParaRPr kumimoji="1" lang="ja-JP" altLang="en-US"/>
          </a:p>
        </p:txBody>
      </p:sp>
      <p:sp>
        <p:nvSpPr>
          <p:cNvPr id="3" name="コンテンツ プレースホルダー 2">
            <a:extLst>
              <a:ext uri="{FF2B5EF4-FFF2-40B4-BE49-F238E27FC236}">
                <a16:creationId xmlns:a16="http://schemas.microsoft.com/office/drawing/2014/main" id="{AE03C7F2-999C-FA42-9D4C-D5DE0DDFE779}"/>
              </a:ext>
            </a:extLst>
          </p:cNvPr>
          <p:cNvSpPr>
            <a:spLocks noGrp="1"/>
          </p:cNvSpPr>
          <p:nvPr>
            <p:ph idx="1"/>
          </p:nvPr>
        </p:nvSpPr>
        <p:spPr/>
        <p:txBody>
          <a:bodyPr/>
          <a:lstStyle/>
          <a:p>
            <a:pPr marL="0" indent="0">
              <a:buNone/>
            </a:pPr>
            <a:r>
              <a:rPr lang="en-US" altLang="ja-JP" dirty="0"/>
              <a:t>3.1 </a:t>
            </a:r>
            <a:r>
              <a:rPr lang="ja-JP" altLang="en-US" dirty="0"/>
              <a:t>確率分布とは</a:t>
            </a:r>
            <a:endParaRPr lang="en-US" altLang="ja-JP" dirty="0"/>
          </a:p>
          <a:p>
            <a:pPr marL="0" indent="0">
              <a:buNone/>
            </a:pPr>
            <a:r>
              <a:rPr lang="ja-JP" altLang="en-US" dirty="0"/>
              <a:t>幾何分布</a:t>
            </a:r>
            <a:r>
              <a:rPr lang="en-US" altLang="ja-JP" dirty="0"/>
              <a:t>,</a:t>
            </a:r>
            <a:r>
              <a:rPr lang="ja-JP" altLang="en-US" dirty="0"/>
              <a:t>二項分布</a:t>
            </a:r>
            <a:r>
              <a:rPr lang="en-US" altLang="ja-JP" dirty="0"/>
              <a:t>,</a:t>
            </a:r>
          </a:p>
          <a:p>
            <a:pPr marL="0" indent="0">
              <a:buNone/>
            </a:pPr>
            <a:r>
              <a:rPr lang="ja-JP" altLang="en-US" dirty="0"/>
              <a:t>ポアソン分布</a:t>
            </a:r>
            <a:endParaRPr lang="en-US" altLang="ja-JP" dirty="0"/>
          </a:p>
          <a:p>
            <a:pPr marL="0" indent="0">
              <a:buNone/>
            </a:pPr>
            <a:r>
              <a:rPr lang="en-US" altLang="ja-JP" dirty="0"/>
              <a:t>3.2 </a:t>
            </a:r>
            <a:r>
              <a:rPr lang="ja-JP" altLang="en-US" dirty="0"/>
              <a:t>正規分布</a:t>
            </a:r>
            <a:endParaRPr lang="en-US" altLang="ja-JP" dirty="0"/>
          </a:p>
          <a:p>
            <a:pPr marL="0" indent="0">
              <a:buNone/>
            </a:pPr>
            <a:r>
              <a:rPr lang="en-US" altLang="ja-JP" dirty="0"/>
              <a:t>3.3 </a:t>
            </a:r>
            <a:r>
              <a:rPr lang="ja-JP" altLang="en-US" dirty="0"/>
              <a:t>指数分布</a:t>
            </a:r>
            <a:endParaRPr lang="en-US" altLang="ja-JP" dirty="0"/>
          </a:p>
          <a:p>
            <a:pPr marL="0" indent="0">
              <a:buNone/>
            </a:pPr>
            <a:endParaRPr lang="en-US" altLang="ja-JP" dirty="0"/>
          </a:p>
          <a:p>
            <a:pPr marL="0" indent="0">
              <a:buNone/>
            </a:pPr>
            <a:r>
              <a:rPr lang="ja-JP" altLang="en-US" dirty="0"/>
              <a:t>確率分布の畳み込み</a:t>
            </a:r>
            <a:endParaRPr lang="en-US" altLang="ja-JP" dirty="0"/>
          </a:p>
        </p:txBody>
      </p:sp>
    </p:spTree>
    <p:extLst>
      <p:ext uri="{BB962C8B-B14F-4D97-AF65-F5344CB8AC3E}">
        <p14:creationId xmlns:p14="http://schemas.microsoft.com/office/powerpoint/2010/main" val="4183430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C65665-3D9D-AF46-A4C9-B892A66AB485}"/>
              </a:ext>
            </a:extLst>
          </p:cNvPr>
          <p:cNvSpPr>
            <a:spLocks noGrp="1"/>
          </p:cNvSpPr>
          <p:nvPr>
            <p:ph type="title"/>
          </p:nvPr>
        </p:nvSpPr>
        <p:spPr/>
        <p:txBody>
          <a:bodyPr/>
          <a:lstStyle/>
          <a:p>
            <a:r>
              <a:rPr kumimoji="1" lang="en-US" altLang="ja-JP" dirty="0"/>
              <a:t>3.2 </a:t>
            </a:r>
            <a:r>
              <a:rPr kumimoji="1" lang="ja-JP" altLang="en-US"/>
              <a:t>正規分布</a:t>
            </a:r>
          </a:p>
        </p:txBody>
      </p:sp>
      <p:pic>
        <p:nvPicPr>
          <p:cNvPr id="5" name="コンテンツ プレースホルダー 4">
            <a:extLst>
              <a:ext uri="{FF2B5EF4-FFF2-40B4-BE49-F238E27FC236}">
                <a16:creationId xmlns:a16="http://schemas.microsoft.com/office/drawing/2014/main" id="{91171EDF-28EB-6644-AEC9-40E8265254DD}"/>
              </a:ext>
            </a:extLst>
          </p:cNvPr>
          <p:cNvPicPr>
            <a:picLocks noGrp="1" noChangeAspect="1"/>
          </p:cNvPicPr>
          <p:nvPr>
            <p:ph idx="1"/>
          </p:nvPr>
        </p:nvPicPr>
        <p:blipFill>
          <a:blip r:embed="rId2"/>
          <a:stretch>
            <a:fillRect/>
          </a:stretch>
        </p:blipFill>
        <p:spPr>
          <a:xfrm>
            <a:off x="474447" y="1499629"/>
            <a:ext cx="5486400" cy="3657600"/>
          </a:xfrm>
        </p:spPr>
      </p:pic>
      <p:pic>
        <p:nvPicPr>
          <p:cNvPr id="7" name="図 6">
            <a:extLst>
              <a:ext uri="{FF2B5EF4-FFF2-40B4-BE49-F238E27FC236}">
                <a16:creationId xmlns:a16="http://schemas.microsoft.com/office/drawing/2014/main" id="{C911F018-6BD4-4242-98FD-EBF1A5DD9260}"/>
              </a:ext>
            </a:extLst>
          </p:cNvPr>
          <p:cNvPicPr>
            <a:picLocks noChangeAspect="1"/>
          </p:cNvPicPr>
          <p:nvPr/>
        </p:nvPicPr>
        <p:blipFill>
          <a:blip r:embed="rId3"/>
          <a:stretch>
            <a:fillRect/>
          </a:stretch>
        </p:blipFill>
        <p:spPr>
          <a:xfrm>
            <a:off x="6893274" y="1861513"/>
            <a:ext cx="5486400" cy="3657600"/>
          </a:xfrm>
          <a:prstGeom prst="rect">
            <a:avLst/>
          </a:prstGeom>
        </p:spPr>
      </p:pic>
      <p:sp>
        <p:nvSpPr>
          <p:cNvPr id="8" name="テキスト ボックス 7">
            <a:extLst>
              <a:ext uri="{FF2B5EF4-FFF2-40B4-BE49-F238E27FC236}">
                <a16:creationId xmlns:a16="http://schemas.microsoft.com/office/drawing/2014/main" id="{D49DBCCF-CF03-CA49-BD3C-FF30589F547A}"/>
              </a:ext>
            </a:extLst>
          </p:cNvPr>
          <p:cNvSpPr txBox="1"/>
          <p:nvPr/>
        </p:nvSpPr>
        <p:spPr>
          <a:xfrm>
            <a:off x="8620811" y="5519113"/>
            <a:ext cx="2031325" cy="461665"/>
          </a:xfrm>
          <a:prstGeom prst="rect">
            <a:avLst/>
          </a:prstGeom>
          <a:noFill/>
        </p:spPr>
        <p:txBody>
          <a:bodyPr wrap="none" rtlCol="0">
            <a:spAutoFit/>
          </a:bodyPr>
          <a:lstStyle/>
          <a:p>
            <a:r>
              <a:rPr kumimoji="1" lang="ja-JP" altLang="en-US" sz="2400"/>
              <a:t>標準正規分布</a:t>
            </a:r>
          </a:p>
        </p:txBody>
      </p:sp>
      <p:sp>
        <p:nvSpPr>
          <p:cNvPr id="9" name="テキスト ボックス 8">
            <a:extLst>
              <a:ext uri="{FF2B5EF4-FFF2-40B4-BE49-F238E27FC236}">
                <a16:creationId xmlns:a16="http://schemas.microsoft.com/office/drawing/2014/main" id="{76388A72-9FA8-164A-970C-CA5458C15B4E}"/>
              </a:ext>
            </a:extLst>
          </p:cNvPr>
          <p:cNvSpPr txBox="1"/>
          <p:nvPr/>
        </p:nvSpPr>
        <p:spPr>
          <a:xfrm>
            <a:off x="302170" y="4834064"/>
            <a:ext cx="6403431" cy="2000548"/>
          </a:xfrm>
          <a:prstGeom prst="rect">
            <a:avLst/>
          </a:prstGeom>
          <a:noFill/>
        </p:spPr>
        <p:txBody>
          <a:bodyPr wrap="square" rtlCol="0">
            <a:spAutoFit/>
          </a:bodyPr>
          <a:lstStyle/>
          <a:p>
            <a:r>
              <a:rPr lang="ja-JP" altLang="en-US" sz="2800"/>
              <a:t>特徴</a:t>
            </a:r>
            <a:endParaRPr lang="en-US" altLang="ja-JP" sz="2800" dirty="0"/>
          </a:p>
          <a:p>
            <a:pPr marL="342900" indent="-342900">
              <a:buAutoNum type="arabicPeriod"/>
            </a:pPr>
            <a:r>
              <a:rPr lang="en-US" altLang="ja-JP" sz="2400" dirty="0"/>
              <a:t>-</a:t>
            </a:r>
            <a:r>
              <a:rPr lang="ja-JP" altLang="en-US" sz="2400"/>
              <a:t>∞</a:t>
            </a:r>
            <a:r>
              <a:rPr lang="en-US" altLang="ja-JP" sz="2400" dirty="0"/>
              <a:t>~</a:t>
            </a:r>
            <a:r>
              <a:rPr lang="ja-JP" altLang="en-US" sz="2400"/>
              <a:t>∞の実数値をとる</a:t>
            </a:r>
            <a:endParaRPr lang="en-US" altLang="ja-JP" sz="2400" dirty="0"/>
          </a:p>
          <a:p>
            <a:pPr marL="342900" indent="-342900">
              <a:buAutoNum type="arabicPeriod"/>
            </a:pPr>
            <a:r>
              <a:rPr kumimoji="1" lang="ja-JP" altLang="en-US" sz="2400"/>
              <a:t>平均付近の確率密度が大きい</a:t>
            </a:r>
            <a:endParaRPr kumimoji="1" lang="en-US" altLang="ja-JP" sz="2400" dirty="0"/>
          </a:p>
          <a:p>
            <a:pPr marL="342900" indent="-342900">
              <a:buAutoNum type="arabicPeriod"/>
            </a:pPr>
            <a:r>
              <a:rPr kumimoji="1" lang="ja-JP" altLang="en-US" sz="2400"/>
              <a:t>平均から離れるほど確率密度は小さくなる</a:t>
            </a:r>
            <a:endParaRPr kumimoji="1" lang="en-US" altLang="ja-JP" sz="2400" dirty="0"/>
          </a:p>
          <a:p>
            <a:pPr marL="342900" indent="-342900">
              <a:buAutoNum type="arabicPeriod"/>
            </a:pPr>
            <a:r>
              <a:rPr lang="ja-JP" altLang="en-US" sz="2400"/>
              <a:t>平均値を中心として左右対称</a:t>
            </a:r>
            <a:endParaRPr kumimoji="1" lang="ja-JP" altLang="en-US" sz="2400"/>
          </a:p>
        </p:txBody>
      </p:sp>
      <p:sp>
        <p:nvSpPr>
          <p:cNvPr id="10" name="右矢印 9">
            <a:extLst>
              <a:ext uri="{FF2B5EF4-FFF2-40B4-BE49-F238E27FC236}">
                <a16:creationId xmlns:a16="http://schemas.microsoft.com/office/drawing/2014/main" id="{299E8863-01D6-6B47-8D1E-85F1BA30A7C1}"/>
              </a:ext>
            </a:extLst>
          </p:cNvPr>
          <p:cNvSpPr/>
          <p:nvPr/>
        </p:nvSpPr>
        <p:spPr>
          <a:xfrm>
            <a:off x="5804452" y="3429000"/>
            <a:ext cx="755374" cy="573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0C661CC3-9B63-B743-99C5-EACB3E0AF4CD}"/>
              </a:ext>
            </a:extLst>
          </p:cNvPr>
          <p:cNvSpPr txBox="1"/>
          <p:nvPr/>
        </p:nvSpPr>
        <p:spPr>
          <a:xfrm>
            <a:off x="5804452" y="3059668"/>
            <a:ext cx="877163" cy="369332"/>
          </a:xfrm>
          <a:prstGeom prst="rect">
            <a:avLst/>
          </a:prstGeom>
          <a:noFill/>
        </p:spPr>
        <p:txBody>
          <a:bodyPr wrap="none" rtlCol="0">
            <a:spAutoFit/>
          </a:bodyPr>
          <a:lstStyle/>
          <a:p>
            <a:r>
              <a:rPr kumimoji="1" lang="ja-JP" altLang="en-US">
                <a:solidFill>
                  <a:schemeClr val="accent1">
                    <a:lumMod val="75000"/>
                  </a:schemeClr>
                </a:solidFill>
              </a:rPr>
              <a:t>標準化</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C4626E3E-B847-0B48-B73B-5B4E2EB5FF53}"/>
                  </a:ext>
                </a:extLst>
              </p:cNvPr>
              <p:cNvSpPr txBox="1"/>
              <p:nvPr/>
            </p:nvSpPr>
            <p:spPr>
              <a:xfrm>
                <a:off x="2012093" y="1127529"/>
                <a:ext cx="2411109"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l-GR" altLang="ja-JP" sz="3600" i="1" smtClean="0">
                          <a:latin typeface="Cambria Math" panose="02040503050406030204" pitchFamily="18" charset="0"/>
                          <a:ea typeface="Cambria Math" panose="02040503050406030204" pitchFamily="18" charset="0"/>
                        </a:rPr>
                        <m:t>𝒩</m:t>
                      </m:r>
                      <m:r>
                        <a:rPr kumimoji="1" lang="en-US" altLang="ja-JP" sz="3600" b="0" i="1" smtClean="0">
                          <a:latin typeface="Cambria Math" panose="02040503050406030204" pitchFamily="18" charset="0"/>
                          <a:ea typeface="Cambria Math" panose="02040503050406030204" pitchFamily="18" charset="0"/>
                        </a:rPr>
                        <m:t>~(</m:t>
                      </m:r>
                      <m:r>
                        <a:rPr lang="ja-JP" altLang="en-US" sz="3600" i="1">
                          <a:latin typeface="Cambria Math" panose="02040503050406030204" pitchFamily="18" charset="0"/>
                        </a:rPr>
                        <m:t>𝜇</m:t>
                      </m:r>
                      <m:r>
                        <a:rPr lang="en-US" altLang="ja-JP" sz="3600" b="0" i="1" smtClean="0">
                          <a:latin typeface="Cambria Math" panose="02040503050406030204" pitchFamily="18" charset="0"/>
                        </a:rPr>
                        <m:t>,</m:t>
                      </m:r>
                      <m:sSup>
                        <m:sSupPr>
                          <m:ctrlPr>
                            <a:rPr lang="el-GR" altLang="ja-JP" sz="3600" i="1" dirty="0">
                              <a:latin typeface="Cambria Math" panose="02040503050406030204" pitchFamily="18" charset="0"/>
                              <a:ea typeface="Cambria Math" panose="02040503050406030204" pitchFamily="18" charset="0"/>
                            </a:rPr>
                          </m:ctrlPr>
                        </m:sSupPr>
                        <m:e>
                          <m:r>
                            <m:rPr>
                              <m:sty m:val="p"/>
                            </m:rPr>
                            <a:rPr lang="el-GR" altLang="ja-JP" sz="3600" i="1" dirty="0">
                              <a:latin typeface="Cambria Math" panose="02040503050406030204" pitchFamily="18" charset="0"/>
                              <a:ea typeface="Cambria Math" panose="02040503050406030204" pitchFamily="18" charset="0"/>
                            </a:rPr>
                            <m:t>σ</m:t>
                          </m:r>
                        </m:e>
                        <m:sup>
                          <m:r>
                            <a:rPr lang="en-US" altLang="ja-JP" sz="3600" i="1" dirty="0">
                              <a:latin typeface="Cambria Math" panose="02040503050406030204" pitchFamily="18" charset="0"/>
                              <a:ea typeface="Cambria Math" panose="02040503050406030204" pitchFamily="18" charset="0"/>
                            </a:rPr>
                            <m:t>2</m:t>
                          </m:r>
                        </m:sup>
                      </m:sSup>
                      <m:r>
                        <a:rPr kumimoji="1" lang="en-US" altLang="ja-JP" sz="3600" b="0" i="1" smtClean="0">
                          <a:latin typeface="Cambria Math" panose="02040503050406030204" pitchFamily="18" charset="0"/>
                          <a:ea typeface="Cambria Math" panose="02040503050406030204" pitchFamily="18" charset="0"/>
                        </a:rPr>
                        <m:t>)</m:t>
                      </m:r>
                    </m:oMath>
                  </m:oMathPara>
                </a14:m>
                <a:endParaRPr kumimoji="1" lang="ja-JP" altLang="en-US" sz="3600"/>
              </a:p>
            </p:txBody>
          </p:sp>
        </mc:Choice>
        <mc:Fallback xmlns="">
          <p:sp>
            <p:nvSpPr>
              <p:cNvPr id="12" name="テキスト ボックス 11">
                <a:extLst>
                  <a:ext uri="{FF2B5EF4-FFF2-40B4-BE49-F238E27FC236}">
                    <a16:creationId xmlns:a16="http://schemas.microsoft.com/office/drawing/2014/main" id="{C4626E3E-B847-0B48-B73B-5B4E2EB5FF53}"/>
                  </a:ext>
                </a:extLst>
              </p:cNvPr>
              <p:cNvSpPr txBox="1">
                <a:spLocks noRot="1" noChangeAspect="1" noMove="1" noResize="1" noEditPoints="1" noAdjustHandles="1" noChangeArrowheads="1" noChangeShapeType="1" noTextEdit="1"/>
              </p:cNvSpPr>
              <p:nvPr/>
            </p:nvSpPr>
            <p:spPr>
              <a:xfrm>
                <a:off x="2012093" y="1127529"/>
                <a:ext cx="2411109" cy="646331"/>
              </a:xfrm>
              <a:prstGeom prst="rect">
                <a:avLst/>
              </a:prstGeom>
              <a:blipFill>
                <a:blip r:embed="rId4"/>
                <a:stretch>
                  <a:fillRect r="-1571" b="-211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3D76BD28-F5F5-4042-BD05-AF3521F2B06C}"/>
                  </a:ext>
                </a:extLst>
              </p:cNvPr>
              <p:cNvSpPr txBox="1"/>
              <p:nvPr/>
            </p:nvSpPr>
            <p:spPr>
              <a:xfrm>
                <a:off x="7594437" y="1608850"/>
                <a:ext cx="4123116"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l-GR" altLang="ja-JP" sz="3600" i="1" smtClean="0">
                          <a:latin typeface="Cambria Math" panose="02040503050406030204" pitchFamily="18" charset="0"/>
                          <a:ea typeface="Cambria Math" panose="02040503050406030204" pitchFamily="18" charset="0"/>
                        </a:rPr>
                        <m:t>𝒩</m:t>
                      </m:r>
                      <m:r>
                        <a:rPr kumimoji="1" lang="en-US" altLang="ja-JP" sz="3600" b="0" i="1" smtClean="0">
                          <a:latin typeface="Cambria Math" panose="02040503050406030204" pitchFamily="18" charset="0"/>
                          <a:ea typeface="Cambria Math" panose="02040503050406030204" pitchFamily="18" charset="0"/>
                        </a:rPr>
                        <m:t>~(</m:t>
                      </m:r>
                      <m:r>
                        <a:rPr lang="ja-JP" altLang="en-US" sz="3600" i="1">
                          <a:latin typeface="Cambria Math" panose="02040503050406030204" pitchFamily="18" charset="0"/>
                        </a:rPr>
                        <m:t>𝜇</m:t>
                      </m:r>
                      <m:r>
                        <a:rPr lang="en-US" altLang="ja-JP" sz="3600" b="0" i="1" smtClean="0">
                          <a:latin typeface="Cambria Math" panose="02040503050406030204" pitchFamily="18" charset="0"/>
                        </a:rPr>
                        <m:t>=0,</m:t>
                      </m:r>
                      <m:sSup>
                        <m:sSupPr>
                          <m:ctrlPr>
                            <a:rPr lang="el-GR" altLang="ja-JP" sz="3600" i="1" dirty="0">
                              <a:latin typeface="Cambria Math" panose="02040503050406030204" pitchFamily="18" charset="0"/>
                              <a:ea typeface="Cambria Math" panose="02040503050406030204" pitchFamily="18" charset="0"/>
                            </a:rPr>
                          </m:ctrlPr>
                        </m:sSupPr>
                        <m:e>
                          <m:r>
                            <m:rPr>
                              <m:sty m:val="p"/>
                            </m:rPr>
                            <a:rPr lang="el-GR" altLang="ja-JP" sz="3600" i="1" dirty="0">
                              <a:latin typeface="Cambria Math" panose="02040503050406030204" pitchFamily="18" charset="0"/>
                              <a:ea typeface="Cambria Math" panose="02040503050406030204" pitchFamily="18" charset="0"/>
                            </a:rPr>
                            <m:t>σ</m:t>
                          </m:r>
                        </m:e>
                        <m:sup>
                          <m:r>
                            <a:rPr lang="en-US" altLang="ja-JP" sz="3600" i="1" dirty="0">
                              <a:latin typeface="Cambria Math" panose="02040503050406030204" pitchFamily="18" charset="0"/>
                              <a:ea typeface="Cambria Math" panose="02040503050406030204" pitchFamily="18" charset="0"/>
                            </a:rPr>
                            <m:t>2</m:t>
                          </m:r>
                        </m:sup>
                      </m:sSup>
                      <m:r>
                        <a:rPr lang="en-US" altLang="ja-JP" sz="3600" b="0" i="1" dirty="0" smtClean="0">
                          <a:latin typeface="Cambria Math" panose="02040503050406030204" pitchFamily="18" charset="0"/>
                          <a:ea typeface="Cambria Math" panose="02040503050406030204" pitchFamily="18" charset="0"/>
                        </a:rPr>
                        <m:t>=1</m:t>
                      </m:r>
                      <m:r>
                        <a:rPr kumimoji="1" lang="en-US" altLang="ja-JP" sz="3600" b="0" i="1" smtClean="0">
                          <a:latin typeface="Cambria Math" panose="02040503050406030204" pitchFamily="18" charset="0"/>
                          <a:ea typeface="Cambria Math" panose="02040503050406030204" pitchFamily="18" charset="0"/>
                        </a:rPr>
                        <m:t>)</m:t>
                      </m:r>
                    </m:oMath>
                  </m:oMathPara>
                </a14:m>
                <a:endParaRPr kumimoji="1" lang="ja-JP" altLang="en-US" sz="3600"/>
              </a:p>
            </p:txBody>
          </p:sp>
        </mc:Choice>
        <mc:Fallback xmlns="">
          <p:sp>
            <p:nvSpPr>
              <p:cNvPr id="13" name="テキスト ボックス 12">
                <a:extLst>
                  <a:ext uri="{FF2B5EF4-FFF2-40B4-BE49-F238E27FC236}">
                    <a16:creationId xmlns:a16="http://schemas.microsoft.com/office/drawing/2014/main" id="{3D76BD28-F5F5-4042-BD05-AF3521F2B06C}"/>
                  </a:ext>
                </a:extLst>
              </p:cNvPr>
              <p:cNvSpPr txBox="1">
                <a:spLocks noRot="1" noChangeAspect="1" noMove="1" noResize="1" noEditPoints="1" noAdjustHandles="1" noChangeArrowheads="1" noChangeShapeType="1" noTextEdit="1"/>
              </p:cNvSpPr>
              <p:nvPr/>
            </p:nvSpPr>
            <p:spPr>
              <a:xfrm>
                <a:off x="7594437" y="1608850"/>
                <a:ext cx="4123116" cy="646331"/>
              </a:xfrm>
              <a:prstGeom prst="rect">
                <a:avLst/>
              </a:prstGeom>
              <a:blipFill>
                <a:blip r:embed="rId5"/>
                <a:stretch>
                  <a:fillRect r="-613" b="-211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96316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967EF4-AA64-FC41-A56A-AAB43DE0B429}"/>
              </a:ext>
            </a:extLst>
          </p:cNvPr>
          <p:cNvSpPr>
            <a:spLocks noGrp="1"/>
          </p:cNvSpPr>
          <p:nvPr>
            <p:ph type="title"/>
          </p:nvPr>
        </p:nvSpPr>
        <p:spPr/>
        <p:txBody>
          <a:bodyPr/>
          <a:lstStyle/>
          <a:p>
            <a:r>
              <a:rPr kumimoji="1" lang="ja-JP" altLang="en-US"/>
              <a:t>目次</a:t>
            </a:r>
          </a:p>
        </p:txBody>
      </p:sp>
      <p:sp>
        <p:nvSpPr>
          <p:cNvPr id="3" name="コンテンツ プレースホルダー 2">
            <a:extLst>
              <a:ext uri="{FF2B5EF4-FFF2-40B4-BE49-F238E27FC236}">
                <a16:creationId xmlns:a16="http://schemas.microsoft.com/office/drawing/2014/main" id="{1858234B-EE9E-0D4B-BD29-B405C69ACE54}"/>
              </a:ext>
            </a:extLst>
          </p:cNvPr>
          <p:cNvSpPr>
            <a:spLocks noGrp="1"/>
          </p:cNvSpPr>
          <p:nvPr>
            <p:ph idx="1"/>
          </p:nvPr>
        </p:nvSpPr>
        <p:spPr/>
        <p:txBody>
          <a:bodyPr>
            <a:normAutofit/>
          </a:bodyPr>
          <a:lstStyle/>
          <a:p>
            <a:pPr marL="0" indent="0">
              <a:buNone/>
            </a:pPr>
            <a:r>
              <a:rPr kumimoji="1" lang="en-US" altLang="ja-JP" sz="3600" dirty="0"/>
              <a:t>1 </a:t>
            </a:r>
            <a:r>
              <a:rPr kumimoji="1" lang="ja-JP" altLang="en-US" sz="3600"/>
              <a:t>記述統計</a:t>
            </a:r>
            <a:endParaRPr kumimoji="1" lang="en-US" altLang="ja-JP" sz="3600" dirty="0"/>
          </a:p>
          <a:p>
            <a:pPr marL="0" indent="0">
              <a:buNone/>
            </a:pPr>
            <a:r>
              <a:rPr lang="en-US" altLang="ja-JP" sz="3600" dirty="0"/>
              <a:t>2 </a:t>
            </a:r>
            <a:r>
              <a:rPr lang="ja-JP" altLang="en-US" sz="3600"/>
              <a:t>確率変数</a:t>
            </a:r>
            <a:endParaRPr lang="en-US" altLang="ja-JP" sz="3600" dirty="0"/>
          </a:p>
          <a:p>
            <a:pPr marL="0" indent="0">
              <a:buNone/>
            </a:pPr>
            <a:r>
              <a:rPr lang="en-US" altLang="ja-JP" sz="3600" dirty="0"/>
              <a:t>3 </a:t>
            </a:r>
            <a:r>
              <a:rPr lang="ja-JP" altLang="en-US" sz="3600"/>
              <a:t>確率分布</a:t>
            </a:r>
            <a:endParaRPr kumimoji="1" lang="en-US" altLang="ja-JP" sz="3600" dirty="0"/>
          </a:p>
          <a:p>
            <a:pPr marL="0" indent="0">
              <a:buNone/>
            </a:pPr>
            <a:r>
              <a:rPr kumimoji="1" lang="en-US" altLang="ja-JP" sz="3600" dirty="0"/>
              <a:t>4 </a:t>
            </a:r>
            <a:r>
              <a:rPr kumimoji="1" lang="ja-JP" altLang="en-US" sz="3600"/>
              <a:t>標本</a:t>
            </a:r>
            <a:endParaRPr kumimoji="1" lang="en-US" altLang="ja-JP" sz="3600" dirty="0"/>
          </a:p>
          <a:p>
            <a:pPr marL="0" indent="0">
              <a:buNone/>
            </a:pPr>
            <a:r>
              <a:rPr kumimoji="1" lang="en-US" altLang="ja-JP" sz="3600" dirty="0"/>
              <a:t>5 </a:t>
            </a:r>
            <a:r>
              <a:rPr kumimoji="1" lang="ja-JP" altLang="en-US" sz="3600"/>
              <a:t>推定</a:t>
            </a:r>
            <a:endParaRPr kumimoji="1" lang="en-US" altLang="ja-JP" sz="3600" dirty="0"/>
          </a:p>
          <a:p>
            <a:pPr marL="0" indent="0">
              <a:buNone/>
            </a:pPr>
            <a:r>
              <a:rPr lang="en-US" altLang="ja-JP" sz="3600" dirty="0"/>
              <a:t>6 </a:t>
            </a:r>
            <a:r>
              <a:rPr lang="ja-JP" altLang="en-US" sz="3600"/>
              <a:t>統計的仮説検定</a:t>
            </a:r>
            <a:endParaRPr lang="en-US" altLang="ja-JP" sz="3600" dirty="0"/>
          </a:p>
          <a:p>
            <a:pPr marL="0" indent="0">
              <a:buNone/>
            </a:pPr>
            <a:r>
              <a:rPr kumimoji="1" lang="en-US" altLang="ja-JP" sz="3600" dirty="0"/>
              <a:t>7 </a:t>
            </a:r>
            <a:r>
              <a:rPr kumimoji="1" lang="ja-JP" altLang="en-US" sz="3600"/>
              <a:t>統計モデル</a:t>
            </a:r>
            <a:endParaRPr lang="en-US" altLang="ja-JP" sz="3600" dirty="0"/>
          </a:p>
        </p:txBody>
      </p:sp>
    </p:spTree>
    <p:extLst>
      <p:ext uri="{BB962C8B-B14F-4D97-AF65-F5344CB8AC3E}">
        <p14:creationId xmlns:p14="http://schemas.microsoft.com/office/powerpoint/2010/main" val="3305902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0EED43-B01B-D34F-AE38-6FF242F92030}"/>
              </a:ext>
            </a:extLst>
          </p:cNvPr>
          <p:cNvSpPr>
            <a:spLocks noGrp="1"/>
          </p:cNvSpPr>
          <p:nvPr>
            <p:ph type="title"/>
          </p:nvPr>
        </p:nvSpPr>
        <p:spPr/>
        <p:txBody>
          <a:bodyPr/>
          <a:lstStyle/>
          <a:p>
            <a:r>
              <a:rPr lang="en-US" altLang="ja-JP" dirty="0"/>
              <a:t>3.2 </a:t>
            </a:r>
            <a:r>
              <a:rPr lang="ja-JP" altLang="en-US"/>
              <a:t>正規分布</a:t>
            </a:r>
            <a:endParaRPr kumimoji="1" lang="ja-JP" altLang="en-US"/>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19C2591D-33A5-D549-9049-C5EEA37BBA4A}"/>
                  </a:ext>
                </a:extLst>
              </p:cNvPr>
              <p:cNvSpPr txBox="1"/>
              <p:nvPr/>
            </p:nvSpPr>
            <p:spPr>
              <a:xfrm>
                <a:off x="283326" y="2411896"/>
                <a:ext cx="11567077" cy="12366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3600" b="1" i="1" dirty="0" smtClean="0">
                          <a:latin typeface="Cambria Math" panose="02040503050406030204" pitchFamily="18" charset="0"/>
                        </a:rPr>
                        <m:t>𝑷𝑫𝑭</m:t>
                      </m:r>
                      <m:d>
                        <m:dPr>
                          <m:ctrlPr>
                            <a:rPr lang="en-US" altLang="ja-JP" sz="3600" b="1" i="1" dirty="0">
                              <a:latin typeface="Cambria Math" panose="02040503050406030204" pitchFamily="18" charset="0"/>
                            </a:rPr>
                          </m:ctrlPr>
                        </m:dPr>
                        <m:e>
                          <m:r>
                            <a:rPr lang="en-US" altLang="ja-JP" sz="3600" b="1" i="1">
                              <a:latin typeface="Cambria Math" panose="02040503050406030204" pitchFamily="18" charset="0"/>
                            </a:rPr>
                            <m:t>𝒙</m:t>
                          </m:r>
                        </m:e>
                      </m:d>
                      <m:r>
                        <a:rPr lang="en-US" altLang="ja-JP" sz="3600" b="1" i="1" smtClean="0">
                          <a:latin typeface="Cambria Math" panose="02040503050406030204" pitchFamily="18" charset="0"/>
                        </a:rPr>
                        <m:t>=</m:t>
                      </m:r>
                      <m:f>
                        <m:fPr>
                          <m:ctrlPr>
                            <a:rPr lang="en-US" altLang="ja-JP" sz="3600" b="1" i="1" smtClean="0">
                              <a:latin typeface="Cambria Math" panose="02040503050406030204" pitchFamily="18" charset="0"/>
                            </a:rPr>
                          </m:ctrlPr>
                        </m:fPr>
                        <m:num>
                          <m:r>
                            <a:rPr lang="en-US" altLang="ja-JP" sz="3600" b="1" i="1" smtClean="0">
                              <a:latin typeface="Cambria Math" panose="02040503050406030204" pitchFamily="18" charset="0"/>
                            </a:rPr>
                            <m:t>𝟏</m:t>
                          </m:r>
                        </m:num>
                        <m:den>
                          <m:rad>
                            <m:radPr>
                              <m:degHide m:val="on"/>
                              <m:ctrlPr>
                                <a:rPr lang="en-US" altLang="ja-JP" sz="3600" b="1" i="1" smtClean="0">
                                  <a:latin typeface="Cambria Math" panose="02040503050406030204" pitchFamily="18" charset="0"/>
                                </a:rPr>
                              </m:ctrlPr>
                            </m:radPr>
                            <m:deg/>
                            <m:e>
                              <m:r>
                                <a:rPr lang="en-US" altLang="ja-JP" sz="3600" b="1" i="1" smtClean="0">
                                  <a:latin typeface="Cambria Math" panose="02040503050406030204" pitchFamily="18" charset="0"/>
                                </a:rPr>
                                <m:t>𝟐</m:t>
                              </m:r>
                              <m:r>
                                <a:rPr lang="en-US" altLang="ja-JP" sz="3600" b="1" i="1" smtClean="0">
                                  <a:latin typeface="Cambria Math" panose="02040503050406030204" pitchFamily="18" charset="0"/>
                                  <a:ea typeface="Cambria Math" panose="02040503050406030204" pitchFamily="18" charset="0"/>
                                </a:rPr>
                                <m:t>𝝅</m:t>
                              </m:r>
                            </m:e>
                          </m:rad>
                          <m:r>
                            <a:rPr lang="en-US" altLang="ja-JP" sz="3600" b="1" i="1" smtClean="0">
                              <a:latin typeface="Cambria Math" panose="02040503050406030204" pitchFamily="18" charset="0"/>
                              <a:ea typeface="Cambria Math" panose="02040503050406030204" pitchFamily="18" charset="0"/>
                            </a:rPr>
                            <m:t>𝝈</m:t>
                          </m:r>
                        </m:den>
                      </m:f>
                      <m:r>
                        <m:rPr>
                          <m:sty m:val="p"/>
                        </m:rPr>
                        <a:rPr lang="en-US" altLang="ja-JP" sz="3600" b="0" i="0" smtClean="0">
                          <a:latin typeface="Cambria Math" panose="02040503050406030204" pitchFamily="18" charset="0"/>
                        </a:rPr>
                        <m:t>exp</m:t>
                      </m:r>
                      <m:d>
                        <m:dPr>
                          <m:begChr m:val="{"/>
                          <m:endChr m:val="}"/>
                          <m:ctrlPr>
                            <a:rPr lang="en-US" altLang="ja-JP" sz="3600" b="1" i="1" smtClean="0">
                              <a:latin typeface="Cambria Math" panose="02040503050406030204" pitchFamily="18" charset="0"/>
                            </a:rPr>
                          </m:ctrlPr>
                        </m:dPr>
                        <m:e>
                          <m:f>
                            <m:fPr>
                              <m:type m:val="lin"/>
                              <m:ctrlPr>
                                <a:rPr lang="en-US" altLang="ja-JP" sz="3600" b="1" i="1" smtClean="0">
                                  <a:latin typeface="Cambria Math" panose="02040503050406030204" pitchFamily="18" charset="0"/>
                                </a:rPr>
                              </m:ctrlPr>
                            </m:fPr>
                            <m:num>
                              <m:r>
                                <a:rPr lang="en-US" altLang="ja-JP" sz="3600" b="1" i="1">
                                  <a:latin typeface="Cambria Math" panose="02040503050406030204" pitchFamily="18" charset="0"/>
                                </a:rPr>
                                <m:t>−</m:t>
                              </m:r>
                              <m:sSup>
                                <m:sSupPr>
                                  <m:ctrlPr>
                                    <a:rPr lang="en-US" altLang="ja-JP" sz="3600" b="1" i="1" smtClean="0">
                                      <a:latin typeface="Cambria Math" panose="02040503050406030204" pitchFamily="18" charset="0"/>
                                    </a:rPr>
                                  </m:ctrlPr>
                                </m:sSupPr>
                                <m:e>
                                  <m:d>
                                    <m:dPr>
                                      <m:ctrlPr>
                                        <a:rPr lang="en-US" altLang="ja-JP" sz="3600" b="1" i="1">
                                          <a:latin typeface="Cambria Math" panose="02040503050406030204" pitchFamily="18" charset="0"/>
                                        </a:rPr>
                                      </m:ctrlPr>
                                    </m:dPr>
                                    <m:e>
                                      <m:r>
                                        <a:rPr lang="en-US" altLang="ja-JP" sz="3600" b="1" i="1">
                                          <a:latin typeface="Cambria Math" panose="02040503050406030204" pitchFamily="18" charset="0"/>
                                        </a:rPr>
                                        <m:t>𝒙</m:t>
                                      </m:r>
                                      <m:r>
                                        <a:rPr lang="en-US" altLang="ja-JP" sz="3600" b="1" i="1">
                                          <a:latin typeface="Cambria Math" panose="02040503050406030204" pitchFamily="18" charset="0"/>
                                        </a:rPr>
                                        <m:t>−</m:t>
                                      </m:r>
                                      <m:r>
                                        <a:rPr lang="en-US" altLang="ja-JP" sz="3600" b="1" i="1">
                                          <a:latin typeface="Cambria Math" panose="02040503050406030204" pitchFamily="18" charset="0"/>
                                          <a:ea typeface="Cambria Math" panose="02040503050406030204" pitchFamily="18" charset="0"/>
                                        </a:rPr>
                                        <m:t>𝝁</m:t>
                                      </m:r>
                                    </m:e>
                                  </m:d>
                                </m:e>
                                <m:sup>
                                  <m:r>
                                    <a:rPr lang="en-US" altLang="ja-JP" sz="3600" b="1" i="1" smtClean="0">
                                      <a:latin typeface="Cambria Math" panose="02040503050406030204" pitchFamily="18" charset="0"/>
                                    </a:rPr>
                                    <m:t>𝟐</m:t>
                                  </m:r>
                                </m:sup>
                              </m:sSup>
                            </m:num>
                            <m:den>
                              <m:r>
                                <a:rPr lang="en-US" altLang="ja-JP" sz="3600" b="1" i="1" smtClean="0">
                                  <a:latin typeface="Cambria Math" panose="02040503050406030204" pitchFamily="18" charset="0"/>
                                </a:rPr>
                                <m:t>𝟐</m:t>
                              </m:r>
                              <m:sSup>
                                <m:sSupPr>
                                  <m:ctrlPr>
                                    <a:rPr lang="en-US" altLang="ja-JP" sz="3600" b="1" i="1" smtClean="0">
                                      <a:latin typeface="Cambria Math" panose="02040503050406030204" pitchFamily="18" charset="0"/>
                                    </a:rPr>
                                  </m:ctrlPr>
                                </m:sSupPr>
                                <m:e>
                                  <m:r>
                                    <a:rPr lang="en-US" altLang="ja-JP" sz="3600" b="1" i="1" smtClean="0">
                                      <a:latin typeface="Cambria Math" panose="02040503050406030204" pitchFamily="18" charset="0"/>
                                      <a:ea typeface="Cambria Math" panose="02040503050406030204" pitchFamily="18" charset="0"/>
                                    </a:rPr>
                                    <m:t>𝝈</m:t>
                                  </m:r>
                                </m:e>
                                <m:sup>
                                  <m:r>
                                    <a:rPr lang="en-US" altLang="ja-JP" sz="3600" b="1" i="1" smtClean="0">
                                      <a:latin typeface="Cambria Math" panose="02040503050406030204" pitchFamily="18" charset="0"/>
                                    </a:rPr>
                                    <m:t>𝟐</m:t>
                                  </m:r>
                                </m:sup>
                              </m:sSup>
                            </m:den>
                          </m:f>
                        </m:e>
                      </m:d>
                      <m:r>
                        <a:rPr lang="en-US" altLang="ja-JP" sz="3600" b="1" i="1" smtClean="0">
                          <a:latin typeface="Cambria Math" panose="02040503050406030204" pitchFamily="18" charset="0"/>
                        </a:rPr>
                        <m:t>,  −</m:t>
                      </m:r>
                      <m:r>
                        <a:rPr lang="en-US" altLang="ja-JP" sz="3600" b="1" i="1" smtClean="0">
                          <a:latin typeface="Cambria Math" panose="02040503050406030204" pitchFamily="18" charset="0"/>
                          <a:ea typeface="Cambria Math" panose="02040503050406030204" pitchFamily="18" charset="0"/>
                        </a:rPr>
                        <m:t>∞&lt;</m:t>
                      </m:r>
                      <m:r>
                        <a:rPr lang="en-US" altLang="ja-JP" sz="3600" b="1" i="1" smtClean="0">
                          <a:latin typeface="Cambria Math" panose="02040503050406030204" pitchFamily="18" charset="0"/>
                          <a:ea typeface="Cambria Math" panose="02040503050406030204" pitchFamily="18" charset="0"/>
                        </a:rPr>
                        <m:t>𝒙</m:t>
                      </m:r>
                      <m:r>
                        <a:rPr lang="en-US" altLang="ja-JP" sz="3600" b="1" i="1" smtClean="0">
                          <a:latin typeface="Cambria Math" panose="02040503050406030204" pitchFamily="18" charset="0"/>
                          <a:ea typeface="Cambria Math" panose="02040503050406030204" pitchFamily="18" charset="0"/>
                        </a:rPr>
                        <m:t>&lt;∞</m:t>
                      </m:r>
                    </m:oMath>
                  </m:oMathPara>
                </a14:m>
                <a:endParaRPr kumimoji="1" lang="ja-JP" altLang="en-US" sz="3600"/>
              </a:p>
            </p:txBody>
          </p:sp>
        </mc:Choice>
        <mc:Fallback xmlns="">
          <p:sp>
            <p:nvSpPr>
              <p:cNvPr id="4" name="テキスト ボックス 3">
                <a:extLst>
                  <a:ext uri="{FF2B5EF4-FFF2-40B4-BE49-F238E27FC236}">
                    <a16:creationId xmlns:a16="http://schemas.microsoft.com/office/drawing/2014/main" id="{19C2591D-33A5-D549-9049-C5EEA37BBA4A}"/>
                  </a:ext>
                </a:extLst>
              </p:cNvPr>
              <p:cNvSpPr txBox="1">
                <a:spLocks noRot="1" noChangeAspect="1" noMove="1" noResize="1" noEditPoints="1" noAdjustHandles="1" noChangeArrowheads="1" noChangeShapeType="1" noTextEdit="1"/>
              </p:cNvSpPr>
              <p:nvPr/>
            </p:nvSpPr>
            <p:spPr>
              <a:xfrm>
                <a:off x="283326" y="2411896"/>
                <a:ext cx="11567077" cy="1236685"/>
              </a:xfrm>
              <a:prstGeom prst="rect">
                <a:avLst/>
              </a:prstGeom>
              <a:blipFill>
                <a:blip r:embed="rId2"/>
                <a:stretch>
                  <a:fillRect t="-48980" b="-877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8ABB2CB9-1518-BC4E-9938-940E4FBD0DCE}"/>
                  </a:ext>
                </a:extLst>
              </p:cNvPr>
              <p:cNvSpPr txBox="1"/>
              <p:nvPr/>
            </p:nvSpPr>
            <p:spPr>
              <a:xfrm>
                <a:off x="1351721" y="1608130"/>
                <a:ext cx="2411109"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l-GR" altLang="ja-JP" sz="3600" i="1" smtClean="0">
                          <a:latin typeface="Cambria Math" panose="02040503050406030204" pitchFamily="18" charset="0"/>
                          <a:ea typeface="Cambria Math" panose="02040503050406030204" pitchFamily="18" charset="0"/>
                        </a:rPr>
                        <m:t>𝒩</m:t>
                      </m:r>
                      <m:r>
                        <a:rPr kumimoji="1" lang="en-US" altLang="ja-JP" sz="3600" b="0" i="1" smtClean="0">
                          <a:latin typeface="Cambria Math" panose="02040503050406030204" pitchFamily="18" charset="0"/>
                          <a:ea typeface="Cambria Math" panose="02040503050406030204" pitchFamily="18" charset="0"/>
                        </a:rPr>
                        <m:t>~(</m:t>
                      </m:r>
                      <m:r>
                        <a:rPr lang="ja-JP" altLang="en-US" sz="3600" i="1">
                          <a:latin typeface="Cambria Math" panose="02040503050406030204" pitchFamily="18" charset="0"/>
                        </a:rPr>
                        <m:t>𝜇</m:t>
                      </m:r>
                      <m:r>
                        <a:rPr lang="en-US" altLang="ja-JP" sz="3600" b="0" i="1" smtClean="0">
                          <a:latin typeface="Cambria Math" panose="02040503050406030204" pitchFamily="18" charset="0"/>
                        </a:rPr>
                        <m:t>,</m:t>
                      </m:r>
                      <m:sSup>
                        <m:sSupPr>
                          <m:ctrlPr>
                            <a:rPr lang="el-GR" altLang="ja-JP" sz="3600" i="1" dirty="0">
                              <a:latin typeface="Cambria Math" panose="02040503050406030204" pitchFamily="18" charset="0"/>
                              <a:ea typeface="Cambria Math" panose="02040503050406030204" pitchFamily="18" charset="0"/>
                            </a:rPr>
                          </m:ctrlPr>
                        </m:sSupPr>
                        <m:e>
                          <m:r>
                            <m:rPr>
                              <m:sty m:val="p"/>
                            </m:rPr>
                            <a:rPr lang="el-GR" altLang="ja-JP" sz="3600" i="1" dirty="0">
                              <a:latin typeface="Cambria Math" panose="02040503050406030204" pitchFamily="18" charset="0"/>
                              <a:ea typeface="Cambria Math" panose="02040503050406030204" pitchFamily="18" charset="0"/>
                            </a:rPr>
                            <m:t>σ</m:t>
                          </m:r>
                        </m:e>
                        <m:sup>
                          <m:r>
                            <a:rPr lang="en-US" altLang="ja-JP" sz="3600" i="1" dirty="0">
                              <a:latin typeface="Cambria Math" panose="02040503050406030204" pitchFamily="18" charset="0"/>
                              <a:ea typeface="Cambria Math" panose="02040503050406030204" pitchFamily="18" charset="0"/>
                            </a:rPr>
                            <m:t>2</m:t>
                          </m:r>
                        </m:sup>
                      </m:sSup>
                      <m:r>
                        <a:rPr kumimoji="1" lang="en-US" altLang="ja-JP" sz="3600" b="0" i="1" smtClean="0">
                          <a:latin typeface="Cambria Math" panose="02040503050406030204" pitchFamily="18" charset="0"/>
                          <a:ea typeface="Cambria Math" panose="02040503050406030204" pitchFamily="18" charset="0"/>
                        </a:rPr>
                        <m:t>)</m:t>
                      </m:r>
                    </m:oMath>
                  </m:oMathPara>
                </a14:m>
                <a:endParaRPr kumimoji="1" lang="ja-JP" altLang="en-US" sz="3600"/>
              </a:p>
            </p:txBody>
          </p:sp>
        </mc:Choice>
        <mc:Fallback xmlns="">
          <p:sp>
            <p:nvSpPr>
              <p:cNvPr id="5" name="テキスト ボックス 4">
                <a:extLst>
                  <a:ext uri="{FF2B5EF4-FFF2-40B4-BE49-F238E27FC236}">
                    <a16:creationId xmlns:a16="http://schemas.microsoft.com/office/drawing/2014/main" id="{8ABB2CB9-1518-BC4E-9938-940E4FBD0DCE}"/>
                  </a:ext>
                </a:extLst>
              </p:cNvPr>
              <p:cNvSpPr txBox="1">
                <a:spLocks noRot="1" noChangeAspect="1" noMove="1" noResize="1" noEditPoints="1" noAdjustHandles="1" noChangeArrowheads="1" noChangeShapeType="1" noTextEdit="1"/>
              </p:cNvSpPr>
              <p:nvPr/>
            </p:nvSpPr>
            <p:spPr>
              <a:xfrm>
                <a:off x="1351721" y="1608130"/>
                <a:ext cx="2411109" cy="646331"/>
              </a:xfrm>
              <a:prstGeom prst="rect">
                <a:avLst/>
              </a:prstGeom>
              <a:blipFill>
                <a:blip r:embed="rId3"/>
                <a:stretch>
                  <a:fillRect r="-1571" b="-211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4994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F70EAB-E83C-4CE2-8CAE-23D052FF9E50}"/>
              </a:ext>
            </a:extLst>
          </p:cNvPr>
          <p:cNvSpPr>
            <a:spLocks noGrp="1"/>
          </p:cNvSpPr>
          <p:nvPr>
            <p:ph type="title"/>
          </p:nvPr>
        </p:nvSpPr>
        <p:spPr/>
        <p:txBody>
          <a:bodyPr/>
          <a:lstStyle/>
          <a:p>
            <a:r>
              <a:rPr lang="ja-JP" altLang="en-US" dirty="0"/>
              <a:t>分布の畳み込み</a:t>
            </a:r>
            <a:endParaRPr kumimoji="1" lang="ja-JP" altLang="en-US" dirty="0"/>
          </a:p>
        </p:txBody>
      </p:sp>
      <p:sp>
        <p:nvSpPr>
          <p:cNvPr id="3" name="コンテンツ プレースホルダー 2">
            <a:extLst>
              <a:ext uri="{FF2B5EF4-FFF2-40B4-BE49-F238E27FC236}">
                <a16:creationId xmlns:a16="http://schemas.microsoft.com/office/drawing/2014/main" id="{35D7A140-2299-493A-AAEC-0273CC01CF85}"/>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15104885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EA0A40-9676-41AF-B41C-A319CC7B9061}"/>
              </a:ext>
            </a:extLst>
          </p:cNvPr>
          <p:cNvSpPr>
            <a:spLocks noGrp="1"/>
          </p:cNvSpPr>
          <p:nvPr>
            <p:ph type="title"/>
          </p:nvPr>
        </p:nvSpPr>
        <p:spPr/>
        <p:txBody>
          <a:bodyPr/>
          <a:lstStyle/>
          <a:p>
            <a:r>
              <a:rPr lang="ja-JP" altLang="en-US" dirty="0"/>
              <a:t>分布の畳み込み</a:t>
            </a:r>
            <a:endParaRPr kumimoji="1" lang="ja-JP" altLang="en-US" dirty="0"/>
          </a:p>
        </p:txBody>
      </p:sp>
      <p:pic>
        <p:nvPicPr>
          <p:cNvPr id="4" name="図 3">
            <a:extLst>
              <a:ext uri="{FF2B5EF4-FFF2-40B4-BE49-F238E27FC236}">
                <a16:creationId xmlns:a16="http://schemas.microsoft.com/office/drawing/2014/main" id="{3F699EF3-F3A9-4ABF-8E68-28DEA9013A8D}"/>
              </a:ext>
            </a:extLst>
          </p:cNvPr>
          <p:cNvPicPr>
            <a:picLocks noChangeAspect="1"/>
          </p:cNvPicPr>
          <p:nvPr/>
        </p:nvPicPr>
        <p:blipFill rotWithShape="1">
          <a:blip r:embed="rId2">
            <a:extLst>
              <a:ext uri="{28A0092B-C50C-407E-A947-70E740481C1C}">
                <a14:useLocalDpi xmlns:a14="http://schemas.microsoft.com/office/drawing/2010/main" val="0"/>
              </a:ext>
            </a:extLst>
          </a:blip>
          <a:srcRect l="4552" t="11229" r="9063" b="3849"/>
          <a:stretch/>
        </p:blipFill>
        <p:spPr>
          <a:xfrm>
            <a:off x="4122575" y="2483785"/>
            <a:ext cx="3423600" cy="2243723"/>
          </a:xfrm>
          <a:prstGeom prst="rect">
            <a:avLst/>
          </a:prstGeom>
        </p:spPr>
      </p:pic>
      <p:pic>
        <p:nvPicPr>
          <p:cNvPr id="5" name="図 4">
            <a:extLst>
              <a:ext uri="{FF2B5EF4-FFF2-40B4-BE49-F238E27FC236}">
                <a16:creationId xmlns:a16="http://schemas.microsoft.com/office/drawing/2014/main" id="{DE13C63A-FDDC-4E12-A168-8FD98BD2944C}"/>
              </a:ext>
            </a:extLst>
          </p:cNvPr>
          <p:cNvPicPr>
            <a:picLocks noChangeAspect="1"/>
          </p:cNvPicPr>
          <p:nvPr/>
        </p:nvPicPr>
        <p:blipFill rotWithShape="1">
          <a:blip r:embed="rId3">
            <a:extLst>
              <a:ext uri="{28A0092B-C50C-407E-A947-70E740481C1C}">
                <a14:useLocalDpi xmlns:a14="http://schemas.microsoft.com/office/drawing/2010/main" val="0"/>
              </a:ext>
            </a:extLst>
          </a:blip>
          <a:srcRect l="4861" t="10132" r="8478" b="4676"/>
          <a:stretch/>
        </p:blipFill>
        <p:spPr>
          <a:xfrm>
            <a:off x="159967" y="2395588"/>
            <a:ext cx="3423601" cy="2243723"/>
          </a:xfrm>
          <a:prstGeom prst="rect">
            <a:avLst/>
          </a:prstGeom>
        </p:spPr>
      </p:pic>
      <p:pic>
        <p:nvPicPr>
          <p:cNvPr id="6" name="図 5">
            <a:extLst>
              <a:ext uri="{FF2B5EF4-FFF2-40B4-BE49-F238E27FC236}">
                <a16:creationId xmlns:a16="http://schemas.microsoft.com/office/drawing/2014/main" id="{DF761004-284A-45BE-B655-017A44478FE0}"/>
              </a:ext>
            </a:extLst>
          </p:cNvPr>
          <p:cNvPicPr>
            <a:picLocks noChangeAspect="1"/>
          </p:cNvPicPr>
          <p:nvPr/>
        </p:nvPicPr>
        <p:blipFill rotWithShape="1">
          <a:blip r:embed="rId4">
            <a:extLst>
              <a:ext uri="{28A0092B-C50C-407E-A947-70E740481C1C}">
                <a14:useLocalDpi xmlns:a14="http://schemas.microsoft.com/office/drawing/2010/main" val="0"/>
              </a:ext>
            </a:extLst>
          </a:blip>
          <a:srcRect l="4163" t="11187" r="9149" b="3570"/>
          <a:stretch/>
        </p:blipFill>
        <p:spPr>
          <a:xfrm>
            <a:off x="8038279" y="2271755"/>
            <a:ext cx="3996839" cy="2620178"/>
          </a:xfrm>
          <a:prstGeom prst="rect">
            <a:avLst/>
          </a:prstGeom>
        </p:spPr>
      </p:pic>
      <p:sp>
        <p:nvSpPr>
          <p:cNvPr id="7" name="テキスト ボックス 6">
            <a:extLst>
              <a:ext uri="{FF2B5EF4-FFF2-40B4-BE49-F238E27FC236}">
                <a16:creationId xmlns:a16="http://schemas.microsoft.com/office/drawing/2014/main" id="{F034C389-BC52-4B4F-96F3-8B3B393F8310}"/>
              </a:ext>
            </a:extLst>
          </p:cNvPr>
          <p:cNvSpPr txBox="1"/>
          <p:nvPr/>
        </p:nvSpPr>
        <p:spPr>
          <a:xfrm>
            <a:off x="3564416" y="2917389"/>
            <a:ext cx="515155" cy="1107996"/>
          </a:xfrm>
          <a:prstGeom prst="rect">
            <a:avLst/>
          </a:prstGeom>
          <a:noFill/>
        </p:spPr>
        <p:txBody>
          <a:bodyPr wrap="square" rtlCol="0">
            <a:spAutoFit/>
          </a:bodyPr>
          <a:lstStyle/>
          <a:p>
            <a:pPr algn="ctr"/>
            <a:r>
              <a:rPr lang="en-US" altLang="ja-JP" sz="6600" dirty="0"/>
              <a:t>-</a:t>
            </a:r>
          </a:p>
        </p:txBody>
      </p:sp>
      <p:sp>
        <p:nvSpPr>
          <p:cNvPr id="8" name="テキスト ボックス 7">
            <a:extLst>
              <a:ext uri="{FF2B5EF4-FFF2-40B4-BE49-F238E27FC236}">
                <a16:creationId xmlns:a16="http://schemas.microsoft.com/office/drawing/2014/main" id="{DAFF1118-8A07-4EB2-8553-918ABF2A3CFF}"/>
              </a:ext>
            </a:extLst>
          </p:cNvPr>
          <p:cNvSpPr txBox="1"/>
          <p:nvPr/>
        </p:nvSpPr>
        <p:spPr>
          <a:xfrm>
            <a:off x="7570027" y="3117444"/>
            <a:ext cx="515155" cy="707886"/>
          </a:xfrm>
          <a:prstGeom prst="rect">
            <a:avLst/>
          </a:prstGeom>
          <a:noFill/>
        </p:spPr>
        <p:txBody>
          <a:bodyPr wrap="square" rtlCol="0">
            <a:spAutoFit/>
          </a:bodyPr>
          <a:lstStyle/>
          <a:p>
            <a:pPr algn="ctr"/>
            <a:r>
              <a:rPr lang="en-US" altLang="ja-JP" sz="4000" dirty="0"/>
              <a:t>=</a:t>
            </a:r>
          </a:p>
        </p:txBody>
      </p:sp>
      <p:sp>
        <p:nvSpPr>
          <p:cNvPr id="9" name="テキスト ボックス 8">
            <a:extLst>
              <a:ext uri="{FF2B5EF4-FFF2-40B4-BE49-F238E27FC236}">
                <a16:creationId xmlns:a16="http://schemas.microsoft.com/office/drawing/2014/main" id="{14109146-2BB0-463E-AD50-2ECF374C6092}"/>
              </a:ext>
            </a:extLst>
          </p:cNvPr>
          <p:cNvSpPr txBox="1"/>
          <p:nvPr/>
        </p:nvSpPr>
        <p:spPr>
          <a:xfrm>
            <a:off x="116816" y="2076305"/>
            <a:ext cx="3678666" cy="400110"/>
          </a:xfrm>
          <a:prstGeom prst="rect">
            <a:avLst/>
          </a:prstGeom>
          <a:noFill/>
        </p:spPr>
        <p:txBody>
          <a:bodyPr wrap="square" rtlCol="0">
            <a:spAutoFit/>
          </a:bodyPr>
          <a:lstStyle/>
          <a:p>
            <a:pPr algn="ctr"/>
            <a:r>
              <a:rPr kumimoji="1" lang="en-US" altLang="ja-JP" sz="2000" b="1" dirty="0"/>
              <a:t>Home</a:t>
            </a:r>
            <a:r>
              <a:rPr kumimoji="1" lang="ja-JP" altLang="en-US" sz="2000" b="1" dirty="0"/>
              <a:t>の得点数の確率分布</a:t>
            </a:r>
          </a:p>
        </p:txBody>
      </p:sp>
      <p:sp>
        <p:nvSpPr>
          <p:cNvPr id="10" name="テキスト ボックス 9">
            <a:extLst>
              <a:ext uri="{FF2B5EF4-FFF2-40B4-BE49-F238E27FC236}">
                <a16:creationId xmlns:a16="http://schemas.microsoft.com/office/drawing/2014/main" id="{D3E702D7-341A-42C0-BCD9-818FA7150338}"/>
              </a:ext>
            </a:extLst>
          </p:cNvPr>
          <p:cNvSpPr txBox="1"/>
          <p:nvPr/>
        </p:nvSpPr>
        <p:spPr>
          <a:xfrm>
            <a:off x="4122576" y="2107587"/>
            <a:ext cx="3423599" cy="400110"/>
          </a:xfrm>
          <a:prstGeom prst="rect">
            <a:avLst/>
          </a:prstGeom>
          <a:noFill/>
        </p:spPr>
        <p:txBody>
          <a:bodyPr wrap="square" rtlCol="0">
            <a:spAutoFit/>
          </a:bodyPr>
          <a:lstStyle/>
          <a:p>
            <a:pPr algn="ctr"/>
            <a:r>
              <a:rPr kumimoji="1" lang="en-US" altLang="ja-JP" sz="2000" b="1" dirty="0"/>
              <a:t>Away</a:t>
            </a:r>
            <a:r>
              <a:rPr kumimoji="1" lang="ja-JP" altLang="en-US" sz="2000" b="1" dirty="0"/>
              <a:t>の得点数の確率分布</a:t>
            </a:r>
          </a:p>
        </p:txBody>
      </p:sp>
      <p:sp>
        <p:nvSpPr>
          <p:cNvPr id="11" name="テキスト ボックス 10">
            <a:extLst>
              <a:ext uri="{FF2B5EF4-FFF2-40B4-BE49-F238E27FC236}">
                <a16:creationId xmlns:a16="http://schemas.microsoft.com/office/drawing/2014/main" id="{0C60F75D-E58D-407F-8AE8-80809208886A}"/>
              </a:ext>
            </a:extLst>
          </p:cNvPr>
          <p:cNvSpPr txBox="1"/>
          <p:nvPr/>
        </p:nvSpPr>
        <p:spPr>
          <a:xfrm>
            <a:off x="8689084" y="1948680"/>
            <a:ext cx="2838281" cy="400110"/>
          </a:xfrm>
          <a:prstGeom prst="rect">
            <a:avLst/>
          </a:prstGeom>
          <a:noFill/>
        </p:spPr>
        <p:txBody>
          <a:bodyPr wrap="square" rtlCol="0">
            <a:spAutoFit/>
          </a:bodyPr>
          <a:lstStyle/>
          <a:p>
            <a:pPr algn="ctr"/>
            <a:r>
              <a:rPr lang="ja-JP" altLang="en-US" sz="2000" b="1" dirty="0"/>
              <a:t>得失点差の確率分布</a:t>
            </a:r>
            <a:endParaRPr kumimoji="1" lang="ja-JP" altLang="en-US" sz="2000" b="1" dirty="0"/>
          </a:p>
        </p:txBody>
      </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A7819272-6543-46A8-A60B-88A840AF61D1}"/>
                  </a:ext>
                </a:extLst>
              </p:cNvPr>
              <p:cNvSpPr txBox="1"/>
              <p:nvPr/>
            </p:nvSpPr>
            <p:spPr>
              <a:xfrm>
                <a:off x="2380769" y="5499054"/>
                <a:ext cx="7345665"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4800" b="0" i="1" smtClean="0">
                          <a:latin typeface="Cambria Math" panose="02040503050406030204" pitchFamily="18" charset="0"/>
                        </a:rPr>
                        <m:t>𝑃𝑜</m:t>
                      </m:r>
                      <m:r>
                        <a:rPr kumimoji="1" lang="en-US" altLang="ja-JP" sz="4800" b="0" i="1" smtClean="0">
                          <a:latin typeface="Cambria Math" panose="02040503050406030204" pitchFamily="18" charset="0"/>
                        </a:rPr>
                        <m:t>(</m:t>
                      </m:r>
                      <m:r>
                        <a:rPr lang="ja-JP" altLang="en-US" sz="4800" i="1">
                          <a:latin typeface="Cambria Math" panose="02040503050406030204" pitchFamily="18" charset="0"/>
                        </a:rPr>
                        <m:t>𝜆</m:t>
                      </m:r>
                      <m:r>
                        <a:rPr kumimoji="1" lang="en-US" altLang="ja-JP" sz="4800" b="0" i="1" smtClean="0">
                          <a:latin typeface="Cambria Math" panose="02040503050406030204" pitchFamily="18" charset="0"/>
                        </a:rPr>
                        <m:t>)</m:t>
                      </m:r>
                      <m:r>
                        <a:rPr kumimoji="1" lang="en-US" altLang="ja-JP" sz="4800" b="0" i="1" smtClean="0">
                          <a:solidFill>
                            <a:schemeClr val="tx2"/>
                          </a:solidFill>
                          <a:latin typeface="Cambria Math" panose="02040503050406030204" pitchFamily="18" charset="0"/>
                          <a:ea typeface="Cambria Math" panose="02040503050406030204" pitchFamily="18" charset="0"/>
                        </a:rPr>
                        <m:t>∗</m:t>
                      </m:r>
                      <m:r>
                        <a:rPr kumimoji="1" lang="en-US" altLang="ja-JP" sz="4800" b="0" i="1" smtClean="0">
                          <a:latin typeface="Cambria Math" panose="02040503050406030204" pitchFamily="18" charset="0"/>
                          <a:ea typeface="Cambria Math" panose="02040503050406030204" pitchFamily="18" charset="0"/>
                        </a:rPr>
                        <m:t>𝑃𝑜</m:t>
                      </m:r>
                      <m:d>
                        <m:dPr>
                          <m:ctrlPr>
                            <a:rPr kumimoji="1" lang="en-US" altLang="ja-JP" sz="4800" b="0" i="1" smtClean="0">
                              <a:latin typeface="Cambria Math" panose="02040503050406030204" pitchFamily="18" charset="0"/>
                              <a:ea typeface="Cambria Math" panose="02040503050406030204" pitchFamily="18" charset="0"/>
                            </a:rPr>
                          </m:ctrlPr>
                        </m:dPr>
                        <m:e>
                          <m:r>
                            <a:rPr kumimoji="1" lang="ja-JP" altLang="en-US" sz="4800" b="0" i="1" smtClean="0">
                              <a:latin typeface="Cambria Math" panose="02040503050406030204" pitchFamily="18" charset="0"/>
                              <a:ea typeface="Cambria Math" panose="02040503050406030204" pitchFamily="18" charset="0"/>
                            </a:rPr>
                            <m:t>𝜇</m:t>
                          </m:r>
                        </m:e>
                      </m:d>
                      <m:r>
                        <a:rPr kumimoji="1" lang="en-US" altLang="ja-JP" sz="4800" b="0" i="1" smtClean="0">
                          <a:latin typeface="Cambria Math" panose="02040503050406030204" pitchFamily="18" charset="0"/>
                          <a:ea typeface="Cambria Math" panose="02040503050406030204" pitchFamily="18" charset="0"/>
                        </a:rPr>
                        <m:t>=</m:t>
                      </m:r>
                      <m:r>
                        <a:rPr kumimoji="1" lang="en-US" altLang="ja-JP" sz="4800" b="0" i="1" smtClean="0">
                          <a:latin typeface="Cambria Math" panose="02040503050406030204" pitchFamily="18" charset="0"/>
                          <a:ea typeface="Cambria Math" panose="02040503050406030204" pitchFamily="18" charset="0"/>
                        </a:rPr>
                        <m:t>𝑃𝑜</m:t>
                      </m:r>
                      <m:r>
                        <a:rPr kumimoji="1" lang="en-US" altLang="ja-JP" sz="4800" b="0" i="1" smtClean="0">
                          <a:latin typeface="Cambria Math" panose="02040503050406030204" pitchFamily="18" charset="0"/>
                          <a:ea typeface="Cambria Math" panose="02040503050406030204" pitchFamily="18" charset="0"/>
                        </a:rPr>
                        <m:t>(</m:t>
                      </m:r>
                      <m:r>
                        <a:rPr kumimoji="1" lang="ja-JP" altLang="en-US" sz="4800" b="0" i="1" smtClean="0">
                          <a:latin typeface="Cambria Math" panose="02040503050406030204" pitchFamily="18" charset="0"/>
                          <a:ea typeface="Cambria Math" panose="02040503050406030204" pitchFamily="18" charset="0"/>
                        </a:rPr>
                        <m:t>𝜆</m:t>
                      </m:r>
                      <m:r>
                        <a:rPr kumimoji="1" lang="en-US" altLang="ja-JP" sz="4800" b="0" i="1" smtClean="0">
                          <a:latin typeface="Cambria Math" panose="02040503050406030204" pitchFamily="18" charset="0"/>
                          <a:ea typeface="Cambria Math" panose="02040503050406030204" pitchFamily="18" charset="0"/>
                        </a:rPr>
                        <m:t>+</m:t>
                      </m:r>
                      <m:r>
                        <a:rPr kumimoji="1" lang="ja-JP" altLang="en-US" sz="4800" b="0" i="1" smtClean="0">
                          <a:latin typeface="Cambria Math" panose="02040503050406030204" pitchFamily="18" charset="0"/>
                          <a:ea typeface="Cambria Math" panose="02040503050406030204" pitchFamily="18" charset="0"/>
                        </a:rPr>
                        <m:t>𝜇</m:t>
                      </m:r>
                      <m:r>
                        <a:rPr kumimoji="1" lang="en-US" altLang="ja-JP" sz="4800" b="0" i="1" smtClean="0">
                          <a:latin typeface="Cambria Math" panose="02040503050406030204" pitchFamily="18" charset="0"/>
                          <a:ea typeface="Cambria Math" panose="02040503050406030204" pitchFamily="18" charset="0"/>
                        </a:rPr>
                        <m:t>)</m:t>
                      </m:r>
                    </m:oMath>
                  </m:oMathPara>
                </a14:m>
                <a:endParaRPr kumimoji="1" lang="ja-JP" altLang="en-US" sz="4800" dirty="0"/>
              </a:p>
            </p:txBody>
          </p:sp>
        </mc:Choice>
        <mc:Fallback>
          <p:sp>
            <p:nvSpPr>
              <p:cNvPr id="12" name="テキスト ボックス 11">
                <a:extLst>
                  <a:ext uri="{FF2B5EF4-FFF2-40B4-BE49-F238E27FC236}">
                    <a16:creationId xmlns:a16="http://schemas.microsoft.com/office/drawing/2014/main" id="{A7819272-6543-46A8-A60B-88A840AF61D1}"/>
                  </a:ext>
                </a:extLst>
              </p:cNvPr>
              <p:cNvSpPr txBox="1">
                <a:spLocks noRot="1" noChangeAspect="1" noMove="1" noResize="1" noEditPoints="1" noAdjustHandles="1" noChangeArrowheads="1" noChangeShapeType="1" noTextEdit="1"/>
              </p:cNvSpPr>
              <p:nvPr/>
            </p:nvSpPr>
            <p:spPr>
              <a:xfrm>
                <a:off x="2380769" y="5499054"/>
                <a:ext cx="7345665" cy="738664"/>
              </a:xfrm>
              <a:prstGeom prst="rect">
                <a:avLst/>
              </a:prstGeom>
              <a:blipFill>
                <a:blip r:embed="rId5"/>
                <a:stretch>
                  <a:fillRect/>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FAFCC1A3-0374-4327-9C1C-0C4678128AF0}"/>
              </a:ext>
            </a:extLst>
          </p:cNvPr>
          <p:cNvSpPr txBox="1"/>
          <p:nvPr/>
        </p:nvSpPr>
        <p:spPr>
          <a:xfrm>
            <a:off x="3279295" y="6270585"/>
            <a:ext cx="2125014" cy="523220"/>
          </a:xfrm>
          <a:prstGeom prst="rect">
            <a:avLst/>
          </a:prstGeom>
          <a:noFill/>
        </p:spPr>
        <p:txBody>
          <a:bodyPr wrap="square" rtlCol="0">
            <a:spAutoFit/>
          </a:bodyPr>
          <a:lstStyle/>
          <a:p>
            <a:pPr algn="ctr"/>
            <a:r>
              <a:rPr lang="ja-JP" altLang="en-US" sz="2800" b="1" dirty="0">
                <a:solidFill>
                  <a:schemeClr val="tx2"/>
                </a:solidFill>
              </a:rPr>
              <a:t>畳み込み</a:t>
            </a:r>
            <a:endParaRPr kumimoji="1" lang="ja-JP" altLang="en-US" sz="2800" b="1" dirty="0">
              <a:solidFill>
                <a:schemeClr val="tx2"/>
              </a:solidFill>
            </a:endParaRPr>
          </a:p>
        </p:txBody>
      </p:sp>
      <mc:AlternateContent xmlns:mc="http://schemas.openxmlformats.org/markup-compatibility/2006">
        <mc:Choice xmlns:a14="http://schemas.microsoft.com/office/drawing/2010/main" Requires="a14">
          <p:sp>
            <p:nvSpPr>
              <p:cNvPr id="14" name="正方形/長方形 13">
                <a:extLst>
                  <a:ext uri="{FF2B5EF4-FFF2-40B4-BE49-F238E27FC236}">
                    <a16:creationId xmlns:a16="http://schemas.microsoft.com/office/drawing/2014/main" id="{805170F6-EB54-4F10-A3A9-A260E55207DF}"/>
                  </a:ext>
                </a:extLst>
              </p:cNvPr>
              <p:cNvSpPr/>
              <p:nvPr/>
            </p:nvSpPr>
            <p:spPr>
              <a:xfrm>
                <a:off x="542453" y="5067062"/>
                <a:ext cx="4958152" cy="523220"/>
              </a:xfrm>
              <a:prstGeom prst="rect">
                <a:avLst/>
              </a:prstGeom>
            </p:spPr>
            <p:txBody>
              <a:bodyPr wrap="none">
                <a:spAutoFit/>
              </a:bodyPr>
              <a:lstStyle/>
              <a:p>
                <a14:m>
                  <m:oMath xmlns:m="http://schemas.openxmlformats.org/officeDocument/2006/math">
                    <m:r>
                      <a:rPr lang="ja-JP" altLang="en-US" sz="2800" i="1">
                        <a:latin typeface="Cambria Math" panose="02040503050406030204" pitchFamily="18" charset="0"/>
                      </a:rPr>
                      <m:t>𝜆</m:t>
                    </m:r>
                  </m:oMath>
                </a14:m>
                <a:r>
                  <a:rPr lang="en-US" altLang="ja-JP" sz="2800" dirty="0"/>
                  <a:t> : Home</a:t>
                </a:r>
                <a:r>
                  <a:rPr lang="ja-JP" altLang="en-US" sz="2800" dirty="0"/>
                  <a:t>側の得点数の期待値</a:t>
                </a:r>
              </a:p>
            </p:txBody>
          </p:sp>
        </mc:Choice>
        <mc:Fallback>
          <p:sp>
            <p:nvSpPr>
              <p:cNvPr id="14" name="正方形/長方形 13">
                <a:extLst>
                  <a:ext uri="{FF2B5EF4-FFF2-40B4-BE49-F238E27FC236}">
                    <a16:creationId xmlns:a16="http://schemas.microsoft.com/office/drawing/2014/main" id="{805170F6-EB54-4F10-A3A9-A260E55207DF}"/>
                  </a:ext>
                </a:extLst>
              </p:cNvPr>
              <p:cNvSpPr>
                <a:spLocks noRot="1" noChangeAspect="1" noMove="1" noResize="1" noEditPoints="1" noAdjustHandles="1" noChangeArrowheads="1" noChangeShapeType="1" noTextEdit="1"/>
              </p:cNvSpPr>
              <p:nvPr/>
            </p:nvSpPr>
            <p:spPr>
              <a:xfrm>
                <a:off x="542453" y="5067062"/>
                <a:ext cx="4958152" cy="523220"/>
              </a:xfrm>
              <a:prstGeom prst="rect">
                <a:avLst/>
              </a:prstGeom>
              <a:blipFill>
                <a:blip r:embed="rId6"/>
                <a:stretch>
                  <a:fillRect t="-10465" b="-32558"/>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5" name="正方形/長方形 14">
                <a:extLst>
                  <a:ext uri="{FF2B5EF4-FFF2-40B4-BE49-F238E27FC236}">
                    <a16:creationId xmlns:a16="http://schemas.microsoft.com/office/drawing/2014/main" id="{0F15FD1A-3EA3-44D2-82FC-34245114E471}"/>
                  </a:ext>
                </a:extLst>
              </p:cNvPr>
              <p:cNvSpPr/>
              <p:nvPr/>
            </p:nvSpPr>
            <p:spPr>
              <a:xfrm>
                <a:off x="5733589" y="5005510"/>
                <a:ext cx="4923143" cy="523220"/>
              </a:xfrm>
              <a:prstGeom prst="rect">
                <a:avLst/>
              </a:prstGeom>
            </p:spPr>
            <p:txBody>
              <a:bodyPr wrap="none">
                <a:spAutoFit/>
              </a:bodyPr>
              <a:lstStyle/>
              <a:p>
                <a14:m>
                  <m:oMath xmlns:m="http://schemas.openxmlformats.org/officeDocument/2006/math">
                    <m:r>
                      <a:rPr lang="ja-JP" altLang="en-US" sz="2800" i="1" smtClean="0">
                        <a:latin typeface="Cambria Math" panose="02040503050406030204" pitchFamily="18" charset="0"/>
                      </a:rPr>
                      <m:t>𝜇</m:t>
                    </m:r>
                  </m:oMath>
                </a14:m>
                <a:r>
                  <a:rPr lang="en-US" altLang="ja-JP" sz="2800" dirty="0"/>
                  <a:t> : Away</a:t>
                </a:r>
                <a:r>
                  <a:rPr lang="ja-JP" altLang="en-US" sz="2800" dirty="0"/>
                  <a:t>側の得点数の期待値</a:t>
                </a:r>
              </a:p>
            </p:txBody>
          </p:sp>
        </mc:Choice>
        <mc:Fallback>
          <p:sp>
            <p:nvSpPr>
              <p:cNvPr id="15" name="正方形/長方形 14">
                <a:extLst>
                  <a:ext uri="{FF2B5EF4-FFF2-40B4-BE49-F238E27FC236}">
                    <a16:creationId xmlns:a16="http://schemas.microsoft.com/office/drawing/2014/main" id="{0F15FD1A-3EA3-44D2-82FC-34245114E471}"/>
                  </a:ext>
                </a:extLst>
              </p:cNvPr>
              <p:cNvSpPr>
                <a:spLocks noRot="1" noChangeAspect="1" noMove="1" noResize="1" noEditPoints="1" noAdjustHandles="1" noChangeArrowheads="1" noChangeShapeType="1" noTextEdit="1"/>
              </p:cNvSpPr>
              <p:nvPr/>
            </p:nvSpPr>
            <p:spPr>
              <a:xfrm>
                <a:off x="5733589" y="5005510"/>
                <a:ext cx="4923143" cy="523220"/>
              </a:xfrm>
              <a:prstGeom prst="rect">
                <a:avLst/>
              </a:prstGeom>
              <a:blipFill>
                <a:blip r:embed="rId7"/>
                <a:stretch>
                  <a:fillRect t="-10465" b="-32558"/>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id="{91ADD7FF-5FD1-42CD-9B28-0C51809F72D3}"/>
              </a:ext>
            </a:extLst>
          </p:cNvPr>
          <p:cNvSpPr txBox="1"/>
          <p:nvPr/>
        </p:nvSpPr>
        <p:spPr>
          <a:xfrm>
            <a:off x="0" y="1376096"/>
            <a:ext cx="4629246" cy="523221"/>
          </a:xfrm>
          <a:prstGeom prst="rect">
            <a:avLst/>
          </a:prstGeom>
          <a:noFill/>
        </p:spPr>
        <p:txBody>
          <a:bodyPr wrap="square" rtlCol="0">
            <a:spAutoFit/>
          </a:bodyPr>
          <a:lstStyle/>
          <a:p>
            <a:pPr algn="ctr"/>
            <a:r>
              <a:rPr kumimoji="1" lang="ja-JP" altLang="en-US" sz="2800" b="1" dirty="0"/>
              <a:t>例：ポアソン分布の引き算</a:t>
            </a:r>
          </a:p>
        </p:txBody>
      </p:sp>
    </p:spTree>
    <p:extLst>
      <p:ext uri="{BB962C8B-B14F-4D97-AF65-F5344CB8AC3E}">
        <p14:creationId xmlns:p14="http://schemas.microsoft.com/office/powerpoint/2010/main" val="29720421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87B6F2-46AE-C947-AD5B-14ABEC16C653}"/>
              </a:ext>
            </a:extLst>
          </p:cNvPr>
          <p:cNvSpPr>
            <a:spLocks noGrp="1"/>
          </p:cNvSpPr>
          <p:nvPr>
            <p:ph type="title"/>
          </p:nvPr>
        </p:nvSpPr>
        <p:spPr/>
        <p:txBody>
          <a:bodyPr>
            <a:normAutofit/>
          </a:bodyPr>
          <a:lstStyle/>
          <a:p>
            <a:r>
              <a:rPr lang="en-US" altLang="ja-JP" dirty="0"/>
              <a:t>4</a:t>
            </a:r>
            <a:r>
              <a:rPr lang="ja-JP" altLang="en-US"/>
              <a:t> 標本</a:t>
            </a:r>
            <a:endParaRPr kumimoji="1" lang="ja-JP" altLang="en-US"/>
          </a:p>
        </p:txBody>
      </p:sp>
      <p:sp>
        <p:nvSpPr>
          <p:cNvPr id="3" name="コンテンツ プレースホルダー 2">
            <a:extLst>
              <a:ext uri="{FF2B5EF4-FFF2-40B4-BE49-F238E27FC236}">
                <a16:creationId xmlns:a16="http://schemas.microsoft.com/office/drawing/2014/main" id="{436A163E-E681-E64C-B4FF-310A1A60C0FD}"/>
              </a:ext>
            </a:extLst>
          </p:cNvPr>
          <p:cNvSpPr>
            <a:spLocks noGrp="1"/>
          </p:cNvSpPr>
          <p:nvPr>
            <p:ph idx="1"/>
          </p:nvPr>
        </p:nvSpPr>
        <p:spPr/>
        <p:txBody>
          <a:bodyPr/>
          <a:lstStyle/>
          <a:p>
            <a:pPr marL="0" indent="0">
              <a:buNone/>
            </a:pPr>
            <a:r>
              <a:rPr lang="en-US" altLang="ja-JP" dirty="0"/>
              <a:t>4.1 </a:t>
            </a:r>
            <a:r>
              <a:rPr lang="ja-JP" altLang="en-US"/>
              <a:t>母集団と標本</a:t>
            </a:r>
            <a:endParaRPr lang="en-US" altLang="ja-JP" dirty="0"/>
          </a:p>
          <a:p>
            <a:pPr marL="0" indent="0">
              <a:buNone/>
            </a:pPr>
            <a:r>
              <a:rPr lang="en-US" altLang="ja-JP" dirty="0"/>
              <a:t>4.2</a:t>
            </a:r>
            <a:r>
              <a:rPr lang="ja-JP" altLang="en-US"/>
              <a:t> 母数と標本分布</a:t>
            </a:r>
            <a:endParaRPr lang="en-US" altLang="ja-JP" dirty="0"/>
          </a:p>
          <a:p>
            <a:pPr marL="0" indent="0">
              <a:buNone/>
            </a:pPr>
            <a:r>
              <a:rPr lang="en-US" altLang="ja-JP" dirty="0"/>
              <a:t>4.3</a:t>
            </a:r>
            <a:r>
              <a:rPr lang="ja-JP" altLang="en-US"/>
              <a:t> 大数の法則</a:t>
            </a:r>
            <a:endParaRPr lang="en-US" altLang="ja-JP" dirty="0"/>
          </a:p>
          <a:p>
            <a:pPr marL="0" indent="0">
              <a:buNone/>
            </a:pPr>
            <a:endParaRPr lang="en-US" altLang="ja-JP" dirty="0"/>
          </a:p>
          <a:p>
            <a:pPr marL="0" indent="0">
              <a:buNone/>
            </a:pPr>
            <a:r>
              <a:rPr lang="en-US" altLang="ja-JP" dirty="0"/>
              <a:t>t</a:t>
            </a:r>
            <a:r>
              <a:rPr kumimoji="1" lang="ja-JP" altLang="en-US"/>
              <a:t>分布</a:t>
            </a:r>
            <a:endParaRPr kumimoji="1" lang="en-US" altLang="ja-JP" dirty="0"/>
          </a:p>
          <a:p>
            <a:pPr marL="0" indent="0">
              <a:buNone/>
            </a:pPr>
            <a:r>
              <a:rPr lang="en-US" altLang="ja-JP" dirty="0"/>
              <a:t>x</a:t>
            </a:r>
            <a:r>
              <a:rPr kumimoji="1" lang="en-US" altLang="ja-JP" dirty="0"/>
              <a:t>^2</a:t>
            </a:r>
            <a:r>
              <a:rPr kumimoji="1" lang="ja-JP" altLang="en-US"/>
              <a:t>分布</a:t>
            </a:r>
            <a:endParaRPr kumimoji="1" lang="en-US" altLang="ja-JP" dirty="0"/>
          </a:p>
          <a:p>
            <a:pPr marL="0" indent="0">
              <a:buNone/>
            </a:pPr>
            <a:r>
              <a:rPr lang="en-US" altLang="ja-JP" dirty="0"/>
              <a:t>F</a:t>
            </a:r>
            <a:r>
              <a:rPr lang="ja-JP" altLang="en-US"/>
              <a:t>分布</a:t>
            </a:r>
            <a:endParaRPr kumimoji="1" lang="ja-JP" altLang="en-US"/>
          </a:p>
        </p:txBody>
      </p:sp>
    </p:spTree>
    <p:extLst>
      <p:ext uri="{BB962C8B-B14F-4D97-AF65-F5344CB8AC3E}">
        <p14:creationId xmlns:p14="http://schemas.microsoft.com/office/powerpoint/2010/main" val="27826834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C96D48-FC07-944B-94B2-7E918CDCC54C}"/>
              </a:ext>
            </a:extLst>
          </p:cNvPr>
          <p:cNvSpPr>
            <a:spLocks noGrp="1"/>
          </p:cNvSpPr>
          <p:nvPr>
            <p:ph type="title"/>
          </p:nvPr>
        </p:nvSpPr>
        <p:spPr/>
        <p:txBody>
          <a:bodyPr/>
          <a:lstStyle/>
          <a:p>
            <a:r>
              <a:rPr lang="en-US" altLang="ja-JP" dirty="0"/>
              <a:t>4.1 </a:t>
            </a:r>
            <a:r>
              <a:rPr lang="ja-JP" altLang="en-US"/>
              <a:t>母集団と標本</a:t>
            </a:r>
            <a:endParaRPr kumimoji="1" lang="ja-JP" altLang="en-US"/>
          </a:p>
        </p:txBody>
      </p:sp>
      <p:sp>
        <p:nvSpPr>
          <p:cNvPr id="3" name="コンテンツ プレースホルダー 2">
            <a:extLst>
              <a:ext uri="{FF2B5EF4-FFF2-40B4-BE49-F238E27FC236}">
                <a16:creationId xmlns:a16="http://schemas.microsoft.com/office/drawing/2014/main" id="{2B32C4CE-28F8-8240-9262-14B3BD4560EA}"/>
              </a:ext>
            </a:extLst>
          </p:cNvPr>
          <p:cNvSpPr>
            <a:spLocks noGrp="1"/>
          </p:cNvSpPr>
          <p:nvPr>
            <p:ph idx="1"/>
          </p:nvPr>
        </p:nvSpPr>
        <p:spPr>
          <a:xfrm>
            <a:off x="98611" y="1559860"/>
            <a:ext cx="11936506" cy="1156836"/>
          </a:xfrm>
        </p:spPr>
        <p:txBody>
          <a:bodyPr/>
          <a:lstStyle/>
          <a:p>
            <a:pPr marL="0" indent="0">
              <a:buNone/>
            </a:pPr>
            <a:r>
              <a:rPr kumimoji="1" lang="ja-JP" altLang="en-US" sz="3600" b="1" u="sng">
                <a:solidFill>
                  <a:schemeClr val="accent1">
                    <a:lumMod val="75000"/>
                  </a:schemeClr>
                </a:solidFill>
              </a:rPr>
              <a:t>記述統計</a:t>
            </a:r>
            <a:endParaRPr kumimoji="1" lang="en-US" altLang="ja-JP" sz="3600" b="1" u="sng" dirty="0">
              <a:solidFill>
                <a:schemeClr val="accent1">
                  <a:lumMod val="75000"/>
                </a:schemeClr>
              </a:solidFill>
            </a:endParaRPr>
          </a:p>
          <a:p>
            <a:pPr marL="0" indent="0">
              <a:buNone/>
            </a:pPr>
            <a:r>
              <a:rPr lang="ja-JP" altLang="en-US"/>
              <a:t>⇨</a:t>
            </a:r>
            <a:r>
              <a:rPr kumimoji="1" lang="ja-JP" altLang="en-US"/>
              <a:t>分析対象の集団について完全に知ることができる場合に適用できる手法</a:t>
            </a:r>
          </a:p>
        </p:txBody>
      </p:sp>
      <p:sp>
        <p:nvSpPr>
          <p:cNvPr id="4" name="テキスト ボックス 3">
            <a:extLst>
              <a:ext uri="{FF2B5EF4-FFF2-40B4-BE49-F238E27FC236}">
                <a16:creationId xmlns:a16="http://schemas.microsoft.com/office/drawing/2014/main" id="{CCCB986F-A498-1A40-A2F1-9EE6AED2135E}"/>
              </a:ext>
            </a:extLst>
          </p:cNvPr>
          <p:cNvSpPr txBox="1"/>
          <p:nvPr/>
        </p:nvSpPr>
        <p:spPr>
          <a:xfrm>
            <a:off x="675862" y="3198167"/>
            <a:ext cx="7263527" cy="461665"/>
          </a:xfrm>
          <a:prstGeom prst="rect">
            <a:avLst/>
          </a:prstGeom>
          <a:noFill/>
        </p:spPr>
        <p:txBody>
          <a:bodyPr wrap="none" rtlCol="0">
            <a:spAutoFit/>
          </a:bodyPr>
          <a:lstStyle/>
          <a:p>
            <a:r>
              <a:rPr kumimoji="1" lang="ja-JP" altLang="en-US" sz="2400"/>
              <a:t>実際は</a:t>
            </a:r>
            <a:r>
              <a:rPr lang="ja-JP" altLang="en-US" sz="2400"/>
              <a:t>，</a:t>
            </a:r>
            <a:r>
              <a:rPr kumimoji="1" lang="ja-JP" altLang="en-US" sz="2400" u="sng">
                <a:solidFill>
                  <a:srgbClr val="FF0000"/>
                </a:solidFill>
              </a:rPr>
              <a:t>調査したい集団全体</a:t>
            </a:r>
            <a:r>
              <a:rPr kumimoji="1" lang="ja-JP" altLang="en-US" sz="2400"/>
              <a:t>を調べることは不可能</a:t>
            </a:r>
            <a:endParaRPr kumimoji="1" lang="en-US" altLang="ja-JP" sz="2400" dirty="0"/>
          </a:p>
        </p:txBody>
      </p:sp>
      <p:sp>
        <p:nvSpPr>
          <p:cNvPr id="5" name="テキスト ボックス 4">
            <a:extLst>
              <a:ext uri="{FF2B5EF4-FFF2-40B4-BE49-F238E27FC236}">
                <a16:creationId xmlns:a16="http://schemas.microsoft.com/office/drawing/2014/main" id="{1DCC388A-6D1D-4C4E-B845-65862B3B95B7}"/>
              </a:ext>
            </a:extLst>
          </p:cNvPr>
          <p:cNvSpPr txBox="1"/>
          <p:nvPr/>
        </p:nvSpPr>
        <p:spPr>
          <a:xfrm>
            <a:off x="5827762" y="4664358"/>
            <a:ext cx="5724644" cy="1323439"/>
          </a:xfrm>
          <a:prstGeom prst="rect">
            <a:avLst/>
          </a:prstGeom>
          <a:noFill/>
        </p:spPr>
        <p:txBody>
          <a:bodyPr wrap="none" rtlCol="0">
            <a:spAutoFit/>
          </a:bodyPr>
          <a:lstStyle/>
          <a:p>
            <a:r>
              <a:rPr kumimoji="1" lang="ja-JP" altLang="en-US" sz="3200" b="1" u="sng">
                <a:solidFill>
                  <a:srgbClr val="FF0000"/>
                </a:solidFill>
              </a:rPr>
              <a:t>統計的推測</a:t>
            </a:r>
            <a:endParaRPr kumimoji="1" lang="en-US" altLang="ja-JP" sz="3200" b="1" u="sng" dirty="0">
              <a:solidFill>
                <a:srgbClr val="FF0000"/>
              </a:solidFill>
            </a:endParaRPr>
          </a:p>
          <a:p>
            <a:r>
              <a:rPr lang="ja-JP" altLang="en-US" sz="2400"/>
              <a:t>・母集団からその一部を選び出して分析</a:t>
            </a:r>
            <a:endParaRPr lang="en-US" altLang="ja-JP" sz="2400" dirty="0"/>
          </a:p>
          <a:p>
            <a:r>
              <a:rPr kumimoji="1" lang="ja-JP" altLang="en-US" sz="2400"/>
              <a:t>・統計手法を使って母集団を推測</a:t>
            </a:r>
            <a:endParaRPr kumimoji="1" lang="ja-JP" altLang="en-US" sz="2800"/>
          </a:p>
        </p:txBody>
      </p:sp>
      <p:sp>
        <p:nvSpPr>
          <p:cNvPr id="6" name="テキスト ボックス 5">
            <a:extLst>
              <a:ext uri="{FF2B5EF4-FFF2-40B4-BE49-F238E27FC236}">
                <a16:creationId xmlns:a16="http://schemas.microsoft.com/office/drawing/2014/main" id="{885E8169-CD58-DC41-9A29-2F6CF78214C7}"/>
              </a:ext>
            </a:extLst>
          </p:cNvPr>
          <p:cNvSpPr txBox="1"/>
          <p:nvPr/>
        </p:nvSpPr>
        <p:spPr>
          <a:xfrm>
            <a:off x="2472610" y="3604651"/>
            <a:ext cx="1723549" cy="707886"/>
          </a:xfrm>
          <a:prstGeom prst="rect">
            <a:avLst/>
          </a:prstGeom>
          <a:noFill/>
        </p:spPr>
        <p:txBody>
          <a:bodyPr wrap="none" rtlCol="0">
            <a:spAutoFit/>
          </a:bodyPr>
          <a:lstStyle/>
          <a:p>
            <a:r>
              <a:rPr kumimoji="1" lang="ja-JP" altLang="en-US" sz="4000" b="1">
                <a:solidFill>
                  <a:srgbClr val="FF0000"/>
                </a:solidFill>
              </a:rPr>
              <a:t>母集団</a:t>
            </a:r>
          </a:p>
        </p:txBody>
      </p:sp>
      <p:sp>
        <p:nvSpPr>
          <p:cNvPr id="7" name="テキスト ボックス 6">
            <a:extLst>
              <a:ext uri="{FF2B5EF4-FFF2-40B4-BE49-F238E27FC236}">
                <a16:creationId xmlns:a16="http://schemas.microsoft.com/office/drawing/2014/main" id="{8FC9CCF7-BA8F-9446-A926-3DD44D5B6797}"/>
              </a:ext>
            </a:extLst>
          </p:cNvPr>
          <p:cNvSpPr txBox="1"/>
          <p:nvPr/>
        </p:nvSpPr>
        <p:spPr>
          <a:xfrm>
            <a:off x="2729090" y="5449191"/>
            <a:ext cx="1210588" cy="707886"/>
          </a:xfrm>
          <a:prstGeom prst="rect">
            <a:avLst/>
          </a:prstGeom>
          <a:noFill/>
        </p:spPr>
        <p:txBody>
          <a:bodyPr wrap="none" rtlCol="0">
            <a:spAutoFit/>
          </a:bodyPr>
          <a:lstStyle/>
          <a:p>
            <a:r>
              <a:rPr kumimoji="1" lang="ja-JP" altLang="en-US" sz="4000" b="1">
                <a:solidFill>
                  <a:srgbClr val="FF0000"/>
                </a:solidFill>
              </a:rPr>
              <a:t>標本</a:t>
            </a:r>
          </a:p>
        </p:txBody>
      </p:sp>
      <p:sp>
        <p:nvSpPr>
          <p:cNvPr id="8" name="テキスト ボックス 7">
            <a:extLst>
              <a:ext uri="{FF2B5EF4-FFF2-40B4-BE49-F238E27FC236}">
                <a16:creationId xmlns:a16="http://schemas.microsoft.com/office/drawing/2014/main" id="{45FA65CB-6605-3848-A3BA-7168399856AA}"/>
              </a:ext>
            </a:extLst>
          </p:cNvPr>
          <p:cNvSpPr txBox="1"/>
          <p:nvPr/>
        </p:nvSpPr>
        <p:spPr>
          <a:xfrm>
            <a:off x="1442406" y="4518966"/>
            <a:ext cx="1467068" cy="400110"/>
          </a:xfrm>
          <a:prstGeom prst="rect">
            <a:avLst/>
          </a:prstGeom>
          <a:noFill/>
        </p:spPr>
        <p:txBody>
          <a:bodyPr wrap="none" rtlCol="0">
            <a:spAutoFit/>
          </a:bodyPr>
          <a:lstStyle/>
          <a:p>
            <a:r>
              <a:rPr kumimoji="1" lang="ja-JP" altLang="en-US" sz="2000">
                <a:solidFill>
                  <a:srgbClr val="FF0000"/>
                </a:solidFill>
              </a:rPr>
              <a:t>一部を抽出</a:t>
            </a:r>
          </a:p>
        </p:txBody>
      </p:sp>
      <p:sp>
        <p:nvSpPr>
          <p:cNvPr id="9" name="下矢印 8">
            <a:extLst>
              <a:ext uri="{FF2B5EF4-FFF2-40B4-BE49-F238E27FC236}">
                <a16:creationId xmlns:a16="http://schemas.microsoft.com/office/drawing/2014/main" id="{A872F951-A8F2-1344-B78C-4C1FC4F6701C}"/>
              </a:ext>
            </a:extLst>
          </p:cNvPr>
          <p:cNvSpPr/>
          <p:nvPr/>
        </p:nvSpPr>
        <p:spPr>
          <a:xfrm>
            <a:off x="2997185" y="4315402"/>
            <a:ext cx="674398" cy="982738"/>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7092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8FE588BF-1711-5649-8226-7DF67FEA6055}"/>
              </a:ext>
            </a:extLst>
          </p:cNvPr>
          <p:cNvPicPr>
            <a:picLocks noChangeAspect="1"/>
          </p:cNvPicPr>
          <p:nvPr/>
        </p:nvPicPr>
        <p:blipFill>
          <a:blip r:embed="rId2"/>
          <a:stretch>
            <a:fillRect/>
          </a:stretch>
        </p:blipFill>
        <p:spPr>
          <a:xfrm>
            <a:off x="98612" y="3891540"/>
            <a:ext cx="4221555" cy="2814370"/>
          </a:xfrm>
          <a:prstGeom prst="rect">
            <a:avLst/>
          </a:prstGeom>
        </p:spPr>
      </p:pic>
      <p:sp>
        <p:nvSpPr>
          <p:cNvPr id="7" name="円/楕円 6">
            <a:extLst>
              <a:ext uri="{FF2B5EF4-FFF2-40B4-BE49-F238E27FC236}">
                <a16:creationId xmlns:a16="http://schemas.microsoft.com/office/drawing/2014/main" id="{D1239791-06E5-1046-B0FE-82C26AEB1019}"/>
              </a:ext>
            </a:extLst>
          </p:cNvPr>
          <p:cNvSpPr/>
          <p:nvPr/>
        </p:nvSpPr>
        <p:spPr>
          <a:xfrm>
            <a:off x="7615513" y="1450695"/>
            <a:ext cx="3385978" cy="2035039"/>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sz="1600"/>
          </a:p>
        </p:txBody>
      </p:sp>
      <p:sp>
        <p:nvSpPr>
          <p:cNvPr id="5" name="円/楕円 4">
            <a:extLst>
              <a:ext uri="{FF2B5EF4-FFF2-40B4-BE49-F238E27FC236}">
                <a16:creationId xmlns:a16="http://schemas.microsoft.com/office/drawing/2014/main" id="{74FB3139-CF42-5540-8F09-BAEAAD31ECDC}"/>
              </a:ext>
            </a:extLst>
          </p:cNvPr>
          <p:cNvSpPr/>
          <p:nvPr/>
        </p:nvSpPr>
        <p:spPr>
          <a:xfrm>
            <a:off x="217986" y="1098015"/>
            <a:ext cx="3873339" cy="2762304"/>
          </a:xfrm>
          <a:prstGeom prst="ellipse">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600"/>
          </a:p>
        </p:txBody>
      </p:sp>
      <p:sp>
        <p:nvSpPr>
          <p:cNvPr id="2" name="タイトル 1">
            <a:extLst>
              <a:ext uri="{FF2B5EF4-FFF2-40B4-BE49-F238E27FC236}">
                <a16:creationId xmlns:a16="http://schemas.microsoft.com/office/drawing/2014/main" id="{8ECBAFEA-8971-AA4F-8876-B594D835CCB9}"/>
              </a:ext>
            </a:extLst>
          </p:cNvPr>
          <p:cNvSpPr>
            <a:spLocks noGrp="1"/>
          </p:cNvSpPr>
          <p:nvPr>
            <p:ph type="title"/>
          </p:nvPr>
        </p:nvSpPr>
        <p:spPr/>
        <p:txBody>
          <a:bodyPr/>
          <a:lstStyle/>
          <a:p>
            <a:r>
              <a:rPr lang="en-US" altLang="ja-JP" dirty="0"/>
              <a:t>4.2</a:t>
            </a:r>
            <a:r>
              <a:rPr lang="ja-JP" altLang="en-US"/>
              <a:t> 母数と標本分布</a:t>
            </a:r>
            <a:endParaRPr kumimoji="1" lang="ja-JP" altLang="en-US"/>
          </a:p>
        </p:txBody>
      </p:sp>
      <p:sp>
        <p:nvSpPr>
          <p:cNvPr id="3" name="コンテンツ プレースホルダー 2">
            <a:extLst>
              <a:ext uri="{FF2B5EF4-FFF2-40B4-BE49-F238E27FC236}">
                <a16:creationId xmlns:a16="http://schemas.microsoft.com/office/drawing/2014/main" id="{08A1D42A-6640-F042-AF52-922E48A8F929}"/>
              </a:ext>
            </a:extLst>
          </p:cNvPr>
          <p:cNvSpPr>
            <a:spLocks noGrp="1"/>
          </p:cNvSpPr>
          <p:nvPr>
            <p:ph idx="1"/>
          </p:nvPr>
        </p:nvSpPr>
        <p:spPr>
          <a:xfrm>
            <a:off x="1202275" y="1597408"/>
            <a:ext cx="1904763" cy="674298"/>
          </a:xfrm>
        </p:spPr>
        <p:txBody>
          <a:bodyPr>
            <a:normAutofit/>
          </a:bodyPr>
          <a:lstStyle/>
          <a:p>
            <a:pPr marL="0" indent="0">
              <a:buNone/>
            </a:pPr>
            <a:r>
              <a:rPr kumimoji="1" lang="ja-JP" altLang="en-US" sz="4000" b="1"/>
              <a:t>母集団</a:t>
            </a:r>
          </a:p>
        </p:txBody>
      </p:sp>
      <p:sp>
        <p:nvSpPr>
          <p:cNvPr id="4" name="テキスト ボックス 3">
            <a:extLst>
              <a:ext uri="{FF2B5EF4-FFF2-40B4-BE49-F238E27FC236}">
                <a16:creationId xmlns:a16="http://schemas.microsoft.com/office/drawing/2014/main" id="{985DFE4E-34A4-F047-B8DD-B480022489C8}"/>
              </a:ext>
            </a:extLst>
          </p:cNvPr>
          <p:cNvSpPr txBox="1"/>
          <p:nvPr/>
        </p:nvSpPr>
        <p:spPr>
          <a:xfrm>
            <a:off x="8520763" y="1734643"/>
            <a:ext cx="1655380" cy="523220"/>
          </a:xfrm>
          <a:prstGeom prst="rect">
            <a:avLst/>
          </a:prstGeom>
          <a:noFill/>
        </p:spPr>
        <p:txBody>
          <a:bodyPr wrap="square" rtlCol="0">
            <a:spAutoFit/>
          </a:bodyPr>
          <a:lstStyle/>
          <a:p>
            <a:r>
              <a:rPr kumimoji="1" lang="ja-JP" altLang="en-US" sz="2800" b="1"/>
              <a:t>標本集団</a:t>
            </a:r>
          </a:p>
        </p:txBody>
      </p:sp>
      <p:sp>
        <p:nvSpPr>
          <p:cNvPr id="9" name="テキスト ボックス 8">
            <a:extLst>
              <a:ext uri="{FF2B5EF4-FFF2-40B4-BE49-F238E27FC236}">
                <a16:creationId xmlns:a16="http://schemas.microsoft.com/office/drawing/2014/main" id="{9F086AF8-E712-624C-A73A-1CEAC3A5A2DA}"/>
              </a:ext>
            </a:extLst>
          </p:cNvPr>
          <p:cNvSpPr txBox="1"/>
          <p:nvPr/>
        </p:nvSpPr>
        <p:spPr>
          <a:xfrm>
            <a:off x="8799757" y="2316183"/>
            <a:ext cx="10973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a:t>標本平均</a:t>
            </a:r>
          </a:p>
        </p:txBody>
      </p:sp>
      <p:sp>
        <p:nvSpPr>
          <p:cNvPr id="11" name="テキスト ボックス 10">
            <a:extLst>
              <a:ext uri="{FF2B5EF4-FFF2-40B4-BE49-F238E27FC236}">
                <a16:creationId xmlns:a16="http://schemas.microsoft.com/office/drawing/2014/main" id="{E5E0386F-F3AD-404F-9243-FFE9E28CD06D}"/>
              </a:ext>
            </a:extLst>
          </p:cNvPr>
          <p:cNvSpPr txBox="1"/>
          <p:nvPr/>
        </p:nvSpPr>
        <p:spPr>
          <a:xfrm>
            <a:off x="8567259" y="2814345"/>
            <a:ext cx="15623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a:t>標本標準偏差</a:t>
            </a:r>
          </a:p>
        </p:txBody>
      </p:sp>
      <p:sp>
        <p:nvSpPr>
          <p:cNvPr id="12" name="テキスト ボックス 11">
            <a:extLst>
              <a:ext uri="{FF2B5EF4-FFF2-40B4-BE49-F238E27FC236}">
                <a16:creationId xmlns:a16="http://schemas.microsoft.com/office/drawing/2014/main" id="{0C615443-A508-9D4C-BB24-ED5489501F45}"/>
              </a:ext>
            </a:extLst>
          </p:cNvPr>
          <p:cNvSpPr txBox="1"/>
          <p:nvPr/>
        </p:nvSpPr>
        <p:spPr>
          <a:xfrm>
            <a:off x="1582713" y="2447198"/>
            <a:ext cx="114388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400"/>
              <a:t>母平均</a:t>
            </a:r>
          </a:p>
        </p:txBody>
      </p:sp>
      <p:sp>
        <p:nvSpPr>
          <p:cNvPr id="13" name="テキスト ボックス 12">
            <a:extLst>
              <a:ext uri="{FF2B5EF4-FFF2-40B4-BE49-F238E27FC236}">
                <a16:creationId xmlns:a16="http://schemas.microsoft.com/office/drawing/2014/main" id="{05BE47D4-C373-A841-BEE2-6F36F3013039}"/>
              </a:ext>
            </a:extLst>
          </p:cNvPr>
          <p:cNvSpPr txBox="1"/>
          <p:nvPr/>
        </p:nvSpPr>
        <p:spPr>
          <a:xfrm>
            <a:off x="1232646" y="3081674"/>
            <a:ext cx="1735841"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ja-JP" altLang="en-US" sz="2400"/>
              <a:t>母標準偏差</a:t>
            </a:r>
            <a:endParaRPr kumimoji="1" lang="ja-JP" altLang="en-US" sz="2400"/>
          </a:p>
        </p:txBody>
      </p:sp>
      <p:sp>
        <p:nvSpPr>
          <p:cNvPr id="14" name="右矢印 13">
            <a:extLst>
              <a:ext uri="{FF2B5EF4-FFF2-40B4-BE49-F238E27FC236}">
                <a16:creationId xmlns:a16="http://schemas.microsoft.com/office/drawing/2014/main" id="{D5851848-37C5-4F48-B8FA-848910847E64}"/>
              </a:ext>
            </a:extLst>
          </p:cNvPr>
          <p:cNvSpPr/>
          <p:nvPr/>
        </p:nvSpPr>
        <p:spPr>
          <a:xfrm>
            <a:off x="4675108" y="1960631"/>
            <a:ext cx="2282466" cy="413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5" name="テキスト ボックス 14">
            <a:extLst>
              <a:ext uri="{FF2B5EF4-FFF2-40B4-BE49-F238E27FC236}">
                <a16:creationId xmlns:a16="http://schemas.microsoft.com/office/drawing/2014/main" id="{F14991B2-4B2F-794C-B716-EAE02C8669F1}"/>
              </a:ext>
            </a:extLst>
          </p:cNvPr>
          <p:cNvSpPr txBox="1"/>
          <p:nvPr/>
        </p:nvSpPr>
        <p:spPr>
          <a:xfrm>
            <a:off x="5202257" y="1485312"/>
            <a:ext cx="1219850" cy="400110"/>
          </a:xfrm>
          <a:prstGeom prst="rect">
            <a:avLst/>
          </a:prstGeom>
          <a:noFill/>
        </p:spPr>
        <p:txBody>
          <a:bodyPr wrap="square" rtlCol="0">
            <a:spAutoFit/>
          </a:bodyPr>
          <a:lstStyle/>
          <a:p>
            <a:r>
              <a:rPr kumimoji="1" lang="ja-JP" altLang="en-US" sz="2000" b="1">
                <a:solidFill>
                  <a:schemeClr val="accent1">
                    <a:lumMod val="75000"/>
                  </a:schemeClr>
                </a:solidFill>
              </a:rPr>
              <a:t>標本抽出</a:t>
            </a:r>
          </a:p>
        </p:txBody>
      </p:sp>
      <p:sp>
        <p:nvSpPr>
          <p:cNvPr id="17" name="右矢印 16">
            <a:extLst>
              <a:ext uri="{FF2B5EF4-FFF2-40B4-BE49-F238E27FC236}">
                <a16:creationId xmlns:a16="http://schemas.microsoft.com/office/drawing/2014/main" id="{91FEB922-386E-B04E-A9CA-572977F86BF2}"/>
              </a:ext>
            </a:extLst>
          </p:cNvPr>
          <p:cNvSpPr/>
          <p:nvPr/>
        </p:nvSpPr>
        <p:spPr>
          <a:xfrm rot="10800000">
            <a:off x="4670949" y="2964729"/>
            <a:ext cx="2282466" cy="41348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9" name="テキスト ボックス 18">
            <a:extLst>
              <a:ext uri="{FF2B5EF4-FFF2-40B4-BE49-F238E27FC236}">
                <a16:creationId xmlns:a16="http://schemas.microsoft.com/office/drawing/2014/main" id="{C7B63F83-7CAD-394F-96BE-E607330E5115}"/>
              </a:ext>
            </a:extLst>
          </p:cNvPr>
          <p:cNvSpPr txBox="1"/>
          <p:nvPr/>
        </p:nvSpPr>
        <p:spPr>
          <a:xfrm>
            <a:off x="4973187" y="3596434"/>
            <a:ext cx="1794878" cy="461665"/>
          </a:xfrm>
          <a:prstGeom prst="rect">
            <a:avLst/>
          </a:prstGeom>
          <a:noFill/>
        </p:spPr>
        <p:txBody>
          <a:bodyPr wrap="square" rtlCol="0">
            <a:spAutoFit/>
          </a:bodyPr>
          <a:lstStyle/>
          <a:p>
            <a:r>
              <a:rPr lang="ja-JP" altLang="en-US" sz="2400" b="1">
                <a:solidFill>
                  <a:srgbClr val="FF0000"/>
                </a:solidFill>
              </a:rPr>
              <a:t>統計的推測</a:t>
            </a:r>
            <a:endParaRPr kumimoji="1" lang="ja-JP" altLang="en-US" sz="2400" b="1">
              <a:solidFill>
                <a:srgbClr val="FF0000"/>
              </a:solidFill>
            </a:endParaRPr>
          </a:p>
        </p:txBody>
      </p:sp>
      <p:pic>
        <p:nvPicPr>
          <p:cNvPr id="38" name="図 37">
            <a:extLst>
              <a:ext uri="{FF2B5EF4-FFF2-40B4-BE49-F238E27FC236}">
                <a16:creationId xmlns:a16="http://schemas.microsoft.com/office/drawing/2014/main" id="{2A8834CB-21E9-814E-BFB0-8787436E6E26}"/>
              </a:ext>
            </a:extLst>
          </p:cNvPr>
          <p:cNvPicPr>
            <a:picLocks noChangeAspect="1"/>
          </p:cNvPicPr>
          <p:nvPr/>
        </p:nvPicPr>
        <p:blipFill>
          <a:blip r:embed="rId3"/>
          <a:stretch>
            <a:fillRect/>
          </a:stretch>
        </p:blipFill>
        <p:spPr>
          <a:xfrm>
            <a:off x="7346495" y="3990720"/>
            <a:ext cx="3924015" cy="2616010"/>
          </a:xfrm>
          <a:prstGeom prst="rect">
            <a:avLst/>
          </a:prstGeom>
        </p:spPr>
      </p:pic>
    </p:spTree>
    <p:extLst>
      <p:ext uri="{BB962C8B-B14F-4D97-AF65-F5344CB8AC3E}">
        <p14:creationId xmlns:p14="http://schemas.microsoft.com/office/powerpoint/2010/main" val="34866087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1A08C584-C1A4-FA44-8D3A-E6D022CCBDF9}"/>
              </a:ext>
            </a:extLst>
          </p:cNvPr>
          <p:cNvPicPr>
            <a:picLocks noChangeAspect="1"/>
          </p:cNvPicPr>
          <p:nvPr/>
        </p:nvPicPr>
        <p:blipFill>
          <a:blip r:embed="rId2"/>
          <a:stretch>
            <a:fillRect/>
          </a:stretch>
        </p:blipFill>
        <p:spPr>
          <a:xfrm>
            <a:off x="6449227" y="3218025"/>
            <a:ext cx="4885418" cy="3256946"/>
          </a:xfrm>
          <a:prstGeom prst="rect">
            <a:avLst/>
          </a:prstGeom>
        </p:spPr>
      </p:pic>
      <p:sp>
        <p:nvSpPr>
          <p:cNvPr id="2" name="タイトル 1">
            <a:extLst>
              <a:ext uri="{FF2B5EF4-FFF2-40B4-BE49-F238E27FC236}">
                <a16:creationId xmlns:a16="http://schemas.microsoft.com/office/drawing/2014/main" id="{198E4D23-4486-BE48-98D7-6EFEDC1AD933}"/>
              </a:ext>
            </a:extLst>
          </p:cNvPr>
          <p:cNvSpPr>
            <a:spLocks noGrp="1"/>
          </p:cNvSpPr>
          <p:nvPr>
            <p:ph type="title"/>
          </p:nvPr>
        </p:nvSpPr>
        <p:spPr/>
        <p:txBody>
          <a:bodyPr/>
          <a:lstStyle/>
          <a:p>
            <a:r>
              <a:rPr lang="en-US" altLang="ja-JP" dirty="0"/>
              <a:t>4.3 </a:t>
            </a:r>
            <a:r>
              <a:rPr lang="ja-JP" altLang="en-US"/>
              <a:t>大数の法則</a:t>
            </a:r>
            <a:endParaRPr kumimoji="1" lang="ja-JP" altLang="en-US"/>
          </a:p>
        </p:txBody>
      </p:sp>
      <p:pic>
        <p:nvPicPr>
          <p:cNvPr id="5" name="図 4">
            <a:extLst>
              <a:ext uri="{FF2B5EF4-FFF2-40B4-BE49-F238E27FC236}">
                <a16:creationId xmlns:a16="http://schemas.microsoft.com/office/drawing/2014/main" id="{8A87A392-F92E-CC48-A810-AB6484EA267A}"/>
              </a:ext>
            </a:extLst>
          </p:cNvPr>
          <p:cNvPicPr>
            <a:picLocks noChangeAspect="1"/>
          </p:cNvPicPr>
          <p:nvPr/>
        </p:nvPicPr>
        <p:blipFill>
          <a:blip r:embed="rId3"/>
          <a:stretch>
            <a:fillRect/>
          </a:stretch>
        </p:blipFill>
        <p:spPr>
          <a:xfrm>
            <a:off x="407303" y="3033359"/>
            <a:ext cx="5486400" cy="3657600"/>
          </a:xfrm>
          <a:prstGeom prst="rect">
            <a:avLst/>
          </a:prstGeom>
        </p:spPr>
      </p:pic>
      <p:sp>
        <p:nvSpPr>
          <p:cNvPr id="6" name="テキスト ボックス 5">
            <a:extLst>
              <a:ext uri="{FF2B5EF4-FFF2-40B4-BE49-F238E27FC236}">
                <a16:creationId xmlns:a16="http://schemas.microsoft.com/office/drawing/2014/main" id="{92296665-7643-584E-BF4D-D2409797A6ED}"/>
              </a:ext>
            </a:extLst>
          </p:cNvPr>
          <p:cNvSpPr txBox="1"/>
          <p:nvPr/>
        </p:nvSpPr>
        <p:spPr>
          <a:xfrm>
            <a:off x="424070" y="1575424"/>
            <a:ext cx="5416868" cy="1261884"/>
          </a:xfrm>
          <a:prstGeom prst="rect">
            <a:avLst/>
          </a:prstGeom>
          <a:noFill/>
        </p:spPr>
        <p:txBody>
          <a:bodyPr wrap="none" rtlCol="0">
            <a:spAutoFit/>
          </a:bodyPr>
          <a:lstStyle/>
          <a:p>
            <a:r>
              <a:rPr kumimoji="1" lang="ja-JP" altLang="en-US" sz="2800" b="1"/>
              <a:t>大数の法則</a:t>
            </a:r>
            <a:r>
              <a:rPr kumimoji="1" lang="en-US" altLang="ja-JP" sz="2800" b="1" dirty="0"/>
              <a:t>:</a:t>
            </a:r>
          </a:p>
          <a:p>
            <a:r>
              <a:rPr kumimoji="1" lang="ja-JP" altLang="en-US" sz="2400"/>
              <a:t>標本の大きさが大きくなるにつれて，</a:t>
            </a:r>
            <a:endParaRPr kumimoji="1" lang="en-US" altLang="ja-JP" sz="2400" dirty="0"/>
          </a:p>
          <a:p>
            <a:r>
              <a:rPr kumimoji="1" lang="ja-JP" altLang="en-US" sz="2400"/>
              <a:t>標本平均が母平均に近づく</a:t>
            </a:r>
          </a:p>
        </p:txBody>
      </p:sp>
      <p:sp>
        <p:nvSpPr>
          <p:cNvPr id="12" name="テキスト ボックス 11">
            <a:extLst>
              <a:ext uri="{FF2B5EF4-FFF2-40B4-BE49-F238E27FC236}">
                <a16:creationId xmlns:a16="http://schemas.microsoft.com/office/drawing/2014/main" id="{D8AA1B2B-E86E-074A-9AFF-B8C6D7CD26EE}"/>
              </a:ext>
            </a:extLst>
          </p:cNvPr>
          <p:cNvSpPr txBox="1"/>
          <p:nvPr/>
        </p:nvSpPr>
        <p:spPr>
          <a:xfrm>
            <a:off x="6533331" y="1173691"/>
            <a:ext cx="4801314" cy="1631216"/>
          </a:xfrm>
          <a:prstGeom prst="rect">
            <a:avLst/>
          </a:prstGeom>
          <a:noFill/>
        </p:spPr>
        <p:txBody>
          <a:bodyPr wrap="none" rtlCol="0">
            <a:spAutoFit/>
          </a:bodyPr>
          <a:lstStyle/>
          <a:p>
            <a:r>
              <a:rPr kumimoji="1" lang="ja-JP" altLang="en-US" sz="2800" b="1"/>
              <a:t>中心極限定理</a:t>
            </a:r>
            <a:r>
              <a:rPr kumimoji="1" lang="en-US" altLang="ja-JP" sz="2800" b="1" dirty="0"/>
              <a:t>:</a:t>
            </a:r>
          </a:p>
          <a:p>
            <a:r>
              <a:rPr lang="ja-JP" altLang="en-US" sz="2400"/>
              <a:t>母集団がどんな分布であっても，</a:t>
            </a:r>
            <a:endParaRPr lang="en-US" altLang="ja-JP" sz="2400" dirty="0"/>
          </a:p>
          <a:p>
            <a:r>
              <a:rPr lang="ja-JP" altLang="en-US" sz="2400"/>
              <a:t>サンプルサイズが大きい場合は</a:t>
            </a:r>
            <a:endParaRPr lang="en-US" altLang="ja-JP" sz="2400" dirty="0"/>
          </a:p>
          <a:p>
            <a:r>
              <a:rPr kumimoji="1" lang="ja-JP" altLang="en-US" sz="2400"/>
              <a:t>確率変数の和が正規分布に近づく</a:t>
            </a:r>
          </a:p>
        </p:txBody>
      </p:sp>
      <p:sp>
        <p:nvSpPr>
          <p:cNvPr id="15" name="テキスト ボックス 14">
            <a:extLst>
              <a:ext uri="{FF2B5EF4-FFF2-40B4-BE49-F238E27FC236}">
                <a16:creationId xmlns:a16="http://schemas.microsoft.com/office/drawing/2014/main" id="{8344B389-B02E-5245-804C-47F83ED1E01D}"/>
              </a:ext>
            </a:extLst>
          </p:cNvPr>
          <p:cNvSpPr txBox="1"/>
          <p:nvPr/>
        </p:nvSpPr>
        <p:spPr>
          <a:xfrm>
            <a:off x="407303" y="3033359"/>
            <a:ext cx="5719836" cy="369332"/>
          </a:xfrm>
          <a:prstGeom prst="rect">
            <a:avLst/>
          </a:prstGeom>
          <a:noFill/>
        </p:spPr>
        <p:txBody>
          <a:bodyPr wrap="none" rtlCol="0">
            <a:spAutoFit/>
          </a:bodyPr>
          <a:lstStyle/>
          <a:p>
            <a:r>
              <a:rPr kumimoji="1" lang="ja-JP" altLang="en-US">
                <a:solidFill>
                  <a:schemeClr val="accent1">
                    <a:lumMod val="75000"/>
                  </a:schemeClr>
                </a:solidFill>
              </a:rPr>
              <a:t>母平均</a:t>
            </a:r>
            <a:r>
              <a:rPr kumimoji="1" lang="en-US" altLang="ja-JP" dirty="0">
                <a:solidFill>
                  <a:schemeClr val="accent1">
                    <a:lumMod val="75000"/>
                  </a:schemeClr>
                </a:solidFill>
              </a:rPr>
              <a:t>40</a:t>
            </a:r>
            <a:r>
              <a:rPr kumimoji="1" lang="ja-JP" altLang="en-US">
                <a:solidFill>
                  <a:schemeClr val="accent1">
                    <a:lumMod val="75000"/>
                  </a:schemeClr>
                </a:solidFill>
              </a:rPr>
              <a:t>の母集団から抽出した標本</a:t>
            </a:r>
            <a:r>
              <a:rPr kumimoji="1" lang="en-US" altLang="ja-JP" dirty="0">
                <a:solidFill>
                  <a:schemeClr val="accent1">
                    <a:lumMod val="75000"/>
                  </a:schemeClr>
                </a:solidFill>
              </a:rPr>
              <a:t>(</a:t>
            </a:r>
            <a:r>
              <a:rPr kumimoji="1" lang="ja-JP" altLang="en-US">
                <a:solidFill>
                  <a:schemeClr val="accent1">
                    <a:lumMod val="75000"/>
                  </a:schemeClr>
                </a:solidFill>
              </a:rPr>
              <a:t>大きさ</a:t>
            </a:r>
            <a:r>
              <a:rPr kumimoji="1" lang="en-US" altLang="ja-JP" dirty="0">
                <a:solidFill>
                  <a:schemeClr val="accent1">
                    <a:lumMod val="75000"/>
                  </a:schemeClr>
                </a:solidFill>
              </a:rPr>
              <a:t>n)</a:t>
            </a:r>
            <a:r>
              <a:rPr kumimoji="1" lang="ja-JP" altLang="en-US">
                <a:solidFill>
                  <a:schemeClr val="accent1">
                    <a:lumMod val="75000"/>
                  </a:schemeClr>
                </a:solidFill>
              </a:rPr>
              <a:t>の平均</a:t>
            </a:r>
          </a:p>
        </p:txBody>
      </p:sp>
      <p:sp>
        <p:nvSpPr>
          <p:cNvPr id="16" name="テキスト ボックス 15">
            <a:extLst>
              <a:ext uri="{FF2B5EF4-FFF2-40B4-BE49-F238E27FC236}">
                <a16:creationId xmlns:a16="http://schemas.microsoft.com/office/drawing/2014/main" id="{D591D1DA-C73A-7C44-993D-4B7AD03289D0}"/>
              </a:ext>
            </a:extLst>
          </p:cNvPr>
          <p:cNvSpPr txBox="1"/>
          <p:nvPr/>
        </p:nvSpPr>
        <p:spPr>
          <a:xfrm>
            <a:off x="6256439" y="2967335"/>
            <a:ext cx="5270995" cy="646331"/>
          </a:xfrm>
          <a:prstGeom prst="rect">
            <a:avLst/>
          </a:prstGeom>
          <a:noFill/>
        </p:spPr>
        <p:txBody>
          <a:bodyPr wrap="none" rtlCol="0">
            <a:spAutoFit/>
          </a:bodyPr>
          <a:lstStyle/>
          <a:p>
            <a:r>
              <a:rPr lang="en-US" altLang="ja-JP" dirty="0">
                <a:solidFill>
                  <a:schemeClr val="accent1">
                    <a:lumMod val="75000"/>
                  </a:schemeClr>
                </a:solidFill>
              </a:rPr>
              <a:t>0.3</a:t>
            </a:r>
            <a:r>
              <a:rPr lang="ja-JP" altLang="en-US">
                <a:solidFill>
                  <a:schemeClr val="accent1">
                    <a:lumMod val="75000"/>
                  </a:schemeClr>
                </a:solidFill>
              </a:rPr>
              <a:t>の確率で表になるコインを</a:t>
            </a:r>
            <a:r>
              <a:rPr lang="en-US" altLang="ja-JP" dirty="0">
                <a:solidFill>
                  <a:schemeClr val="accent1">
                    <a:lumMod val="75000"/>
                  </a:schemeClr>
                </a:solidFill>
              </a:rPr>
              <a:t>100</a:t>
            </a:r>
            <a:r>
              <a:rPr lang="ja-JP" altLang="en-US">
                <a:solidFill>
                  <a:schemeClr val="accent1">
                    <a:lumMod val="75000"/>
                  </a:schemeClr>
                </a:solidFill>
              </a:rPr>
              <a:t>回投げる試行を</a:t>
            </a:r>
            <a:endParaRPr lang="en-US" altLang="ja-JP" dirty="0">
              <a:solidFill>
                <a:schemeClr val="accent1">
                  <a:lumMod val="75000"/>
                </a:schemeClr>
              </a:solidFill>
            </a:endParaRPr>
          </a:p>
          <a:p>
            <a:r>
              <a:rPr lang="ja-JP" altLang="en-US">
                <a:solidFill>
                  <a:schemeClr val="accent1">
                    <a:lumMod val="75000"/>
                  </a:schemeClr>
                </a:solidFill>
              </a:rPr>
              <a:t>十分に大きい数だけ行う</a:t>
            </a:r>
            <a:endParaRPr lang="en-US" altLang="ja-JP" dirty="0">
              <a:solidFill>
                <a:schemeClr val="accent1">
                  <a:lumMod val="75000"/>
                </a:schemeClr>
              </a:solidFill>
            </a:endParaRPr>
          </a:p>
        </p:txBody>
      </p:sp>
      <p:sp>
        <p:nvSpPr>
          <p:cNvPr id="19" name="テキスト ボックス 18">
            <a:extLst>
              <a:ext uri="{FF2B5EF4-FFF2-40B4-BE49-F238E27FC236}">
                <a16:creationId xmlns:a16="http://schemas.microsoft.com/office/drawing/2014/main" id="{38E6A763-88CB-1640-A47C-B495678856EE}"/>
              </a:ext>
            </a:extLst>
          </p:cNvPr>
          <p:cNvSpPr txBox="1"/>
          <p:nvPr/>
        </p:nvSpPr>
        <p:spPr>
          <a:xfrm>
            <a:off x="7760857" y="6488668"/>
            <a:ext cx="2262158" cy="369332"/>
          </a:xfrm>
          <a:prstGeom prst="rect">
            <a:avLst/>
          </a:prstGeom>
          <a:noFill/>
        </p:spPr>
        <p:txBody>
          <a:bodyPr wrap="none" rtlCol="0">
            <a:spAutoFit/>
          </a:bodyPr>
          <a:lstStyle/>
          <a:p>
            <a:r>
              <a:rPr lang="ja-JP" altLang="en-US">
                <a:solidFill>
                  <a:schemeClr val="accent1">
                    <a:lumMod val="75000"/>
                  </a:schemeClr>
                </a:solidFill>
              </a:rPr>
              <a:t>横軸：表が出た回数</a:t>
            </a:r>
          </a:p>
        </p:txBody>
      </p:sp>
    </p:spTree>
    <p:extLst>
      <p:ext uri="{BB962C8B-B14F-4D97-AF65-F5344CB8AC3E}">
        <p14:creationId xmlns:p14="http://schemas.microsoft.com/office/powerpoint/2010/main" val="34835772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14B004-E5D5-A842-9BDF-0314C5D69B6C}"/>
              </a:ext>
            </a:extLst>
          </p:cNvPr>
          <p:cNvSpPr>
            <a:spLocks noGrp="1"/>
          </p:cNvSpPr>
          <p:nvPr>
            <p:ph type="title"/>
          </p:nvPr>
        </p:nvSpPr>
        <p:spPr/>
        <p:txBody>
          <a:bodyPr/>
          <a:lstStyle/>
          <a:p>
            <a:r>
              <a:rPr lang="en-US" altLang="ja-JP" dirty="0"/>
              <a:t>4.3 </a:t>
            </a:r>
            <a:r>
              <a:rPr lang="ja-JP" altLang="en-US"/>
              <a:t>大数の法則</a:t>
            </a:r>
            <a:endParaRPr kumimoji="1" lang="ja-JP" altLang="en-US"/>
          </a:p>
        </p:txBody>
      </p:sp>
      <p:sp>
        <p:nvSpPr>
          <p:cNvPr id="5" name="テキスト ボックス 4">
            <a:extLst>
              <a:ext uri="{FF2B5EF4-FFF2-40B4-BE49-F238E27FC236}">
                <a16:creationId xmlns:a16="http://schemas.microsoft.com/office/drawing/2014/main" id="{BF1181EB-F846-924F-8F9F-EB37DB3B3272}"/>
              </a:ext>
            </a:extLst>
          </p:cNvPr>
          <p:cNvSpPr txBox="1"/>
          <p:nvPr/>
        </p:nvSpPr>
        <p:spPr>
          <a:xfrm>
            <a:off x="781877" y="2016044"/>
            <a:ext cx="4488729" cy="707886"/>
          </a:xfrm>
          <a:prstGeom prst="rect">
            <a:avLst/>
          </a:prstGeom>
          <a:noFill/>
        </p:spPr>
        <p:txBody>
          <a:bodyPr wrap="none" rtlCol="0">
            <a:spAutoFit/>
          </a:bodyPr>
          <a:lstStyle/>
          <a:p>
            <a:r>
              <a:rPr lang="ja-JP" altLang="en-US" sz="2000"/>
              <a:t>大きさ</a:t>
            </a:r>
            <a:r>
              <a:rPr lang="en-US" altLang="ja-JP" sz="2000" dirty="0"/>
              <a:t>10</a:t>
            </a:r>
            <a:r>
              <a:rPr lang="ja-JP" altLang="en-US" sz="2000"/>
              <a:t>の標本を</a:t>
            </a:r>
            <a:endParaRPr lang="en-US" altLang="ja-JP" sz="2000" dirty="0"/>
          </a:p>
          <a:p>
            <a:r>
              <a:rPr lang="en-US" altLang="ja-JP" sz="2000" dirty="0"/>
              <a:t>10000</a:t>
            </a:r>
            <a:r>
              <a:rPr lang="ja-JP" altLang="en-US" sz="2000"/>
              <a:t>回抽出した時の標本平均の分布</a:t>
            </a:r>
          </a:p>
        </p:txBody>
      </p:sp>
      <p:pic>
        <p:nvPicPr>
          <p:cNvPr id="7" name="図 6">
            <a:extLst>
              <a:ext uri="{FF2B5EF4-FFF2-40B4-BE49-F238E27FC236}">
                <a16:creationId xmlns:a16="http://schemas.microsoft.com/office/drawing/2014/main" id="{AAE82E95-5997-3541-A153-06FBB19971DE}"/>
              </a:ext>
            </a:extLst>
          </p:cNvPr>
          <p:cNvPicPr>
            <a:picLocks noChangeAspect="1"/>
          </p:cNvPicPr>
          <p:nvPr/>
        </p:nvPicPr>
        <p:blipFill>
          <a:blip r:embed="rId3"/>
          <a:stretch>
            <a:fillRect/>
          </a:stretch>
        </p:blipFill>
        <p:spPr>
          <a:xfrm>
            <a:off x="6173897" y="2499018"/>
            <a:ext cx="5486400" cy="3657600"/>
          </a:xfrm>
          <a:prstGeom prst="rect">
            <a:avLst/>
          </a:prstGeom>
        </p:spPr>
      </p:pic>
      <p:sp>
        <p:nvSpPr>
          <p:cNvPr id="8" name="正方形/長方形 7">
            <a:extLst>
              <a:ext uri="{FF2B5EF4-FFF2-40B4-BE49-F238E27FC236}">
                <a16:creationId xmlns:a16="http://schemas.microsoft.com/office/drawing/2014/main" id="{6483146C-6BA2-0C43-96A0-EDEB443558B7}"/>
              </a:ext>
            </a:extLst>
          </p:cNvPr>
          <p:cNvSpPr/>
          <p:nvPr/>
        </p:nvSpPr>
        <p:spPr>
          <a:xfrm>
            <a:off x="5769441" y="2314352"/>
            <a:ext cx="6295313" cy="369332"/>
          </a:xfrm>
          <a:prstGeom prst="rect">
            <a:avLst/>
          </a:prstGeom>
        </p:spPr>
        <p:txBody>
          <a:bodyPr wrap="none">
            <a:spAutoFit/>
          </a:bodyPr>
          <a:lstStyle/>
          <a:p>
            <a:r>
              <a:rPr lang="ja-JP" altLang="en-US">
                <a:solidFill>
                  <a:schemeClr val="accent1">
                    <a:lumMod val="75000"/>
                  </a:schemeClr>
                </a:solidFill>
              </a:rPr>
              <a:t>標準偏差</a:t>
            </a:r>
            <a:r>
              <a:rPr lang="en-US" altLang="ja-JP" dirty="0">
                <a:solidFill>
                  <a:schemeClr val="accent1">
                    <a:lumMod val="75000"/>
                  </a:schemeClr>
                </a:solidFill>
              </a:rPr>
              <a:t>10</a:t>
            </a:r>
            <a:r>
              <a:rPr lang="ja-JP" altLang="en-US">
                <a:solidFill>
                  <a:schemeClr val="accent1">
                    <a:lumMod val="75000"/>
                  </a:schemeClr>
                </a:solidFill>
              </a:rPr>
              <a:t>の母集団から抽出した標本</a:t>
            </a:r>
            <a:r>
              <a:rPr lang="en-US" altLang="ja-JP" dirty="0">
                <a:solidFill>
                  <a:schemeClr val="accent1">
                    <a:lumMod val="75000"/>
                  </a:schemeClr>
                </a:solidFill>
              </a:rPr>
              <a:t>(</a:t>
            </a:r>
            <a:r>
              <a:rPr lang="ja-JP" altLang="en-US">
                <a:solidFill>
                  <a:schemeClr val="accent1">
                    <a:lumMod val="75000"/>
                  </a:schemeClr>
                </a:solidFill>
              </a:rPr>
              <a:t>大きさ</a:t>
            </a:r>
            <a:r>
              <a:rPr lang="en-US" altLang="ja-JP" dirty="0">
                <a:solidFill>
                  <a:schemeClr val="accent1">
                    <a:lumMod val="75000"/>
                  </a:schemeClr>
                </a:solidFill>
              </a:rPr>
              <a:t>n)</a:t>
            </a:r>
            <a:r>
              <a:rPr lang="ja-JP" altLang="en-US">
                <a:solidFill>
                  <a:schemeClr val="accent1">
                    <a:lumMod val="75000"/>
                  </a:schemeClr>
                </a:solidFill>
              </a:rPr>
              <a:t>の標準偏差</a:t>
            </a:r>
          </a:p>
        </p:txBody>
      </p:sp>
      <p:pic>
        <p:nvPicPr>
          <p:cNvPr id="10" name="図 9">
            <a:extLst>
              <a:ext uri="{FF2B5EF4-FFF2-40B4-BE49-F238E27FC236}">
                <a16:creationId xmlns:a16="http://schemas.microsoft.com/office/drawing/2014/main" id="{257805F6-2CD7-7347-B2F4-27F2435A541D}"/>
              </a:ext>
            </a:extLst>
          </p:cNvPr>
          <p:cNvPicPr>
            <a:picLocks noChangeAspect="1"/>
          </p:cNvPicPr>
          <p:nvPr/>
        </p:nvPicPr>
        <p:blipFill>
          <a:blip r:embed="rId4"/>
          <a:stretch>
            <a:fillRect/>
          </a:stretch>
        </p:blipFill>
        <p:spPr>
          <a:xfrm>
            <a:off x="283040" y="2692215"/>
            <a:ext cx="5486400" cy="3657600"/>
          </a:xfrm>
          <a:prstGeom prst="rect">
            <a:avLst/>
          </a:prstGeom>
        </p:spPr>
      </p:pic>
    </p:spTree>
    <p:extLst>
      <p:ext uri="{BB962C8B-B14F-4D97-AF65-F5344CB8AC3E}">
        <p14:creationId xmlns:p14="http://schemas.microsoft.com/office/powerpoint/2010/main" val="11287149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7E68CFB1-EE16-4E4C-9ABE-236A5FE46B11}"/>
                  </a:ext>
                </a:extLst>
              </p:cNvPr>
              <p:cNvSpPr>
                <a:spLocks noGrp="1"/>
              </p:cNvSpPr>
              <p:nvPr>
                <p:ph type="title"/>
              </p:nvPr>
            </p:nvSpPr>
            <p:spPr/>
            <p:txBody>
              <a:bodyPr/>
              <a:lstStyle/>
              <a:p>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kumimoji="1" lang="ja-JP" altLang="en-US"/>
                  <a:t>分布</a:t>
                </a:r>
              </a:p>
            </p:txBody>
          </p:sp>
        </mc:Choice>
        <mc:Fallback xmlns="">
          <p:sp>
            <p:nvSpPr>
              <p:cNvPr id="2" name="タイトル 1">
                <a:extLst>
                  <a:ext uri="{FF2B5EF4-FFF2-40B4-BE49-F238E27FC236}">
                    <a16:creationId xmlns:a16="http://schemas.microsoft.com/office/drawing/2014/main" id="{7E68CFB1-EE16-4E4C-9ABE-236A5FE46B11}"/>
                  </a:ext>
                </a:extLst>
              </p:cNvPr>
              <p:cNvSpPr>
                <a:spLocks noGrp="1" noRot="1" noChangeAspect="1" noMove="1" noResize="1" noEditPoints="1" noAdjustHandles="1" noChangeArrowheads="1" noChangeShapeType="1" noTextEdit="1"/>
              </p:cNvSpPr>
              <p:nvPr>
                <p:ph type="title"/>
              </p:nvPr>
            </p:nvSpPr>
            <p:spPr>
              <a:blipFill>
                <a:blip r:embed="rId2"/>
                <a:stretch>
                  <a:fillRect l="-7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9F73987-15F0-6746-85DC-A6EBFAC5D78D}"/>
                  </a:ext>
                </a:extLst>
              </p:cNvPr>
              <p:cNvSpPr txBox="1"/>
              <p:nvPr/>
            </p:nvSpPr>
            <p:spPr>
              <a:xfrm>
                <a:off x="98612" y="2156090"/>
                <a:ext cx="6998454" cy="461665"/>
              </a:xfrm>
              <a:prstGeom prst="rect">
                <a:avLst/>
              </a:prstGeom>
              <a:noFill/>
            </p:spPr>
            <p:txBody>
              <a:bodyPr wrap="none" rtlCol="0">
                <a:spAutoFit/>
              </a:bodyPr>
              <a:lstStyle/>
              <a:p>
                <a:r>
                  <a:rPr kumimoji="1" lang="ja-JP" altLang="en-US" sz="2400"/>
                  <a:t>標準正規分布に従う独立な確率変数</a:t>
                </a:r>
                <a:r>
                  <a:rPr kumimoji="1" lang="en-US" altLang="ja-JP" sz="2400" dirty="0"/>
                  <a:t> : </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𝑍</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𝑍</m:t>
                        </m:r>
                      </m:e>
                      <m:sub>
                        <m:r>
                          <a:rPr lang="en-US" altLang="ja-JP" sz="2400" b="0" i="1" smtClean="0">
                            <a:latin typeface="Cambria Math" panose="02040503050406030204" pitchFamily="18" charset="0"/>
                          </a:rPr>
                          <m:t>2</m:t>
                        </m:r>
                      </m:sub>
                    </m:sSub>
                  </m:oMath>
                </a14:m>
                <a:r>
                  <a:rPr kumimoji="1" lang="en-US" altLang="ja-JP" sz="2400" dirty="0"/>
                  <a:t>,</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𝑍</m:t>
                        </m:r>
                      </m:e>
                      <m:sub>
                        <m:r>
                          <a:rPr lang="en-US" altLang="ja-JP" sz="2400" b="0" i="1" smtClean="0">
                            <a:latin typeface="Cambria Math" panose="02040503050406030204" pitchFamily="18" charset="0"/>
                          </a:rPr>
                          <m:t>𝑘</m:t>
                        </m:r>
                      </m:sub>
                    </m:sSub>
                  </m:oMath>
                </a14:m>
                <a:endParaRPr kumimoji="1" lang="ja-JP" altLang="en-US" sz="2400"/>
              </a:p>
            </p:txBody>
          </p:sp>
        </mc:Choice>
        <mc:Fallback xmlns="">
          <p:sp>
            <p:nvSpPr>
              <p:cNvPr id="5" name="テキスト ボックス 4">
                <a:extLst>
                  <a:ext uri="{FF2B5EF4-FFF2-40B4-BE49-F238E27FC236}">
                    <a16:creationId xmlns:a16="http://schemas.microsoft.com/office/drawing/2014/main" id="{B9F73987-15F0-6746-85DC-A6EBFAC5D78D}"/>
                  </a:ext>
                </a:extLst>
              </p:cNvPr>
              <p:cNvSpPr txBox="1">
                <a:spLocks noRot="1" noChangeAspect="1" noMove="1" noResize="1" noEditPoints="1" noAdjustHandles="1" noChangeArrowheads="1" noChangeShapeType="1" noTextEdit="1"/>
              </p:cNvSpPr>
              <p:nvPr/>
            </p:nvSpPr>
            <p:spPr>
              <a:xfrm>
                <a:off x="98612" y="2156090"/>
                <a:ext cx="6998454" cy="461665"/>
              </a:xfrm>
              <a:prstGeom prst="rect">
                <a:avLst/>
              </a:prstGeom>
              <a:blipFill>
                <a:blip r:embed="rId3"/>
                <a:stretch>
                  <a:fillRect l="-1268" t="-8108" b="-270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FD4B89E2-2512-554C-8ECB-D6B7463341B4}"/>
                  </a:ext>
                </a:extLst>
              </p:cNvPr>
              <p:cNvSpPr txBox="1"/>
              <p:nvPr/>
            </p:nvSpPr>
            <p:spPr>
              <a:xfrm>
                <a:off x="0" y="2603136"/>
                <a:ext cx="4597284" cy="476284"/>
              </a:xfrm>
              <a:prstGeom prst="rect">
                <a:avLst/>
              </a:prstGeom>
              <a:noFill/>
            </p:spPr>
            <p:txBody>
              <a:bodyPr wrap="none" rtlCol="0">
                <a:spAutoFit/>
              </a:bodyPr>
              <a:lstStyle/>
              <a:p>
                <a:r>
                  <a:rPr lang="ja-JP" altLang="en-US" sz="2400"/>
                  <a:t>１標本の</a:t>
                </a:r>
                <a:r>
                  <a:rPr lang="en-US" altLang="ja-JP" sz="2400" dirty="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sSubSup>
                      <m:sSubSupPr>
                        <m:ctrlPr>
                          <a:rPr lang="en-US" altLang="ja-JP" sz="2400" b="0" i="1" smtClean="0">
                            <a:latin typeface="Cambria Math" panose="02040503050406030204" pitchFamily="18" charset="0"/>
                          </a:rPr>
                        </m:ctrlPr>
                      </m:sSubSupPr>
                      <m:e>
                        <m:r>
                          <a:rPr lang="en-US" altLang="ja-JP" sz="2400" b="0" i="1" smtClean="0">
                            <a:latin typeface="Cambria Math" panose="02040503050406030204" pitchFamily="18" charset="0"/>
                          </a:rPr>
                          <m:t>𝑍</m:t>
                        </m:r>
                      </m:e>
                      <m:sub>
                        <m:r>
                          <a:rPr lang="en-US" altLang="ja-JP" sz="2400" b="0" i="1" smtClean="0">
                            <a:latin typeface="Cambria Math" panose="02040503050406030204" pitchFamily="18" charset="0"/>
                          </a:rPr>
                          <m:t>1</m:t>
                        </m:r>
                      </m:sub>
                      <m:sup>
                        <m:r>
                          <a:rPr lang="en-US" altLang="ja-JP" sz="2400" b="0" i="1" smtClean="0">
                            <a:latin typeface="Cambria Math" panose="02040503050406030204" pitchFamily="18" charset="0"/>
                          </a:rPr>
                          <m:t>2</m:t>
                        </m:r>
                      </m:sup>
                    </m:sSubSup>
                    <m:r>
                      <a:rPr lang="en-US" altLang="ja-JP" sz="2400" b="0" i="1" smtClean="0">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𝑍</m:t>
                        </m:r>
                      </m:e>
                      <m:sub>
                        <m:r>
                          <a:rPr lang="en-US" altLang="ja-JP" sz="2400" i="1">
                            <a:latin typeface="Cambria Math" panose="02040503050406030204" pitchFamily="18" charset="0"/>
                          </a:rPr>
                          <m:t>1</m:t>
                        </m:r>
                      </m:sub>
                      <m:sup>
                        <m:r>
                          <a:rPr lang="en-US" altLang="ja-JP" sz="2400" i="1">
                            <a:latin typeface="Cambria Math" panose="02040503050406030204" pitchFamily="18" charset="0"/>
                          </a:rPr>
                          <m:t>2</m:t>
                        </m:r>
                      </m:sup>
                    </m:sSubSup>
                    <m:r>
                      <a:rPr lang="en-US" altLang="ja-JP" sz="2400" b="0" i="1" smtClean="0">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𝑍</m:t>
                        </m:r>
                      </m:e>
                      <m:sub>
                        <m:r>
                          <a:rPr lang="en-US" altLang="ja-JP" sz="2400" b="0" i="1" smtClean="0">
                            <a:latin typeface="Cambria Math" panose="02040503050406030204" pitchFamily="18" charset="0"/>
                          </a:rPr>
                          <m:t>𝑘</m:t>
                        </m:r>
                      </m:sub>
                      <m:sup>
                        <m:r>
                          <a:rPr lang="en-US" altLang="ja-JP" sz="2400" i="1">
                            <a:latin typeface="Cambria Math" panose="02040503050406030204" pitchFamily="18" charset="0"/>
                          </a:rPr>
                          <m:t>2</m:t>
                        </m:r>
                      </m:sup>
                    </m:sSubSup>
                  </m:oMath>
                </a14:m>
                <a:endParaRPr kumimoji="1" lang="ja-JP" altLang="en-US" sz="2400"/>
              </a:p>
            </p:txBody>
          </p:sp>
        </mc:Choice>
        <mc:Fallback xmlns="">
          <p:sp>
            <p:nvSpPr>
              <p:cNvPr id="6" name="テキスト ボックス 5">
                <a:extLst>
                  <a:ext uri="{FF2B5EF4-FFF2-40B4-BE49-F238E27FC236}">
                    <a16:creationId xmlns:a16="http://schemas.microsoft.com/office/drawing/2014/main" id="{FD4B89E2-2512-554C-8ECB-D6B7463341B4}"/>
                  </a:ext>
                </a:extLst>
              </p:cNvPr>
              <p:cNvSpPr txBox="1">
                <a:spLocks noRot="1" noChangeAspect="1" noMove="1" noResize="1" noEditPoints="1" noAdjustHandles="1" noChangeArrowheads="1" noChangeShapeType="1" noTextEdit="1"/>
              </p:cNvSpPr>
              <p:nvPr/>
            </p:nvSpPr>
            <p:spPr>
              <a:xfrm>
                <a:off x="0" y="2603136"/>
                <a:ext cx="4597284" cy="476284"/>
              </a:xfrm>
              <a:prstGeom prst="rect">
                <a:avLst/>
              </a:prstGeom>
              <a:blipFill>
                <a:blip r:embed="rId4"/>
                <a:stretch>
                  <a:fillRect l="-1934" t="-5263" b="-28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51992002-D2A5-0545-8CBB-410E95FAF062}"/>
                  </a:ext>
                </a:extLst>
              </p:cNvPr>
              <p:cNvSpPr txBox="1"/>
              <p:nvPr/>
            </p:nvSpPr>
            <p:spPr>
              <a:xfrm>
                <a:off x="5663412" y="2617755"/>
                <a:ext cx="3459473" cy="461665"/>
              </a:xfrm>
              <a:prstGeom prst="rect">
                <a:avLst/>
              </a:prstGeom>
              <a:noFill/>
            </p:spPr>
            <p:txBody>
              <a:bodyPr wrap="none" rtlCol="0">
                <a:spAutoFit/>
              </a:bodyPr>
              <a:lstStyle/>
              <a:p>
                <a:r>
                  <a:rPr kumimoji="1" lang="ja-JP" altLang="en-US" sz="2400"/>
                  <a:t>自由度</a:t>
                </a:r>
                <a14:m>
                  <m:oMath xmlns:m="http://schemas.openxmlformats.org/officeDocument/2006/math">
                    <m:r>
                      <a:rPr lang="en-US" altLang="ja-JP" sz="2400" b="0" i="1" smtClean="0">
                        <a:latin typeface="Cambria Math" panose="02040503050406030204" pitchFamily="18" charset="0"/>
                      </a:rPr>
                      <m:t>𝑘</m:t>
                    </m:r>
                    <m:r>
                      <a:rPr lang="ja-JP" altLang="en-US" sz="2400" i="1">
                        <a:latin typeface="Cambria Math" panose="02040503050406030204" pitchFamily="18" charset="0"/>
                      </a:rPr>
                      <m:t>の</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a:t>分布に従う</a:t>
                </a:r>
                <a:endParaRPr kumimoji="1" lang="ja-JP" altLang="en-US" sz="2400"/>
              </a:p>
            </p:txBody>
          </p:sp>
        </mc:Choice>
        <mc:Fallback xmlns="">
          <p:sp>
            <p:nvSpPr>
              <p:cNvPr id="7" name="テキスト ボックス 6">
                <a:extLst>
                  <a:ext uri="{FF2B5EF4-FFF2-40B4-BE49-F238E27FC236}">
                    <a16:creationId xmlns:a16="http://schemas.microsoft.com/office/drawing/2014/main" id="{51992002-D2A5-0545-8CBB-410E95FAF062}"/>
                  </a:ext>
                </a:extLst>
              </p:cNvPr>
              <p:cNvSpPr txBox="1">
                <a:spLocks noRot="1" noChangeAspect="1" noMove="1" noResize="1" noEditPoints="1" noAdjustHandles="1" noChangeArrowheads="1" noChangeShapeType="1" noTextEdit="1"/>
              </p:cNvSpPr>
              <p:nvPr/>
            </p:nvSpPr>
            <p:spPr>
              <a:xfrm>
                <a:off x="5663412" y="2617755"/>
                <a:ext cx="3459473" cy="461665"/>
              </a:xfrm>
              <a:prstGeom prst="rect">
                <a:avLst/>
              </a:prstGeom>
              <a:blipFill>
                <a:blip r:embed="rId5"/>
                <a:stretch>
                  <a:fillRect l="-2564" t="-8108" r="-1832" b="-29730"/>
                </a:stretch>
              </a:blipFill>
            </p:spPr>
            <p:txBody>
              <a:bodyPr/>
              <a:lstStyle/>
              <a:p>
                <a:r>
                  <a:rPr lang="ja-JP" altLang="en-US">
                    <a:noFill/>
                  </a:rPr>
                  <a:t> </a:t>
                </a:r>
              </a:p>
            </p:txBody>
          </p:sp>
        </mc:Fallback>
      </mc:AlternateContent>
      <p:sp>
        <p:nvSpPr>
          <p:cNvPr id="9" name="右矢印 8">
            <a:extLst>
              <a:ext uri="{FF2B5EF4-FFF2-40B4-BE49-F238E27FC236}">
                <a16:creationId xmlns:a16="http://schemas.microsoft.com/office/drawing/2014/main" id="{4BAC307C-FFD6-024C-9EE4-2724EEEC82E7}"/>
              </a:ext>
            </a:extLst>
          </p:cNvPr>
          <p:cNvSpPr/>
          <p:nvPr/>
        </p:nvSpPr>
        <p:spPr>
          <a:xfrm>
            <a:off x="4793798" y="2678854"/>
            <a:ext cx="673100" cy="400566"/>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CE54D632-1F87-414E-9312-139C03EB88B2}"/>
              </a:ext>
            </a:extLst>
          </p:cNvPr>
          <p:cNvSpPr txBox="1"/>
          <p:nvPr/>
        </p:nvSpPr>
        <p:spPr>
          <a:xfrm>
            <a:off x="98612" y="1666908"/>
            <a:ext cx="2954655" cy="461665"/>
          </a:xfrm>
          <a:prstGeom prst="rect">
            <a:avLst/>
          </a:prstGeom>
          <a:noFill/>
        </p:spPr>
        <p:txBody>
          <a:bodyPr wrap="none" rtlCol="0">
            <a:spAutoFit/>
          </a:bodyPr>
          <a:lstStyle/>
          <a:p>
            <a:r>
              <a:rPr kumimoji="1" lang="ja-JP" altLang="en-US" sz="2400" b="1"/>
              <a:t>標本分散の標本分布</a:t>
            </a:r>
          </a:p>
        </p:txBody>
      </p:sp>
    </p:spTree>
    <p:extLst>
      <p:ext uri="{BB962C8B-B14F-4D97-AF65-F5344CB8AC3E}">
        <p14:creationId xmlns:p14="http://schemas.microsoft.com/office/powerpoint/2010/main" val="39567885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84784844-B573-A848-995B-067A0F946D67}"/>
              </a:ext>
            </a:extLst>
          </p:cNvPr>
          <p:cNvPicPr>
            <a:picLocks noChangeAspect="1"/>
          </p:cNvPicPr>
          <p:nvPr/>
        </p:nvPicPr>
        <p:blipFill>
          <a:blip r:embed="rId2"/>
          <a:stretch>
            <a:fillRect/>
          </a:stretch>
        </p:blipFill>
        <p:spPr>
          <a:xfrm>
            <a:off x="1296538" y="1106492"/>
            <a:ext cx="8623301" cy="5668125"/>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94B5E93E-8066-714E-81B5-5733898E266F}"/>
                  </a:ext>
                </a:extLst>
              </p:cNvPr>
              <p:cNvSpPr>
                <a:spLocks noGrp="1"/>
              </p:cNvSpPr>
              <p:nvPr>
                <p:ph type="title"/>
              </p:nvPr>
            </p:nvSpPr>
            <p:spPr/>
            <p:txBody>
              <a:bodyPr/>
              <a:lstStyle/>
              <a:p>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a:t>分布</a:t>
                </a:r>
                <a:endParaRPr kumimoji="1" lang="ja-JP" altLang="en-US"/>
              </a:p>
            </p:txBody>
          </p:sp>
        </mc:Choice>
        <mc:Fallback xmlns="">
          <p:sp>
            <p:nvSpPr>
              <p:cNvPr id="2" name="タイトル 1">
                <a:extLst>
                  <a:ext uri="{FF2B5EF4-FFF2-40B4-BE49-F238E27FC236}">
                    <a16:creationId xmlns:a16="http://schemas.microsoft.com/office/drawing/2014/main" id="{94B5E93E-8066-714E-81B5-5733898E266F}"/>
                  </a:ext>
                </a:extLst>
              </p:cNvPr>
              <p:cNvSpPr>
                <a:spLocks noGrp="1" noRot="1" noChangeAspect="1" noMove="1" noResize="1" noEditPoints="1" noAdjustHandles="1" noChangeArrowheads="1" noChangeShapeType="1" noTextEdit="1"/>
              </p:cNvSpPr>
              <p:nvPr>
                <p:ph type="title"/>
              </p:nvPr>
            </p:nvSpPr>
            <p:spPr>
              <a:blipFill>
                <a:blip r:embed="rId3"/>
                <a:stretch>
                  <a:fillRect l="-744"/>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7C763CDD-4E0A-DC49-9A77-5F1270EB7782}"/>
              </a:ext>
            </a:extLst>
          </p:cNvPr>
          <p:cNvSpPr txBox="1"/>
          <p:nvPr/>
        </p:nvSpPr>
        <p:spPr>
          <a:xfrm>
            <a:off x="7137400" y="4388683"/>
            <a:ext cx="4681090" cy="400110"/>
          </a:xfrm>
          <a:prstGeom prst="rect">
            <a:avLst/>
          </a:prstGeom>
          <a:noFill/>
        </p:spPr>
        <p:txBody>
          <a:bodyPr wrap="none" rtlCol="0">
            <a:spAutoFit/>
          </a:bodyPr>
          <a:lstStyle/>
          <a:p>
            <a:r>
              <a:rPr kumimoji="1" lang="ja-JP" altLang="en-US" sz="2000"/>
              <a:t>サイズ</a:t>
            </a:r>
            <a:r>
              <a:rPr kumimoji="1" lang="en-US" altLang="ja-JP" sz="2000" dirty="0"/>
              <a:t>k</a:t>
            </a:r>
            <a:r>
              <a:rPr kumimoji="1" lang="ja-JP" altLang="en-US" sz="2000"/>
              <a:t>を固定して何度もサンプリング</a:t>
            </a:r>
          </a:p>
        </p:txBody>
      </p:sp>
    </p:spTree>
    <p:extLst>
      <p:ext uri="{BB962C8B-B14F-4D97-AF65-F5344CB8AC3E}">
        <p14:creationId xmlns:p14="http://schemas.microsoft.com/office/powerpoint/2010/main" val="2262590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9A7BE7-BFCC-9245-9139-0DF3A62E3A9D}"/>
              </a:ext>
            </a:extLst>
          </p:cNvPr>
          <p:cNvSpPr>
            <a:spLocks noGrp="1"/>
          </p:cNvSpPr>
          <p:nvPr>
            <p:ph type="title"/>
          </p:nvPr>
        </p:nvSpPr>
        <p:spPr/>
        <p:txBody>
          <a:bodyPr/>
          <a:lstStyle/>
          <a:p>
            <a:r>
              <a:rPr lang="en-US" altLang="ja-JP" dirty="0"/>
              <a:t>1</a:t>
            </a:r>
            <a:r>
              <a:rPr lang="ja-JP" altLang="en-US"/>
              <a:t> 記述統計</a:t>
            </a:r>
            <a:endParaRPr kumimoji="1" lang="ja-JP" altLang="en-US"/>
          </a:p>
        </p:txBody>
      </p:sp>
      <p:sp>
        <p:nvSpPr>
          <p:cNvPr id="3" name="コンテンツ プレースホルダー 2">
            <a:extLst>
              <a:ext uri="{FF2B5EF4-FFF2-40B4-BE49-F238E27FC236}">
                <a16:creationId xmlns:a16="http://schemas.microsoft.com/office/drawing/2014/main" id="{3B2108A7-A043-154F-8982-4C2045186225}"/>
              </a:ext>
            </a:extLst>
          </p:cNvPr>
          <p:cNvSpPr>
            <a:spLocks noGrp="1"/>
          </p:cNvSpPr>
          <p:nvPr>
            <p:ph idx="1"/>
          </p:nvPr>
        </p:nvSpPr>
        <p:spPr/>
        <p:txBody>
          <a:bodyPr/>
          <a:lstStyle/>
          <a:p>
            <a:pPr marL="0" indent="0">
              <a:buNone/>
            </a:pPr>
            <a:r>
              <a:rPr kumimoji="1" lang="en-US" altLang="ja-JP" dirty="0"/>
              <a:t>1.1 </a:t>
            </a:r>
            <a:r>
              <a:rPr kumimoji="1" lang="ja-JP" altLang="en-US"/>
              <a:t>統計学とは</a:t>
            </a:r>
            <a:endParaRPr kumimoji="1" lang="en-US" altLang="ja-JP" dirty="0"/>
          </a:p>
          <a:p>
            <a:pPr marL="0" indent="0">
              <a:buNone/>
            </a:pPr>
            <a:r>
              <a:rPr lang="en-US" altLang="ja-JP" dirty="0"/>
              <a:t>1.2 </a:t>
            </a:r>
            <a:r>
              <a:rPr lang="ja-JP" altLang="en-US"/>
              <a:t>度数分布表とヒストグラム</a:t>
            </a:r>
            <a:endParaRPr lang="en-US" altLang="ja-JP" dirty="0"/>
          </a:p>
          <a:p>
            <a:pPr marL="0" indent="0">
              <a:buNone/>
            </a:pPr>
            <a:r>
              <a:rPr kumimoji="1" lang="en-US" altLang="ja-JP" dirty="0"/>
              <a:t>1.3 </a:t>
            </a:r>
            <a:r>
              <a:rPr kumimoji="1" lang="ja-JP" altLang="en-US"/>
              <a:t>代表値と</a:t>
            </a:r>
            <a:r>
              <a:rPr lang="ja-JP" altLang="en-US"/>
              <a:t>標準化</a:t>
            </a:r>
            <a:endParaRPr kumimoji="1" lang="en-US" altLang="ja-JP" dirty="0"/>
          </a:p>
          <a:p>
            <a:pPr marL="0" indent="0">
              <a:buNone/>
            </a:pPr>
            <a:r>
              <a:rPr kumimoji="1" lang="ja-JP" altLang="en-US"/>
              <a:t>　</a:t>
            </a:r>
            <a:r>
              <a:rPr kumimoji="1" lang="en-US" altLang="ja-JP" dirty="0"/>
              <a:t>1.4 </a:t>
            </a:r>
            <a:r>
              <a:rPr kumimoji="1" lang="ja-JP" altLang="en-US"/>
              <a:t>確率</a:t>
            </a:r>
            <a:r>
              <a:rPr kumimoji="1" lang="en-US" altLang="ja-JP" dirty="0"/>
              <a:t>(</a:t>
            </a:r>
            <a:r>
              <a:rPr kumimoji="1" lang="ja-JP" altLang="en-US"/>
              <a:t>頻度主義とベイズ主義</a:t>
            </a:r>
            <a:r>
              <a:rPr kumimoji="1" lang="en-US" altLang="ja-JP" dirty="0"/>
              <a:t>)</a:t>
            </a:r>
          </a:p>
          <a:p>
            <a:pPr marL="0" indent="0">
              <a:buNone/>
            </a:pPr>
            <a:endParaRPr kumimoji="1" lang="en-US" altLang="ja-JP" dirty="0"/>
          </a:p>
        </p:txBody>
      </p:sp>
    </p:spTree>
    <p:extLst>
      <p:ext uri="{BB962C8B-B14F-4D97-AF65-F5344CB8AC3E}">
        <p14:creationId xmlns:p14="http://schemas.microsoft.com/office/powerpoint/2010/main" val="3219864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89A74C0C-557E-324C-A13F-3DD3BA48B28B}"/>
                  </a:ext>
                </a:extLst>
              </p:cNvPr>
              <p:cNvSpPr>
                <a:spLocks noGrp="1"/>
              </p:cNvSpPr>
              <p:nvPr>
                <p:ph type="title"/>
              </p:nvPr>
            </p:nvSpPr>
            <p:spPr>
              <a:xfrm>
                <a:off x="98612" y="125132"/>
                <a:ext cx="11936506" cy="1325563"/>
              </a:xfrm>
            </p:spPr>
            <p:txBody>
              <a:bodyPr/>
              <a:lstStyle/>
              <a:p>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a:t>分布</a:t>
                </a:r>
                <a:endParaRPr kumimoji="1" lang="ja-JP" altLang="en-US"/>
              </a:p>
            </p:txBody>
          </p:sp>
        </mc:Choice>
        <mc:Fallback xmlns="">
          <p:sp>
            <p:nvSpPr>
              <p:cNvPr id="2" name="タイトル 1">
                <a:extLst>
                  <a:ext uri="{FF2B5EF4-FFF2-40B4-BE49-F238E27FC236}">
                    <a16:creationId xmlns:a16="http://schemas.microsoft.com/office/drawing/2014/main" id="{89A74C0C-557E-324C-A13F-3DD3BA48B28B}"/>
                  </a:ext>
                </a:extLst>
              </p:cNvPr>
              <p:cNvSpPr>
                <a:spLocks noGrp="1" noRot="1" noChangeAspect="1" noMove="1" noResize="1" noEditPoints="1" noAdjustHandles="1" noChangeArrowheads="1" noChangeShapeType="1" noTextEdit="1"/>
              </p:cNvSpPr>
              <p:nvPr>
                <p:ph type="title"/>
              </p:nvPr>
            </p:nvSpPr>
            <p:spPr>
              <a:xfrm>
                <a:off x="98612" y="125132"/>
                <a:ext cx="11936506" cy="1325563"/>
              </a:xfrm>
              <a:blipFill>
                <a:blip r:embed="rId2"/>
                <a:stretch>
                  <a:fillRect l="-744"/>
                </a:stretch>
              </a:blipFill>
            </p:spPr>
            <p:txBody>
              <a:bodyPr/>
              <a:lstStyle/>
              <a:p>
                <a:r>
                  <a:rPr lang="ja-JP" altLang="en-US">
                    <a:noFill/>
                  </a:rPr>
                  <a:t> </a:t>
                </a:r>
              </a:p>
            </p:txBody>
          </p:sp>
        </mc:Fallback>
      </mc:AlternateContent>
      <p:pic>
        <p:nvPicPr>
          <p:cNvPr id="4" name="図 3">
            <a:extLst>
              <a:ext uri="{FF2B5EF4-FFF2-40B4-BE49-F238E27FC236}">
                <a16:creationId xmlns:a16="http://schemas.microsoft.com/office/drawing/2014/main" id="{85B63D6C-76BE-BD4C-BEEB-1F3649B4C2BF}"/>
              </a:ext>
            </a:extLst>
          </p:cNvPr>
          <p:cNvPicPr>
            <a:picLocks noChangeAspect="1"/>
          </p:cNvPicPr>
          <p:nvPr/>
        </p:nvPicPr>
        <p:blipFill>
          <a:blip r:embed="rId3"/>
          <a:stretch>
            <a:fillRect/>
          </a:stretch>
        </p:blipFill>
        <p:spPr>
          <a:xfrm>
            <a:off x="5769002" y="2237587"/>
            <a:ext cx="6079029" cy="4052686"/>
          </a:xfrm>
          <a:prstGeom prst="rect">
            <a:avLst/>
          </a:prstGeom>
        </p:spPr>
      </p:pic>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35630D7F-E0A0-0D4E-B8EA-83AFB4C83362}"/>
                  </a:ext>
                </a:extLst>
              </p:cNvPr>
              <p:cNvSpPr/>
              <p:nvPr/>
            </p:nvSpPr>
            <p:spPr>
              <a:xfrm>
                <a:off x="7822156" y="2227872"/>
                <a:ext cx="1972720" cy="461665"/>
              </a:xfrm>
              <a:prstGeom prst="rect">
                <a:avLst/>
              </a:prstGeom>
            </p:spPr>
            <p:txBody>
              <a:bodyPr wrap="none">
                <a:spAutoFit/>
              </a:bodyPr>
              <a:lstStyle/>
              <a:p>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smtClean="0">
                        <a:latin typeface="Cambria Math" panose="02040503050406030204" pitchFamily="18" charset="0"/>
                      </a:rPr>
                      <m:t>C</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5" name="正方形/長方形 4">
                <a:extLst>
                  <a:ext uri="{FF2B5EF4-FFF2-40B4-BE49-F238E27FC236}">
                    <a16:creationId xmlns:a16="http://schemas.microsoft.com/office/drawing/2014/main" id="{35630D7F-E0A0-0D4E-B8EA-83AFB4C83362}"/>
                  </a:ext>
                </a:extLst>
              </p:cNvPr>
              <p:cNvSpPr>
                <a:spLocks noRot="1" noChangeAspect="1" noMove="1" noResize="1" noEditPoints="1" noAdjustHandles="1" noChangeArrowheads="1" noChangeShapeType="1" noTextEdit="1"/>
              </p:cNvSpPr>
              <p:nvPr/>
            </p:nvSpPr>
            <p:spPr>
              <a:xfrm>
                <a:off x="7822156" y="2227872"/>
                <a:ext cx="1972720" cy="461665"/>
              </a:xfrm>
              <a:prstGeom prst="rect">
                <a:avLst/>
              </a:prstGeom>
              <a:blipFill>
                <a:blip r:embed="rId4"/>
                <a:stretch>
                  <a:fillRect l="-641" t="-7895" b="-26316"/>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49D7B043-C481-3845-859A-ED233344FC4E}"/>
              </a:ext>
            </a:extLst>
          </p:cNvPr>
          <p:cNvPicPr>
            <a:picLocks noChangeAspect="1"/>
          </p:cNvPicPr>
          <p:nvPr/>
        </p:nvPicPr>
        <p:blipFill>
          <a:blip r:embed="rId5"/>
          <a:stretch>
            <a:fillRect/>
          </a:stretch>
        </p:blipFill>
        <p:spPr>
          <a:xfrm>
            <a:off x="98612" y="2329039"/>
            <a:ext cx="6096000" cy="4064000"/>
          </a:xfrm>
          <a:prstGeom prst="rect">
            <a:avLst/>
          </a:prstGeom>
        </p:spPr>
      </p:pic>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5B46C7A7-C6D4-0048-A330-378E6AEAAAC3}"/>
                  </a:ext>
                </a:extLst>
              </p:cNvPr>
              <p:cNvSpPr/>
              <p:nvPr/>
            </p:nvSpPr>
            <p:spPr>
              <a:xfrm>
                <a:off x="1625133" y="2329039"/>
                <a:ext cx="1974323" cy="461665"/>
              </a:xfrm>
              <a:prstGeom prst="rect">
                <a:avLst/>
              </a:prstGeom>
            </p:spPr>
            <p:txBody>
              <a:bodyPr wrap="none">
                <a:spAutoFit/>
              </a:bodyPr>
              <a:lstStyle/>
              <a:p>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a:latin typeface="Cambria Math" panose="02040503050406030204" pitchFamily="18" charset="0"/>
                      </a:rPr>
                      <m:t>P</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7" name="正方形/長方形 6">
                <a:extLst>
                  <a:ext uri="{FF2B5EF4-FFF2-40B4-BE49-F238E27FC236}">
                    <a16:creationId xmlns:a16="http://schemas.microsoft.com/office/drawing/2014/main" id="{5B46C7A7-C6D4-0048-A330-378E6AEAAAC3}"/>
                  </a:ext>
                </a:extLst>
              </p:cNvPr>
              <p:cNvSpPr>
                <a:spLocks noRot="1" noChangeAspect="1" noMove="1" noResize="1" noEditPoints="1" noAdjustHandles="1" noChangeArrowheads="1" noChangeShapeType="1" noTextEdit="1"/>
              </p:cNvSpPr>
              <p:nvPr/>
            </p:nvSpPr>
            <p:spPr>
              <a:xfrm>
                <a:off x="1625133" y="2329039"/>
                <a:ext cx="1974323" cy="461665"/>
              </a:xfrm>
              <a:prstGeom prst="rect">
                <a:avLst/>
              </a:prstGeom>
              <a:blipFill>
                <a:blip r:embed="rId6"/>
                <a:stretch>
                  <a:fillRect l="-641" t="-7895"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FB90884F-E24F-8F4C-953F-03E667712110}"/>
                  </a:ext>
                </a:extLst>
              </p:cNvPr>
              <p:cNvSpPr txBox="1"/>
              <p:nvPr/>
            </p:nvSpPr>
            <p:spPr>
              <a:xfrm>
                <a:off x="4471050" y="1502259"/>
                <a:ext cx="259590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𝑘</m:t>
                          </m:r>
                        </m:e>
                      </m:d>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=1,2,…,</m:t>
                      </m:r>
                    </m:oMath>
                  </m:oMathPara>
                </a14:m>
                <a:endParaRPr kumimoji="1" lang="ja-JP" altLang="en-US" sz="2400"/>
              </a:p>
            </p:txBody>
          </p:sp>
        </mc:Choice>
        <mc:Fallback xmlns="">
          <p:sp>
            <p:nvSpPr>
              <p:cNvPr id="8" name="テキスト ボックス 7">
                <a:extLst>
                  <a:ext uri="{FF2B5EF4-FFF2-40B4-BE49-F238E27FC236}">
                    <a16:creationId xmlns:a16="http://schemas.microsoft.com/office/drawing/2014/main" id="{FB90884F-E24F-8F4C-953F-03E667712110}"/>
                  </a:ext>
                </a:extLst>
              </p:cNvPr>
              <p:cNvSpPr txBox="1">
                <a:spLocks noRot="1" noChangeAspect="1" noMove="1" noResize="1" noEditPoints="1" noAdjustHandles="1" noChangeArrowheads="1" noChangeShapeType="1" noTextEdit="1"/>
              </p:cNvSpPr>
              <p:nvPr/>
            </p:nvSpPr>
            <p:spPr>
              <a:xfrm>
                <a:off x="4471050" y="1502259"/>
                <a:ext cx="2595903" cy="461665"/>
              </a:xfrm>
              <a:prstGeom prst="rect">
                <a:avLst/>
              </a:prstGeom>
              <a:blipFill>
                <a:blip r:embed="rId7"/>
                <a:stretch>
                  <a:fillRect b="-263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5924405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7D62DEB5-D72D-B840-A868-55AA425C5519}"/>
                  </a:ext>
                </a:extLst>
              </p:cNvPr>
              <p:cNvSpPr>
                <a:spLocks noGrp="1"/>
              </p:cNvSpPr>
              <p:nvPr>
                <p:ph type="title"/>
              </p:nvPr>
            </p:nvSpPr>
            <p:spPr/>
            <p:txBody>
              <a:bodyPr/>
              <a:lstStyle/>
              <a:p>
                <a14:m>
                  <m:oMath xmlns:m="http://schemas.openxmlformats.org/officeDocument/2006/math">
                    <m:r>
                      <a:rPr kumimoji="1" lang="en-US" altLang="ja-JP" i="1" dirty="0" smtClean="0">
                        <a:latin typeface="Cambria Math" panose="02040503050406030204" pitchFamily="18" charset="0"/>
                      </a:rPr>
                      <m:t>𝐹</m:t>
                    </m:r>
                  </m:oMath>
                </a14:m>
                <a:r>
                  <a:rPr kumimoji="1" lang="ja-JP" altLang="en-US"/>
                  <a:t>分布</a:t>
                </a:r>
              </a:p>
            </p:txBody>
          </p:sp>
        </mc:Choice>
        <mc:Fallback xmlns="">
          <p:sp>
            <p:nvSpPr>
              <p:cNvPr id="2" name="タイトル 1">
                <a:extLst>
                  <a:ext uri="{FF2B5EF4-FFF2-40B4-BE49-F238E27FC236}">
                    <a16:creationId xmlns:a16="http://schemas.microsoft.com/office/drawing/2014/main" id="{7D62DEB5-D72D-B840-A868-55AA425C5519}"/>
                  </a:ext>
                </a:extLst>
              </p:cNvPr>
              <p:cNvSpPr>
                <a:spLocks noGrp="1" noRot="1" noChangeAspect="1" noMove="1" noResize="1" noEditPoints="1" noAdjustHandles="1" noChangeArrowheads="1" noChangeShapeType="1" noTextEdit="1"/>
              </p:cNvSpPr>
              <p:nvPr>
                <p:ph type="title"/>
              </p:nvPr>
            </p:nvSpPr>
            <p:spPr>
              <a:blipFill>
                <a:blip r:embed="rId2"/>
                <a:stretch>
                  <a:fillRect l="-7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F799EAD-F5D4-134B-8894-FEFB8AA5C528}"/>
                  </a:ext>
                </a:extLst>
              </p:cNvPr>
              <p:cNvSpPr>
                <a:spLocks noGrp="1"/>
              </p:cNvSpPr>
              <p:nvPr>
                <p:ph idx="1"/>
              </p:nvPr>
            </p:nvSpPr>
            <p:spPr>
              <a:xfrm>
                <a:off x="156882" y="1555081"/>
                <a:ext cx="8256495" cy="1119841"/>
              </a:xfrm>
            </p:spPr>
            <p:txBody>
              <a:bodyPr>
                <a:normAutofit/>
              </a:bodyPr>
              <a:lstStyle/>
              <a:p>
                <a:pPr marL="0" indent="0">
                  <a:buNone/>
                </a:pPr>
                <a:r>
                  <a:rPr kumimoji="1" lang="en-US" altLang="ja-JP" dirty="0"/>
                  <a:t>2</a:t>
                </a:r>
                <a:r>
                  <a:rPr kumimoji="1" lang="ja-JP" altLang="en-US"/>
                  <a:t>つの母集団</a:t>
                </a:r>
                <a:r>
                  <a:rPr lang="ja-JP" altLang="en-US"/>
                  <a:t>の分散</a:t>
                </a:r>
                <a14:m>
                  <m:oMath xmlns:m="http://schemas.openxmlformats.org/officeDocument/2006/math">
                    <m:sSubSup>
                      <m:sSubSupPr>
                        <m:ctrlPr>
                          <a:rPr lang="en-US" altLang="ja-JP" i="1" smtClean="0">
                            <a:latin typeface="Cambria Math" panose="02040503050406030204" pitchFamily="18" charset="0"/>
                          </a:rPr>
                        </m:ctrlPr>
                      </m:sSubSupPr>
                      <m:e>
                        <m:r>
                          <a:rPr lang="en-US" altLang="ja-JP" i="1" smtClean="0">
                            <a:latin typeface="Cambria Math" panose="02040503050406030204" pitchFamily="18" charset="0"/>
                            <a:ea typeface="Cambria Math" panose="02040503050406030204" pitchFamily="18" charset="0"/>
                          </a:rPr>
                          <m:t>𝜎</m:t>
                        </m:r>
                      </m:e>
                      <m:sub>
                        <m:r>
                          <a:rPr lang="en-US" altLang="ja-JP" b="0" i="1" smtClean="0">
                            <a:latin typeface="Cambria Math" panose="02040503050406030204" pitchFamily="18" charset="0"/>
                          </a:rPr>
                          <m:t>1</m:t>
                        </m:r>
                      </m:sub>
                      <m:sup>
                        <m:r>
                          <a:rPr lang="en-US" altLang="ja-JP" b="0" i="1" smtClean="0">
                            <a:latin typeface="Cambria Math" panose="02040503050406030204" pitchFamily="18" charset="0"/>
                          </a:rPr>
                          <m:t>2</m:t>
                        </m:r>
                      </m:sup>
                    </m:sSubSup>
                    <m:r>
                      <a:rPr lang="en-US" altLang="ja-JP" b="0" i="1" smtClean="0">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𝜎</m:t>
                        </m:r>
                      </m:e>
                      <m:sub>
                        <m:r>
                          <a:rPr lang="en-US" altLang="ja-JP" b="0" i="1" smtClean="0">
                            <a:latin typeface="Cambria Math" panose="02040503050406030204" pitchFamily="18" charset="0"/>
                            <a:ea typeface="Cambria Math" panose="02040503050406030204" pitchFamily="18" charset="0"/>
                          </a:rPr>
                          <m:t>2</m:t>
                        </m:r>
                      </m:sub>
                      <m:sup>
                        <m:r>
                          <a:rPr lang="en-US" altLang="ja-JP" i="1">
                            <a:latin typeface="Cambria Math" panose="02040503050406030204" pitchFamily="18" charset="0"/>
                          </a:rPr>
                          <m:t>2</m:t>
                        </m:r>
                      </m:sup>
                    </m:sSubSup>
                  </m:oMath>
                </a14:m>
                <a:r>
                  <a:rPr lang="ja-JP" altLang="en-US"/>
                  <a:t>が等しいかどうか</a:t>
                </a:r>
                <a:endParaRPr lang="en-US" altLang="ja-JP" dirty="0"/>
              </a:p>
              <a:p>
                <a:pPr marL="0" indent="0">
                  <a:buNone/>
                </a:pPr>
                <a:r>
                  <a:rPr lang="en-US" altLang="ja-JP" dirty="0"/>
                  <a:t> </a:t>
                </a:r>
                <a:r>
                  <a:rPr lang="ja-JP" altLang="en-US"/>
                  <a:t>⇨</a:t>
                </a:r>
                <a:r>
                  <a:rPr lang="en-US" altLang="ja-JP" dirty="0"/>
                  <a:t> 2</a:t>
                </a:r>
                <a:r>
                  <a:rPr lang="ja-JP" altLang="en-US"/>
                  <a:t>つ</a:t>
                </a:r>
                <a:r>
                  <a:rPr kumimoji="1" lang="ja-JP" altLang="en-US"/>
                  <a:t>の標本分散</a:t>
                </a:r>
                <a14:m>
                  <m:oMath xmlns:m="http://schemas.openxmlformats.org/officeDocument/2006/math">
                    <m:sSubSup>
                      <m:sSubSupPr>
                        <m:ctrlPr>
                          <a:rPr kumimoji="1" lang="en-US" altLang="ja-JP" i="1" smtClean="0">
                            <a:latin typeface="Cambria Math" panose="02040503050406030204" pitchFamily="18" charset="0"/>
                          </a:rPr>
                        </m:ctrlPr>
                      </m:sSubSup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2</m:t>
                        </m:r>
                      </m:sup>
                    </m:sSubSup>
                    <m:r>
                      <a:rPr kumimoji="1" lang="en-US" altLang="ja-JP" b="0" i="0" smtClean="0">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𝑠</m:t>
                        </m:r>
                      </m:e>
                      <m:sub>
                        <m:r>
                          <a:rPr lang="en-US" altLang="ja-JP" b="0" i="1" smtClean="0">
                            <a:latin typeface="Cambria Math" panose="02040503050406030204" pitchFamily="18" charset="0"/>
                          </a:rPr>
                          <m:t>2</m:t>
                        </m:r>
                      </m:sub>
                      <m:sup>
                        <m:r>
                          <a:rPr lang="en-US" altLang="ja-JP" i="1">
                            <a:latin typeface="Cambria Math" panose="02040503050406030204" pitchFamily="18" charset="0"/>
                          </a:rPr>
                          <m:t>2</m:t>
                        </m:r>
                      </m:sup>
                    </m:sSubSup>
                  </m:oMath>
                </a14:m>
                <a:r>
                  <a:rPr kumimoji="1" lang="ja-JP" altLang="en-US"/>
                  <a:t>の比を調べる</a:t>
                </a:r>
              </a:p>
            </p:txBody>
          </p:sp>
        </mc:Choice>
        <mc:Fallback xmlns="">
          <p:sp>
            <p:nvSpPr>
              <p:cNvPr id="3" name="コンテンツ プレースホルダー 2">
                <a:extLst>
                  <a:ext uri="{FF2B5EF4-FFF2-40B4-BE49-F238E27FC236}">
                    <a16:creationId xmlns:a16="http://schemas.microsoft.com/office/drawing/2014/main" id="{CF799EAD-F5D4-134B-8894-FEFB8AA5C528}"/>
                  </a:ext>
                </a:extLst>
              </p:cNvPr>
              <p:cNvSpPr>
                <a:spLocks noGrp="1" noRot="1" noChangeAspect="1" noMove="1" noResize="1" noEditPoints="1" noAdjustHandles="1" noChangeArrowheads="1" noChangeShapeType="1" noTextEdit="1"/>
              </p:cNvSpPr>
              <p:nvPr>
                <p:ph idx="1"/>
              </p:nvPr>
            </p:nvSpPr>
            <p:spPr>
              <a:xfrm>
                <a:off x="156882" y="1555081"/>
                <a:ext cx="8256495" cy="1119841"/>
              </a:xfrm>
              <a:blipFill>
                <a:blip r:embed="rId3"/>
                <a:stretch>
                  <a:fillRect l="-1538" t="-7778" b="-44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6589204A-3B17-3A45-AB3B-319168243721}"/>
                  </a:ext>
                </a:extLst>
              </p:cNvPr>
              <p:cNvSpPr txBox="1"/>
              <p:nvPr/>
            </p:nvSpPr>
            <p:spPr>
              <a:xfrm>
                <a:off x="156882" y="2762880"/>
                <a:ext cx="4438716" cy="965649"/>
              </a:xfrm>
              <a:prstGeom prst="rect">
                <a:avLst/>
              </a:prstGeom>
              <a:noFill/>
            </p:spPr>
            <p:txBody>
              <a:bodyPr wrap="none" rtlCol="0">
                <a:spAutoFit/>
              </a:bodyPr>
              <a:lstStyle/>
              <a:p>
                <a14:m>
                  <m:oMath xmlns:m="http://schemas.openxmlformats.org/officeDocument/2006/math">
                    <m:sSubSup>
                      <m:sSubSupPr>
                        <m:ctrlPr>
                          <a:rPr lang="en-US" altLang="ja-JP" sz="2800" i="1" smtClean="0">
                            <a:latin typeface="Cambria Math" panose="02040503050406030204" pitchFamily="18" charset="0"/>
                          </a:rPr>
                        </m:ctrlPr>
                      </m:sSubSupPr>
                      <m:e>
                        <m:r>
                          <a:rPr lang="en-US" altLang="ja-JP" sz="2800" i="1">
                            <a:latin typeface="Cambria Math" panose="02040503050406030204" pitchFamily="18" charset="0"/>
                          </a:rPr>
                          <m:t>𝑠</m:t>
                        </m:r>
                      </m:e>
                      <m:sub>
                        <m:r>
                          <a:rPr lang="en-US" altLang="ja-JP" sz="2800" i="1">
                            <a:latin typeface="Cambria Math" panose="02040503050406030204" pitchFamily="18" charset="0"/>
                          </a:rPr>
                          <m:t>1</m:t>
                        </m:r>
                      </m:sub>
                      <m:sup>
                        <m:r>
                          <a:rPr lang="en-US" altLang="ja-JP" sz="2800" i="1">
                            <a:latin typeface="Cambria Math" panose="02040503050406030204" pitchFamily="18" charset="0"/>
                          </a:rPr>
                          <m:t>2</m:t>
                        </m:r>
                      </m:sup>
                    </m:sSubSup>
                    <m:r>
                      <a:rPr lang="en-US" altLang="ja-JP" sz="2800" b="0" i="1" smtClean="0">
                        <a:latin typeface="Cambria Math" panose="02040503050406030204" pitchFamily="18" charset="0"/>
                      </a:rPr>
                      <m:t>/</m:t>
                    </m:r>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𝑠</m:t>
                        </m:r>
                      </m:e>
                      <m:sub>
                        <m:r>
                          <a:rPr lang="en-US" altLang="ja-JP" sz="2800" i="1">
                            <a:latin typeface="Cambria Math" panose="02040503050406030204" pitchFamily="18" charset="0"/>
                          </a:rPr>
                          <m:t>2</m:t>
                        </m:r>
                      </m:sub>
                      <m:sup>
                        <m:r>
                          <a:rPr lang="en-US" altLang="ja-JP" sz="2800" i="1">
                            <a:latin typeface="Cambria Math" panose="02040503050406030204" pitchFamily="18" charset="0"/>
                          </a:rPr>
                          <m:t>2</m:t>
                        </m:r>
                      </m:sup>
                    </m:sSubSup>
                  </m:oMath>
                </a14:m>
                <a:r>
                  <a:rPr kumimoji="1" lang="ja-JP" altLang="en-US" sz="2800"/>
                  <a:t>が</a:t>
                </a:r>
                <a:r>
                  <a:rPr kumimoji="1" lang="en-US" altLang="ja-JP" sz="2800" dirty="0"/>
                  <a:t>1</a:t>
                </a:r>
                <a:r>
                  <a:rPr kumimoji="1" lang="ja-JP" altLang="en-US" sz="2800"/>
                  <a:t>に近い</a:t>
                </a:r>
                <a:endParaRPr lang="en-US" altLang="ja-JP" sz="2800" dirty="0"/>
              </a:p>
              <a:p>
                <a:r>
                  <a:rPr kumimoji="1" lang="en-US" altLang="ja-JP" sz="2800" dirty="0"/>
                  <a:t> </a:t>
                </a:r>
                <a:r>
                  <a:rPr kumimoji="1" lang="ja-JP" altLang="en-US" sz="2800"/>
                  <a:t>⇨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i="1">
                            <a:latin typeface="Cambria Math" panose="02040503050406030204" pitchFamily="18" charset="0"/>
                          </a:rPr>
                          <m:t>1</m:t>
                        </m:r>
                      </m:sub>
                      <m:sup>
                        <m:r>
                          <a:rPr lang="en-US" altLang="ja-JP" sz="2800" i="1">
                            <a:latin typeface="Cambria Math" panose="02040503050406030204" pitchFamily="18" charset="0"/>
                          </a:rPr>
                          <m:t>2</m:t>
                        </m:r>
                      </m:sup>
                    </m:sSubSup>
                    <m:r>
                      <a:rPr lang="en-US" altLang="ja-JP" sz="2800" b="0" i="1" smtClean="0">
                        <a:latin typeface="Cambria Math" panose="02040503050406030204" pitchFamily="18" charset="0"/>
                      </a:rPr>
                      <m:t>/</m:t>
                    </m:r>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i="1">
                            <a:latin typeface="Cambria Math" panose="02040503050406030204" pitchFamily="18" charset="0"/>
                            <a:ea typeface="Cambria Math" panose="02040503050406030204" pitchFamily="18" charset="0"/>
                          </a:rPr>
                          <m:t>2</m:t>
                        </m:r>
                      </m:sub>
                      <m:sup>
                        <m:r>
                          <a:rPr lang="en-US" altLang="ja-JP" sz="2800" i="1">
                            <a:latin typeface="Cambria Math" panose="02040503050406030204" pitchFamily="18" charset="0"/>
                          </a:rPr>
                          <m:t>2</m:t>
                        </m:r>
                      </m:sup>
                    </m:sSubSup>
                  </m:oMath>
                </a14:m>
                <a:r>
                  <a:rPr kumimoji="1" lang="en-US" altLang="ja-JP" sz="2800" dirty="0"/>
                  <a:t>=1</a:t>
                </a:r>
                <a:r>
                  <a:rPr kumimoji="1" lang="ja-JP" altLang="en-US" sz="2800" dirty="0"/>
                  <a:t>と推定できる</a:t>
                </a:r>
                <a:r>
                  <a:rPr kumimoji="1" lang="en-US" altLang="ja-JP" sz="2800" dirty="0"/>
                  <a:t> </a:t>
                </a:r>
                <a:endParaRPr kumimoji="1" lang="ja-JP" altLang="en-US" sz="2800"/>
              </a:p>
            </p:txBody>
          </p:sp>
        </mc:Choice>
        <mc:Fallback xmlns="">
          <p:sp>
            <p:nvSpPr>
              <p:cNvPr id="6" name="テキスト ボックス 5">
                <a:extLst>
                  <a:ext uri="{FF2B5EF4-FFF2-40B4-BE49-F238E27FC236}">
                    <a16:creationId xmlns:a16="http://schemas.microsoft.com/office/drawing/2014/main" id="{6589204A-3B17-3A45-AB3B-319168243721}"/>
                  </a:ext>
                </a:extLst>
              </p:cNvPr>
              <p:cNvSpPr txBox="1">
                <a:spLocks noRot="1" noChangeAspect="1" noMove="1" noResize="1" noEditPoints="1" noAdjustHandles="1" noChangeArrowheads="1" noChangeShapeType="1" noTextEdit="1"/>
              </p:cNvSpPr>
              <p:nvPr/>
            </p:nvSpPr>
            <p:spPr>
              <a:xfrm>
                <a:off x="156882" y="2762880"/>
                <a:ext cx="4438716" cy="965649"/>
              </a:xfrm>
              <a:prstGeom prst="rect">
                <a:avLst/>
              </a:prstGeom>
              <a:blipFill>
                <a:blip r:embed="rId4"/>
                <a:stretch>
                  <a:fillRect l="-571" t="-5195" b="-168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D7EEFD1D-2121-6B45-AD08-841420BD25AA}"/>
                  </a:ext>
                </a:extLst>
              </p:cNvPr>
              <p:cNvSpPr txBox="1"/>
              <p:nvPr/>
            </p:nvSpPr>
            <p:spPr>
              <a:xfrm>
                <a:off x="299975" y="4540712"/>
                <a:ext cx="5061194" cy="1877437"/>
              </a:xfrm>
              <a:prstGeom prst="rect">
                <a:avLst/>
              </a:prstGeom>
              <a:noFill/>
            </p:spPr>
            <p:txBody>
              <a:bodyPr wrap="none" rtlCol="0">
                <a:spAutoFit/>
              </a:bodyPr>
              <a:lstStyle/>
              <a:p>
                <a:r>
                  <a:rPr kumimoji="1" lang="ja-JP" altLang="en-US" sz="3200">
                    <a:latin typeface="Cambria Math" panose="02040503050406030204" pitchFamily="18" charset="0"/>
                  </a:rPr>
                  <a:t>確率変数</a:t>
                </a:r>
                <a14:m>
                  <m:oMath xmlns:m="http://schemas.openxmlformats.org/officeDocument/2006/math">
                    <m:r>
                      <a:rPr lang="en-US" altLang="ja-JP" sz="3200" i="1" dirty="0">
                        <a:latin typeface="Cambria Math" panose="02040503050406030204" pitchFamily="18" charset="0"/>
                      </a:rPr>
                      <m:t>𝑈</m:t>
                    </m:r>
                    <m:r>
                      <a:rPr lang="en-US" altLang="ja-JP" sz="3200" b="0" i="1" dirty="0" smtClean="0">
                        <a:latin typeface="Cambria Math" panose="02040503050406030204" pitchFamily="18" charset="0"/>
                      </a:rPr>
                      <m:t>,</m:t>
                    </m:r>
                    <m:r>
                      <a:rPr lang="en-US" altLang="ja-JP" sz="3200" i="1" dirty="0">
                        <a:latin typeface="Cambria Math" panose="02040503050406030204" pitchFamily="18" charset="0"/>
                      </a:rPr>
                      <m:t>𝑉</m:t>
                    </m:r>
                  </m:oMath>
                </a14:m>
                <a:endParaRPr kumimoji="1" lang="en-US" altLang="ja-JP" sz="3200"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kumimoji="1" lang="en-US" altLang="ja-JP" sz="2800" i="1" dirty="0" smtClean="0">
                        <a:latin typeface="Cambria Math" panose="02040503050406030204" pitchFamily="18" charset="0"/>
                      </a:rPr>
                      <m:t>𝑈</m:t>
                    </m:r>
                    <m:r>
                      <a:rPr lang="ja-JP" altLang="en-US" sz="2800" i="1" dirty="0">
                        <a:latin typeface="Cambria Math" panose="02040503050406030204" pitchFamily="18" charset="0"/>
                      </a:rPr>
                      <m:t>と</m:t>
                    </m:r>
                    <m:r>
                      <a:rPr kumimoji="1" lang="en-US" altLang="ja-JP" sz="2800" i="1" dirty="0" smtClean="0">
                        <a:latin typeface="Cambria Math" panose="02040503050406030204" pitchFamily="18" charset="0"/>
                      </a:rPr>
                      <m:t>𝑉</m:t>
                    </m:r>
                  </m:oMath>
                </a14:m>
                <a:r>
                  <a:rPr kumimoji="1" lang="ja-JP" altLang="en-US" sz="2800" dirty="0"/>
                  <a:t>は独立である</a:t>
                </a:r>
                <a:endParaRPr kumimoji="1" lang="en-US" altLang="ja-JP" sz="2800" dirty="0"/>
              </a:p>
              <a:p>
                <a:pPr marL="342900" indent="-342900">
                  <a:buFont typeface="Arial" panose="020B0604020202020204" pitchFamily="34" charset="0"/>
                  <a:buChar char="•"/>
                </a:pPr>
                <a14:m>
                  <m:oMath xmlns:m="http://schemas.openxmlformats.org/officeDocument/2006/math">
                    <m:r>
                      <a:rPr lang="en-US" altLang="ja-JP" sz="2800" i="1" dirty="0">
                        <a:latin typeface="Cambria Math" panose="02040503050406030204" pitchFamily="18" charset="0"/>
                      </a:rPr>
                      <m:t>𝑈</m:t>
                    </m:r>
                  </m:oMath>
                </a14:m>
                <a:r>
                  <a:rPr lang="ja-JP" altLang="en-US" sz="2800">
                    <a:latin typeface="Cambria Math" panose="02040503050406030204" pitchFamily="18" charset="0"/>
                  </a:rPr>
                  <a:t>は自由度</a:t>
                </a:r>
                <a14:m>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𝑘</m:t>
                        </m:r>
                      </m:e>
                      <m:sub>
                        <m:r>
                          <a:rPr lang="en-US" altLang="ja-JP" sz="2800" b="0" i="1" smtClean="0">
                            <a:latin typeface="Cambria Math" panose="02040503050406030204" pitchFamily="18" charset="0"/>
                          </a:rPr>
                          <m:t>1</m:t>
                        </m:r>
                      </m:sub>
                    </m:sSub>
                  </m:oMath>
                </a14:m>
                <a:r>
                  <a:rPr lang="ja-JP" altLang="en-US" sz="2800" dirty="0">
                    <a:latin typeface="Cambria Math" panose="02040503050406030204" pitchFamily="18" charset="0"/>
                  </a:rPr>
                  <a:t>の</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panose="02040503050406030204" pitchFamily="18" charset="0"/>
                            <a:ea typeface="Cambria Math" panose="02040503050406030204" pitchFamily="18" charset="0"/>
                          </a:rPr>
                          <m:t>𝜒</m:t>
                        </m:r>
                      </m:e>
                      <m:sup>
                        <m:r>
                          <a:rPr lang="en-US" altLang="ja-JP" sz="2800" i="1">
                            <a:latin typeface="Cambria Math" panose="02040503050406030204" pitchFamily="18" charset="0"/>
                          </a:rPr>
                          <m:t>2</m:t>
                        </m:r>
                      </m:sup>
                    </m:sSup>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i="1">
                                <a:latin typeface="Cambria Math" panose="02040503050406030204" pitchFamily="18" charset="0"/>
                              </a:rPr>
                              <m:t>1</m:t>
                            </m:r>
                          </m:sub>
                        </m:sSub>
                      </m:e>
                    </m:d>
                  </m:oMath>
                </a14:m>
                <a:r>
                  <a:rPr lang="ja-JP" altLang="en-US" sz="2800">
                    <a:latin typeface="Cambria Math" panose="02040503050406030204" pitchFamily="18" charset="0"/>
                  </a:rPr>
                  <a:t>に従う</a:t>
                </a:r>
                <a:endParaRPr lang="en-US" altLang="ja-JP" sz="2800"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altLang="ja-JP" sz="2800" i="1" dirty="0">
                        <a:latin typeface="Cambria Math" panose="02040503050406030204" pitchFamily="18" charset="0"/>
                      </a:rPr>
                      <m:t>𝑉</m:t>
                    </m:r>
                  </m:oMath>
                </a14:m>
                <a:r>
                  <a:rPr lang="ja-JP" altLang="en-US" sz="2800">
                    <a:latin typeface="Cambria Math" panose="02040503050406030204" pitchFamily="18" charset="0"/>
                  </a:rPr>
                  <a:t>は自由度</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b="0" i="1" smtClean="0">
                            <a:latin typeface="Cambria Math" panose="02040503050406030204" pitchFamily="18" charset="0"/>
                          </a:rPr>
                          <m:t>2</m:t>
                        </m:r>
                      </m:sub>
                    </m:sSub>
                  </m:oMath>
                </a14:m>
                <a:r>
                  <a:rPr lang="ja-JP" altLang="en-US" sz="2800" dirty="0">
                    <a:latin typeface="Cambria Math" panose="02040503050406030204" pitchFamily="18" charset="0"/>
                  </a:rPr>
                  <a:t>の</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panose="02040503050406030204" pitchFamily="18" charset="0"/>
                            <a:ea typeface="Cambria Math" panose="02040503050406030204" pitchFamily="18" charset="0"/>
                          </a:rPr>
                          <m:t>𝜒</m:t>
                        </m:r>
                      </m:e>
                      <m:sup>
                        <m:r>
                          <a:rPr lang="en-US" altLang="ja-JP" sz="2800" i="1">
                            <a:latin typeface="Cambria Math" panose="02040503050406030204" pitchFamily="18" charset="0"/>
                          </a:rPr>
                          <m:t>2</m:t>
                        </m:r>
                      </m:sup>
                    </m:sSup>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b="0" i="1" smtClean="0">
                                <a:latin typeface="Cambria Math" panose="02040503050406030204" pitchFamily="18" charset="0"/>
                              </a:rPr>
                              <m:t>2</m:t>
                            </m:r>
                          </m:sub>
                        </m:sSub>
                      </m:e>
                    </m:d>
                  </m:oMath>
                </a14:m>
                <a:r>
                  <a:rPr lang="ja-JP" altLang="en-US" sz="2800">
                    <a:latin typeface="Cambria Math" panose="02040503050406030204" pitchFamily="18" charset="0"/>
                  </a:rPr>
                  <a:t>に従う</a:t>
                </a:r>
                <a:endParaRPr lang="en-US" altLang="ja-JP" sz="2800" dirty="0">
                  <a:latin typeface="Cambria Math" panose="02040503050406030204" pitchFamily="18" charset="0"/>
                </a:endParaRPr>
              </a:p>
            </p:txBody>
          </p:sp>
        </mc:Choice>
        <mc:Fallback xmlns="">
          <p:sp>
            <p:nvSpPr>
              <p:cNvPr id="7" name="テキスト ボックス 6">
                <a:extLst>
                  <a:ext uri="{FF2B5EF4-FFF2-40B4-BE49-F238E27FC236}">
                    <a16:creationId xmlns:a16="http://schemas.microsoft.com/office/drawing/2014/main" id="{D7EEFD1D-2121-6B45-AD08-841420BD25AA}"/>
                  </a:ext>
                </a:extLst>
              </p:cNvPr>
              <p:cNvSpPr txBox="1">
                <a:spLocks noRot="1" noChangeAspect="1" noMove="1" noResize="1" noEditPoints="1" noAdjustHandles="1" noChangeArrowheads="1" noChangeShapeType="1" noTextEdit="1"/>
              </p:cNvSpPr>
              <p:nvPr/>
            </p:nvSpPr>
            <p:spPr>
              <a:xfrm>
                <a:off x="299975" y="4540712"/>
                <a:ext cx="5061194" cy="1877437"/>
              </a:xfrm>
              <a:prstGeom prst="rect">
                <a:avLst/>
              </a:prstGeom>
              <a:blipFill>
                <a:blip r:embed="rId5"/>
                <a:stretch>
                  <a:fillRect l="-3266" t="-3378" r="-1508" b="-87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4B9C4550-27E3-FF4E-8737-2DD8AC5EE770}"/>
                  </a:ext>
                </a:extLst>
              </p:cNvPr>
              <p:cNvSpPr txBox="1"/>
              <p:nvPr/>
            </p:nvSpPr>
            <p:spPr>
              <a:xfrm>
                <a:off x="9494014" y="4529780"/>
                <a:ext cx="1798505" cy="9958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b="0" i="1" dirty="0" smtClean="0">
                          <a:latin typeface="Cambria Math" panose="02040503050406030204" pitchFamily="18" charset="0"/>
                        </a:rPr>
                        <m:t>𝐹</m:t>
                      </m:r>
                      <m:r>
                        <a:rPr lang="en-US" altLang="ja-JP" sz="2800" b="0" i="1" dirty="0" smtClean="0">
                          <a:latin typeface="Cambria Math" panose="02040503050406030204" pitchFamily="18" charset="0"/>
                        </a:rPr>
                        <m:t>=</m:t>
                      </m:r>
                      <m:f>
                        <m:fPr>
                          <m:ctrlPr>
                            <a:rPr lang="en-US" altLang="ja-JP" sz="2800" b="0" i="1" dirty="0" smtClean="0">
                              <a:latin typeface="Cambria Math" panose="02040503050406030204" pitchFamily="18" charset="0"/>
                            </a:rPr>
                          </m:ctrlPr>
                        </m:fPr>
                        <m:num>
                          <m:f>
                            <m:fPr>
                              <m:type m:val="lin"/>
                              <m:ctrlPr>
                                <a:rPr lang="en-US" altLang="ja-JP" sz="2800" b="0" i="1" dirty="0" smtClean="0">
                                  <a:latin typeface="Cambria Math" panose="02040503050406030204" pitchFamily="18" charset="0"/>
                                </a:rPr>
                              </m:ctrlPr>
                            </m:fPr>
                            <m:num>
                              <m:r>
                                <a:rPr lang="en-US" altLang="ja-JP" sz="2800" i="1" dirty="0">
                                  <a:latin typeface="Cambria Math" panose="02040503050406030204" pitchFamily="18" charset="0"/>
                                </a:rPr>
                                <m:t>𝑈</m:t>
                              </m:r>
                            </m:num>
                            <m:den>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i="1">
                                      <a:latin typeface="Cambria Math" panose="02040503050406030204" pitchFamily="18" charset="0"/>
                                    </a:rPr>
                                    <m:t>1</m:t>
                                  </m:r>
                                </m:sub>
                              </m:sSub>
                            </m:den>
                          </m:f>
                        </m:num>
                        <m:den>
                          <m:f>
                            <m:fPr>
                              <m:type m:val="lin"/>
                              <m:ctrlPr>
                                <a:rPr lang="en-US" altLang="ja-JP" sz="2800" i="1" dirty="0">
                                  <a:latin typeface="Cambria Math" panose="02040503050406030204" pitchFamily="18" charset="0"/>
                                </a:rPr>
                              </m:ctrlPr>
                            </m:fPr>
                            <m:num>
                              <m:r>
                                <a:rPr lang="en-US" altLang="ja-JP" sz="2800" b="0" i="1" dirty="0" smtClean="0">
                                  <a:latin typeface="Cambria Math" panose="02040503050406030204" pitchFamily="18" charset="0"/>
                                </a:rPr>
                                <m:t>𝑉</m:t>
                              </m:r>
                            </m:num>
                            <m:den>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b="0" i="1" smtClean="0">
                                      <a:latin typeface="Cambria Math" panose="02040503050406030204" pitchFamily="18" charset="0"/>
                                    </a:rPr>
                                    <m:t>2</m:t>
                                  </m:r>
                                </m:sub>
                              </m:sSub>
                            </m:den>
                          </m:f>
                        </m:den>
                      </m:f>
                    </m:oMath>
                  </m:oMathPara>
                </a14:m>
                <a:endParaRPr kumimoji="1" lang="ja-JP" altLang="en-US" sz="2800"/>
              </a:p>
            </p:txBody>
          </p:sp>
        </mc:Choice>
        <mc:Fallback xmlns="">
          <p:sp>
            <p:nvSpPr>
              <p:cNvPr id="9" name="テキスト ボックス 8">
                <a:extLst>
                  <a:ext uri="{FF2B5EF4-FFF2-40B4-BE49-F238E27FC236}">
                    <a16:creationId xmlns:a16="http://schemas.microsoft.com/office/drawing/2014/main" id="{4B9C4550-27E3-FF4E-8737-2DD8AC5EE770}"/>
                  </a:ext>
                </a:extLst>
              </p:cNvPr>
              <p:cNvSpPr txBox="1">
                <a:spLocks noRot="1" noChangeAspect="1" noMove="1" noResize="1" noEditPoints="1" noAdjustHandles="1" noChangeArrowheads="1" noChangeShapeType="1" noTextEdit="1"/>
              </p:cNvSpPr>
              <p:nvPr/>
            </p:nvSpPr>
            <p:spPr>
              <a:xfrm>
                <a:off x="9494014" y="4529780"/>
                <a:ext cx="1798505" cy="995850"/>
              </a:xfrm>
              <a:prstGeom prst="rect">
                <a:avLst/>
              </a:prstGeom>
              <a:blipFill>
                <a:blip r:embed="rId6"/>
                <a:stretch>
                  <a:fillRect t="-69620" b="-102532"/>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0C5993A2-0A13-2E41-B157-5A1A7EE03CCE}"/>
              </a:ext>
            </a:extLst>
          </p:cNvPr>
          <p:cNvSpPr txBox="1"/>
          <p:nvPr/>
        </p:nvSpPr>
        <p:spPr>
          <a:xfrm>
            <a:off x="6325152" y="4829495"/>
            <a:ext cx="3262432" cy="461665"/>
          </a:xfrm>
          <a:prstGeom prst="rect">
            <a:avLst/>
          </a:prstGeom>
          <a:noFill/>
        </p:spPr>
        <p:txBody>
          <a:bodyPr wrap="none" rtlCol="0">
            <a:spAutoFit/>
          </a:bodyPr>
          <a:lstStyle/>
          <a:p>
            <a:r>
              <a:rPr kumimoji="1" lang="ja-JP" altLang="en-US" sz="2400"/>
              <a:t>フィッシャーの分散比</a:t>
            </a: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7A4FC794-05D3-1848-AC9B-1233126ED68E}"/>
                  </a:ext>
                </a:extLst>
              </p:cNvPr>
              <p:cNvSpPr txBox="1"/>
              <p:nvPr/>
            </p:nvSpPr>
            <p:spPr>
              <a:xfrm>
                <a:off x="6487357" y="5528048"/>
                <a:ext cx="4860305" cy="954107"/>
              </a:xfrm>
              <a:prstGeom prst="rect">
                <a:avLst/>
              </a:prstGeom>
              <a:noFill/>
            </p:spPr>
            <p:txBody>
              <a:bodyPr wrap="none" rtlCol="0">
                <a:spAutoFit/>
              </a:bodyPr>
              <a:lstStyle/>
              <a:p>
                <a14:m>
                  <m:oMath xmlns:m="http://schemas.openxmlformats.org/officeDocument/2006/math">
                    <m:r>
                      <a:rPr lang="en-US" altLang="ja-JP" sz="2800" b="0" i="1" dirty="0" smtClean="0">
                        <a:latin typeface="Cambria Math" panose="02040503050406030204" pitchFamily="18" charset="0"/>
                      </a:rPr>
                      <m:t>𝐹</m:t>
                    </m:r>
                  </m:oMath>
                </a14:m>
                <a:r>
                  <a:rPr kumimoji="1" lang="ja-JP" altLang="en-US" sz="2800"/>
                  <a:t>が従う確率分布を，</a:t>
                </a:r>
                <a:endParaRPr kumimoji="1" lang="en-US" altLang="ja-JP" sz="2800" dirty="0"/>
              </a:p>
              <a:p>
                <a:r>
                  <a:rPr kumimoji="1" lang="ja-JP" altLang="en-US" sz="2800"/>
                  <a:t>自由度</a:t>
                </a:r>
                <a14:m>
                  <m:oMath xmlns:m="http://schemas.openxmlformats.org/officeDocument/2006/math">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a:latin typeface="Cambria Math" panose="02040503050406030204" pitchFamily="18" charset="0"/>
                              </a:rPr>
                              <m:t>𝑘</m:t>
                            </m:r>
                          </m:e>
                          <m:sub>
                            <m:r>
                              <a:rPr lang="en-US" altLang="ja-JP" sz="2800" b="0" i="1">
                                <a:latin typeface="Cambria Math" panose="02040503050406030204" pitchFamily="18" charset="0"/>
                              </a:rPr>
                              <m:t>1</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b="0" i="1">
                                <a:latin typeface="Cambria Math" panose="02040503050406030204" pitchFamily="18" charset="0"/>
                              </a:rPr>
                              <m:t>𝑘</m:t>
                            </m:r>
                          </m:e>
                          <m:sub>
                            <m:r>
                              <a:rPr lang="en-US" altLang="ja-JP" sz="2800" b="0" i="1">
                                <a:latin typeface="Cambria Math" panose="02040503050406030204" pitchFamily="18" charset="0"/>
                              </a:rPr>
                              <m:t>2</m:t>
                            </m:r>
                          </m:sub>
                        </m:sSub>
                      </m:e>
                    </m:d>
                  </m:oMath>
                </a14:m>
                <a:r>
                  <a:rPr kumimoji="1" lang="ja-JP" altLang="en-US" sz="2800"/>
                  <a:t>の</a:t>
                </a:r>
                <a14:m>
                  <m:oMath xmlns:m="http://schemas.openxmlformats.org/officeDocument/2006/math">
                    <m:r>
                      <a:rPr lang="en-US" altLang="ja-JP" sz="2800" b="0" i="1" dirty="0">
                        <a:latin typeface="Cambria Math" panose="02040503050406030204" pitchFamily="18" charset="0"/>
                      </a:rPr>
                      <m:t>𝐹</m:t>
                    </m:r>
                  </m:oMath>
                </a14:m>
                <a:r>
                  <a:rPr kumimoji="1" lang="ja-JP" altLang="en-US" sz="2800"/>
                  <a:t>分布と呼ぶ</a:t>
                </a:r>
              </a:p>
            </p:txBody>
          </p:sp>
        </mc:Choice>
        <mc:Fallback xmlns="">
          <p:sp>
            <p:nvSpPr>
              <p:cNvPr id="11" name="テキスト ボックス 10">
                <a:extLst>
                  <a:ext uri="{FF2B5EF4-FFF2-40B4-BE49-F238E27FC236}">
                    <a16:creationId xmlns:a16="http://schemas.microsoft.com/office/drawing/2014/main" id="{7A4FC794-05D3-1848-AC9B-1233126ED68E}"/>
                  </a:ext>
                </a:extLst>
              </p:cNvPr>
              <p:cNvSpPr txBox="1">
                <a:spLocks noRot="1" noChangeAspect="1" noMove="1" noResize="1" noEditPoints="1" noAdjustHandles="1" noChangeArrowheads="1" noChangeShapeType="1" noTextEdit="1"/>
              </p:cNvSpPr>
              <p:nvPr/>
            </p:nvSpPr>
            <p:spPr>
              <a:xfrm>
                <a:off x="6487357" y="5528048"/>
                <a:ext cx="4860305" cy="954107"/>
              </a:xfrm>
              <a:prstGeom prst="rect">
                <a:avLst/>
              </a:prstGeom>
              <a:blipFill>
                <a:blip r:embed="rId7"/>
                <a:stretch>
                  <a:fillRect l="-2604" t="-5263" r="-260" b="-18421"/>
                </a:stretch>
              </a:blipFill>
            </p:spPr>
            <p:txBody>
              <a:bodyPr/>
              <a:lstStyle/>
              <a:p>
                <a:r>
                  <a:rPr lang="ja-JP" altLang="en-US">
                    <a:noFill/>
                  </a:rPr>
                  <a:t> </a:t>
                </a:r>
              </a:p>
            </p:txBody>
          </p:sp>
        </mc:Fallback>
      </mc:AlternateContent>
      <p:sp>
        <p:nvSpPr>
          <p:cNvPr id="13" name="正方形/長方形 12">
            <a:extLst>
              <a:ext uri="{FF2B5EF4-FFF2-40B4-BE49-F238E27FC236}">
                <a16:creationId xmlns:a16="http://schemas.microsoft.com/office/drawing/2014/main" id="{C0FEB3A1-9C8E-CF45-A88E-D1908F60C4E5}"/>
              </a:ext>
            </a:extLst>
          </p:cNvPr>
          <p:cNvSpPr/>
          <p:nvPr/>
        </p:nvSpPr>
        <p:spPr>
          <a:xfrm>
            <a:off x="156882" y="4359591"/>
            <a:ext cx="11560484" cy="2280184"/>
          </a:xfrm>
          <a:prstGeom prst="rect">
            <a:avLst/>
          </a:prstGeom>
          <a:noFill/>
          <a:ln w="3810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三角形 13">
            <a:extLst>
              <a:ext uri="{FF2B5EF4-FFF2-40B4-BE49-F238E27FC236}">
                <a16:creationId xmlns:a16="http://schemas.microsoft.com/office/drawing/2014/main" id="{FBC8A6D7-F7B5-4B4A-B37E-F8AD052F3F8C}"/>
              </a:ext>
            </a:extLst>
          </p:cNvPr>
          <p:cNvSpPr/>
          <p:nvPr/>
        </p:nvSpPr>
        <p:spPr>
          <a:xfrm rot="5400000">
            <a:off x="5493025" y="5263283"/>
            <a:ext cx="637376" cy="510304"/>
          </a:xfrm>
          <a:prstGeom prst="triangl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4CB28AC-0374-4447-9F1A-601E1C91C797}"/>
                  </a:ext>
                </a:extLst>
              </p:cNvPr>
              <p:cNvSpPr txBox="1"/>
              <p:nvPr/>
            </p:nvSpPr>
            <p:spPr>
              <a:xfrm>
                <a:off x="156882" y="3872066"/>
                <a:ext cx="1132041" cy="523220"/>
              </a:xfrm>
              <a:prstGeom prst="rect">
                <a:avLst/>
              </a:prstGeom>
              <a:noFill/>
            </p:spPr>
            <p:txBody>
              <a:bodyPr wrap="none" rtlCol="0">
                <a:spAutoFit/>
              </a:bodyPr>
              <a:lstStyle/>
              <a:p>
                <a14:m>
                  <m:oMath xmlns:m="http://schemas.openxmlformats.org/officeDocument/2006/math">
                    <m:r>
                      <a:rPr lang="en-US" altLang="ja-JP" sz="2800" b="1" i="1" dirty="0" smtClean="0">
                        <a:solidFill>
                          <a:schemeClr val="accent1">
                            <a:lumMod val="75000"/>
                          </a:schemeClr>
                        </a:solidFill>
                        <a:latin typeface="Cambria Math" panose="02040503050406030204" pitchFamily="18" charset="0"/>
                      </a:rPr>
                      <m:t>𝑭</m:t>
                    </m:r>
                  </m:oMath>
                </a14:m>
                <a:r>
                  <a:rPr lang="ja-JP" altLang="en-US" sz="2800" b="1">
                    <a:solidFill>
                      <a:schemeClr val="accent1">
                        <a:lumMod val="75000"/>
                      </a:schemeClr>
                    </a:solidFill>
                  </a:rPr>
                  <a:t>分布</a:t>
                </a:r>
                <a:endParaRPr kumimoji="1" lang="ja-JP" altLang="en-US" sz="2800" b="1">
                  <a:solidFill>
                    <a:schemeClr val="accent1">
                      <a:lumMod val="75000"/>
                    </a:schemeClr>
                  </a:solidFill>
                </a:endParaRPr>
              </a:p>
            </p:txBody>
          </p:sp>
        </mc:Choice>
        <mc:Fallback xmlns="">
          <p:sp>
            <p:nvSpPr>
              <p:cNvPr id="15" name="テキスト ボックス 14">
                <a:extLst>
                  <a:ext uri="{FF2B5EF4-FFF2-40B4-BE49-F238E27FC236}">
                    <a16:creationId xmlns:a16="http://schemas.microsoft.com/office/drawing/2014/main" id="{E4CB28AC-0374-4447-9F1A-601E1C91C797}"/>
                  </a:ext>
                </a:extLst>
              </p:cNvPr>
              <p:cNvSpPr txBox="1">
                <a:spLocks noRot="1" noChangeAspect="1" noMove="1" noResize="1" noEditPoints="1" noAdjustHandles="1" noChangeArrowheads="1" noChangeShapeType="1" noTextEdit="1"/>
              </p:cNvSpPr>
              <p:nvPr/>
            </p:nvSpPr>
            <p:spPr>
              <a:xfrm>
                <a:off x="156882" y="3872066"/>
                <a:ext cx="1132041" cy="523220"/>
              </a:xfrm>
              <a:prstGeom prst="rect">
                <a:avLst/>
              </a:prstGeom>
              <a:blipFill>
                <a:blip r:embed="rId8"/>
                <a:stretch>
                  <a:fillRect l="-3371" t="-11905" r="-10112" b="-3095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553476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4DF4D71A-A620-D149-93D8-C341C3B672B5}"/>
                  </a:ext>
                </a:extLst>
              </p:cNvPr>
              <p:cNvSpPr>
                <a:spLocks noGrp="1"/>
              </p:cNvSpPr>
              <p:nvPr>
                <p:ph type="title"/>
              </p:nvPr>
            </p:nvSpPr>
            <p:spPr/>
            <p:txBody>
              <a:bodyPr/>
              <a:lstStyle/>
              <a:p>
                <a14:m>
                  <m:oMath xmlns:m="http://schemas.openxmlformats.org/officeDocument/2006/math">
                    <m:r>
                      <a:rPr lang="en-US" altLang="ja-JP" i="1" dirty="0">
                        <a:latin typeface="Cambria Math" panose="02040503050406030204" pitchFamily="18" charset="0"/>
                      </a:rPr>
                      <m:t>𝐹</m:t>
                    </m:r>
                  </m:oMath>
                </a14:m>
                <a:r>
                  <a:rPr lang="ja-JP" altLang="en-US"/>
                  <a:t>分布</a:t>
                </a:r>
                <a:endParaRPr kumimoji="1" lang="ja-JP" altLang="en-US"/>
              </a:p>
            </p:txBody>
          </p:sp>
        </mc:Choice>
        <mc:Fallback xmlns="">
          <p:sp>
            <p:nvSpPr>
              <p:cNvPr id="2" name="タイトル 1">
                <a:extLst>
                  <a:ext uri="{FF2B5EF4-FFF2-40B4-BE49-F238E27FC236}">
                    <a16:creationId xmlns:a16="http://schemas.microsoft.com/office/drawing/2014/main" id="{4DF4D71A-A620-D149-93D8-C341C3B672B5}"/>
                  </a:ext>
                </a:extLst>
              </p:cNvPr>
              <p:cNvSpPr>
                <a:spLocks noGrp="1" noRot="1" noChangeAspect="1" noMove="1" noResize="1" noEditPoints="1" noAdjustHandles="1" noChangeArrowheads="1" noChangeShapeType="1" noTextEdit="1"/>
              </p:cNvSpPr>
              <p:nvPr>
                <p:ph type="title"/>
              </p:nvPr>
            </p:nvSpPr>
            <p:spPr>
              <a:blipFill>
                <a:blip r:embed="rId2"/>
                <a:stretch>
                  <a:fillRect l="-7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0B10064C-4F19-8842-82BC-E219A34ABA68}"/>
                  </a:ext>
                </a:extLst>
              </p:cNvPr>
              <p:cNvSpPr txBox="1"/>
              <p:nvPr/>
            </p:nvSpPr>
            <p:spPr>
              <a:xfrm>
                <a:off x="156882" y="1450695"/>
                <a:ext cx="6703758" cy="1738874"/>
              </a:xfrm>
              <a:prstGeom prst="rect">
                <a:avLst/>
              </a:prstGeom>
              <a:noFill/>
            </p:spPr>
            <p:txBody>
              <a:bodyPr wrap="none" rtlCol="0">
                <a:spAutoFit/>
              </a:bodyPr>
              <a:lstStyle/>
              <a:p>
                <a14:m>
                  <m:oMath xmlns:m="http://schemas.openxmlformats.org/officeDocument/2006/math">
                    <m:sSubSup>
                      <m:sSubSupPr>
                        <m:ctrlPr>
                          <a:rPr lang="en-US" altLang="ja-JP" sz="3200" b="1" i="1" smtClean="0">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a:latin typeface="Cambria Math" panose="02040503050406030204" pitchFamily="18" charset="0"/>
                          </a:rPr>
                          <m:t>𝟏</m:t>
                        </m:r>
                      </m:sub>
                      <m:sup>
                        <m:r>
                          <a:rPr lang="en-US" altLang="ja-JP" sz="3200" b="1" i="1">
                            <a:latin typeface="Cambria Math" panose="02040503050406030204" pitchFamily="18" charset="0"/>
                          </a:rPr>
                          <m:t>𝟐</m:t>
                        </m:r>
                      </m:sup>
                    </m:sSubSup>
                    <m:r>
                      <a:rPr lang="en-US" altLang="ja-JP" sz="3200" b="1">
                        <a:latin typeface="Cambria Math" panose="02040503050406030204" pitchFamily="18" charset="0"/>
                      </a:rPr>
                      <m:t>,</m:t>
                    </m:r>
                    <m:sSubSup>
                      <m:sSubSupPr>
                        <m:ctrlPr>
                          <a:rPr lang="en-US" altLang="ja-JP" sz="3200" b="1" i="1">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a:latin typeface="Cambria Math" panose="02040503050406030204" pitchFamily="18" charset="0"/>
                          </a:rPr>
                          <m:t>𝟐</m:t>
                        </m:r>
                      </m:sub>
                      <m:sup>
                        <m:r>
                          <a:rPr lang="en-US" altLang="ja-JP" sz="3200" b="1" i="1">
                            <a:latin typeface="Cambria Math" panose="02040503050406030204" pitchFamily="18" charset="0"/>
                          </a:rPr>
                          <m:t>𝟐</m:t>
                        </m:r>
                      </m:sup>
                    </m:sSubSup>
                  </m:oMath>
                </a14:m>
                <a:r>
                  <a:rPr kumimoji="1" lang="ja-JP" altLang="en-US" sz="3200" b="1"/>
                  <a:t>の標本分布</a:t>
                </a:r>
                <a:endParaRPr kumimoji="1" lang="en-US" altLang="ja-JP" sz="3200" b="1" dirty="0"/>
              </a:p>
              <a:p>
                <a:pPr marL="457200" indent="-457200">
                  <a:buFont typeface="Arial" panose="020B0604020202020204" pitchFamily="34" charset="0"/>
                  <a:buChar char="•"/>
                </a:pPr>
                <a14:m>
                  <m:oMath xmlns:m="http://schemas.openxmlformats.org/officeDocument/2006/math">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𝑠</m:t>
                        </m:r>
                      </m:e>
                      <m:sub>
                        <m:r>
                          <a:rPr lang="en-US" altLang="ja-JP" sz="2400" i="1">
                            <a:latin typeface="Cambria Math" panose="02040503050406030204" pitchFamily="18" charset="0"/>
                          </a:rPr>
                          <m:t>1</m:t>
                        </m:r>
                      </m:sub>
                      <m:sup>
                        <m:r>
                          <a:rPr lang="en-US" altLang="ja-JP" sz="2400" i="1">
                            <a:latin typeface="Cambria Math" panose="02040503050406030204" pitchFamily="18" charset="0"/>
                          </a:rPr>
                          <m:t>2</m:t>
                        </m:r>
                      </m:sup>
                    </m:sSubSup>
                    <m:r>
                      <a:rPr lang="ja-JP" altLang="en-US" sz="2400" i="1">
                        <a:latin typeface="Cambria Math" panose="02040503050406030204" pitchFamily="18" charset="0"/>
                      </a:rPr>
                      <m:t>と</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𝑠</m:t>
                        </m:r>
                      </m:e>
                      <m:sub>
                        <m:r>
                          <a:rPr lang="en-US" altLang="ja-JP" sz="2400" i="1">
                            <a:latin typeface="Cambria Math" panose="02040503050406030204" pitchFamily="18" charset="0"/>
                          </a:rPr>
                          <m:t>2</m:t>
                        </m:r>
                      </m:sub>
                      <m:sup>
                        <m:r>
                          <a:rPr lang="en-US" altLang="ja-JP" sz="2400" i="1">
                            <a:latin typeface="Cambria Math" panose="02040503050406030204" pitchFamily="18" charset="0"/>
                          </a:rPr>
                          <m:t>2</m:t>
                        </m:r>
                      </m:sup>
                    </m:sSubSup>
                  </m:oMath>
                </a14:m>
                <a:r>
                  <a:rPr lang="ja-JP" altLang="en-US" sz="2400" dirty="0">
                    <a:latin typeface="Cambria Math" panose="02040503050406030204" pitchFamily="18" charset="0"/>
                  </a:rPr>
                  <a:t>は独立である</a:t>
                </a:r>
                <a:endParaRPr lang="en-US" altLang="ja-JP" sz="2400" i="1" dirty="0">
                  <a:latin typeface="Cambria Math" panose="02040503050406030204" pitchFamily="18" charset="0"/>
                </a:endParaRPr>
              </a:p>
              <a:p>
                <a:pPr marL="457200" indent="-457200">
                  <a:buFont typeface="Arial" panose="020B0604020202020204" pitchFamily="34" charset="0"/>
                  <a:buChar char="•"/>
                </a:pPr>
                <a14:m>
                  <m:oMath xmlns:m="http://schemas.openxmlformats.org/officeDocument/2006/math">
                    <m:d>
                      <m:dPr>
                        <m:ctrlPr>
                          <a:rPr lang="en-US" altLang="ja-JP" sz="2400" i="1">
                            <a:latin typeface="Cambria Math" panose="02040503050406030204" pitchFamily="18" charset="0"/>
                          </a:rPr>
                        </m:ctrlPr>
                      </m:dPr>
                      <m:e>
                        <m:r>
                          <a:rPr lang="en-US" altLang="ja-JP" sz="2400" i="1">
                            <a:latin typeface="Cambria Math" panose="02040503050406030204" pitchFamily="18" charset="0"/>
                          </a:rPr>
                          <m:t>𝑚</m:t>
                        </m:r>
                        <m:r>
                          <a:rPr lang="en-US" altLang="ja-JP" sz="2400" i="1">
                            <a:latin typeface="Cambria Math" panose="02040503050406030204" pitchFamily="18" charset="0"/>
                          </a:rPr>
                          <m:t>−1</m:t>
                        </m:r>
                      </m:e>
                    </m:d>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𝑠</m:t>
                        </m:r>
                      </m:e>
                      <m:sub>
                        <m:r>
                          <a:rPr lang="en-US" altLang="ja-JP" sz="2400" i="1">
                            <a:latin typeface="Cambria Math" panose="02040503050406030204" pitchFamily="18" charset="0"/>
                          </a:rPr>
                          <m:t>1</m:t>
                        </m:r>
                      </m:sub>
                      <m:sup>
                        <m:r>
                          <a:rPr lang="en-US" altLang="ja-JP" sz="2400" i="1">
                            <a:latin typeface="Cambria Math" panose="02040503050406030204" pitchFamily="18" charset="0"/>
                          </a:rPr>
                          <m:t>2</m:t>
                        </m:r>
                      </m:sup>
                    </m:sSubSup>
                    <m:r>
                      <a:rPr lang="en-US" altLang="ja-JP" sz="2400" i="1">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ea typeface="Cambria Math" panose="02040503050406030204" pitchFamily="18" charset="0"/>
                          </a:rPr>
                          <m:t>𝜎</m:t>
                        </m:r>
                      </m:e>
                      <m:sub>
                        <m:r>
                          <a:rPr lang="en-US" altLang="ja-JP" sz="2400" i="1">
                            <a:latin typeface="Cambria Math" panose="02040503050406030204" pitchFamily="18" charset="0"/>
                          </a:rPr>
                          <m:t>1</m:t>
                        </m:r>
                      </m:sub>
                      <m:sup>
                        <m:r>
                          <a:rPr lang="en-US" altLang="ja-JP" sz="2400" i="1">
                            <a:latin typeface="Cambria Math" panose="02040503050406030204" pitchFamily="18" charset="0"/>
                          </a:rPr>
                          <m:t>2</m:t>
                        </m:r>
                      </m:sup>
                    </m:sSubSup>
                  </m:oMath>
                </a14:m>
                <a:r>
                  <a:rPr lang="ja-JP" altLang="en-US" sz="2400"/>
                  <a:t>は自由度</a:t>
                </a:r>
                <a14:m>
                  <m:oMath xmlns:m="http://schemas.openxmlformats.org/officeDocument/2006/math">
                    <m:r>
                      <a:rPr lang="en-US" altLang="ja-JP" sz="2400" i="1">
                        <a:latin typeface="Cambria Math" panose="02040503050406030204" pitchFamily="18" charset="0"/>
                      </a:rPr>
                      <m:t>𝑚</m:t>
                    </m:r>
                    <m:r>
                      <a:rPr lang="en-US" altLang="ja-JP" sz="2400" i="1">
                        <a:latin typeface="Cambria Math" panose="02040503050406030204" pitchFamily="18" charset="0"/>
                      </a:rPr>
                      <m:t>−1</m:t>
                    </m:r>
                  </m:oMath>
                </a14:m>
                <a:r>
                  <a:rPr lang="ja-JP" altLang="en-US" sz="2400"/>
                  <a:t>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r>
                      <a:rPr lang="ja-JP" altLang="en-US" sz="2400" i="1">
                        <a:latin typeface="Cambria Math" panose="02040503050406030204" pitchFamily="18" charset="0"/>
                      </a:rPr>
                      <m:t>分布</m:t>
                    </m:r>
                  </m:oMath>
                </a14:m>
                <a:r>
                  <a:rPr lang="ja-JP" altLang="en-US" sz="2400"/>
                  <a:t>に従う</a:t>
                </a:r>
                <a:endParaRPr lang="en-US" altLang="ja-JP" sz="2400" dirty="0"/>
              </a:p>
              <a:p>
                <a:pPr marL="457200" indent="-457200">
                  <a:buFont typeface="Arial" panose="020B0604020202020204" pitchFamily="34" charset="0"/>
                  <a:buChar char="•"/>
                </a:pPr>
                <a14:m>
                  <m:oMath xmlns:m="http://schemas.openxmlformats.org/officeDocument/2006/math">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𝑛</m:t>
                        </m:r>
                        <m:r>
                          <a:rPr lang="en-US" altLang="ja-JP" sz="2400" i="1">
                            <a:latin typeface="Cambria Math" panose="02040503050406030204" pitchFamily="18" charset="0"/>
                          </a:rPr>
                          <m:t>−1</m:t>
                        </m:r>
                      </m:e>
                    </m:d>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𝑠</m:t>
                        </m:r>
                      </m:e>
                      <m:sub>
                        <m:r>
                          <a:rPr lang="en-US" altLang="ja-JP" sz="2400" b="0" i="1" smtClean="0">
                            <a:latin typeface="Cambria Math" panose="02040503050406030204" pitchFamily="18" charset="0"/>
                          </a:rPr>
                          <m:t>2</m:t>
                        </m:r>
                      </m:sub>
                      <m:sup>
                        <m:r>
                          <a:rPr lang="en-US" altLang="ja-JP" sz="2400" i="1">
                            <a:latin typeface="Cambria Math" panose="02040503050406030204" pitchFamily="18" charset="0"/>
                          </a:rPr>
                          <m:t>2</m:t>
                        </m:r>
                      </m:sup>
                    </m:sSubSup>
                    <m:r>
                      <a:rPr lang="en-US" altLang="ja-JP" sz="2400" i="1">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ea typeface="Cambria Math" panose="02040503050406030204" pitchFamily="18" charset="0"/>
                          </a:rPr>
                          <m:t>𝜎</m:t>
                        </m:r>
                      </m:e>
                      <m:sub>
                        <m:r>
                          <a:rPr lang="en-US" altLang="ja-JP" sz="2400" b="0" i="1" smtClean="0">
                            <a:latin typeface="Cambria Math" panose="02040503050406030204" pitchFamily="18" charset="0"/>
                            <a:ea typeface="Cambria Math" panose="02040503050406030204" pitchFamily="18" charset="0"/>
                          </a:rPr>
                          <m:t>2</m:t>
                        </m:r>
                      </m:sub>
                      <m:sup>
                        <m:r>
                          <a:rPr lang="en-US" altLang="ja-JP" sz="2400" i="1">
                            <a:latin typeface="Cambria Math" panose="02040503050406030204" pitchFamily="18" charset="0"/>
                          </a:rPr>
                          <m:t>2</m:t>
                        </m:r>
                      </m:sup>
                    </m:sSubSup>
                  </m:oMath>
                </a14:m>
                <a:r>
                  <a:rPr lang="ja-JP" altLang="en-US" sz="2400"/>
                  <a:t>は自由度</a:t>
                </a:r>
                <a14:m>
                  <m:oMath xmlns:m="http://schemas.openxmlformats.org/officeDocument/2006/math">
                    <m:r>
                      <a:rPr lang="en-US" altLang="ja-JP" sz="2400" b="0" i="1" smtClean="0">
                        <a:latin typeface="Cambria Math" panose="02040503050406030204" pitchFamily="18" charset="0"/>
                      </a:rPr>
                      <m:t>𝑛</m:t>
                    </m:r>
                    <m:r>
                      <a:rPr lang="en-US" altLang="ja-JP" sz="2400" b="0" i="1" smtClean="0">
                        <a:latin typeface="Cambria Math" panose="02040503050406030204" pitchFamily="18" charset="0"/>
                      </a:rPr>
                      <m:t>−1</m:t>
                    </m:r>
                  </m:oMath>
                </a14:m>
                <a:r>
                  <a:rPr lang="ja-JP" altLang="en-US" sz="2400"/>
                  <a:t>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r>
                      <a:rPr lang="ja-JP" altLang="en-US" sz="2400" i="1">
                        <a:latin typeface="Cambria Math" panose="02040503050406030204" pitchFamily="18" charset="0"/>
                      </a:rPr>
                      <m:t>分布</m:t>
                    </m:r>
                  </m:oMath>
                </a14:m>
                <a:r>
                  <a:rPr lang="ja-JP" altLang="en-US" sz="2400"/>
                  <a:t>に従う</a:t>
                </a:r>
                <a:endParaRPr lang="en-US" altLang="ja-JP" sz="2400" dirty="0"/>
              </a:p>
            </p:txBody>
          </p:sp>
        </mc:Choice>
        <mc:Fallback xmlns="">
          <p:sp>
            <p:nvSpPr>
              <p:cNvPr id="4" name="テキスト ボックス 3">
                <a:extLst>
                  <a:ext uri="{FF2B5EF4-FFF2-40B4-BE49-F238E27FC236}">
                    <a16:creationId xmlns:a16="http://schemas.microsoft.com/office/drawing/2014/main" id="{0B10064C-4F19-8842-82BC-E219A34ABA68}"/>
                  </a:ext>
                </a:extLst>
              </p:cNvPr>
              <p:cNvSpPr txBox="1">
                <a:spLocks noRot="1" noChangeAspect="1" noMove="1" noResize="1" noEditPoints="1" noAdjustHandles="1" noChangeArrowheads="1" noChangeShapeType="1" noTextEdit="1"/>
              </p:cNvSpPr>
              <p:nvPr/>
            </p:nvSpPr>
            <p:spPr>
              <a:xfrm>
                <a:off x="156882" y="1450695"/>
                <a:ext cx="6703758" cy="1738874"/>
              </a:xfrm>
              <a:prstGeom prst="rect">
                <a:avLst/>
              </a:prstGeom>
              <a:blipFill>
                <a:blip r:embed="rId3"/>
                <a:stretch>
                  <a:fillRect l="-1326" t="-2174" r="-379" b="-7246"/>
                </a:stretch>
              </a:blipFill>
            </p:spPr>
            <p:txBody>
              <a:bodyPr/>
              <a:lstStyle/>
              <a:p>
                <a:r>
                  <a:rPr lang="ja-JP" altLang="en-US">
                    <a:noFill/>
                  </a:rPr>
                  <a:t> </a:t>
                </a:r>
              </a:p>
            </p:txBody>
          </p:sp>
        </mc:Fallback>
      </mc:AlternateContent>
      <p:sp>
        <p:nvSpPr>
          <p:cNvPr id="5" name="三角形 4">
            <a:extLst>
              <a:ext uri="{FF2B5EF4-FFF2-40B4-BE49-F238E27FC236}">
                <a16:creationId xmlns:a16="http://schemas.microsoft.com/office/drawing/2014/main" id="{0792F5F2-BC34-3042-909E-31B6DD4F7887}"/>
              </a:ext>
            </a:extLst>
          </p:cNvPr>
          <p:cNvSpPr/>
          <p:nvPr/>
        </p:nvSpPr>
        <p:spPr>
          <a:xfrm rot="5400000">
            <a:off x="6797104" y="2064980"/>
            <a:ext cx="637376" cy="510304"/>
          </a:xfrm>
          <a:prstGeom prst="triangl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DBE40C3F-77BF-D741-A77D-E86E7845C9BE}"/>
                  </a:ext>
                </a:extLst>
              </p:cNvPr>
              <p:cNvSpPr txBox="1"/>
              <p:nvPr/>
            </p:nvSpPr>
            <p:spPr>
              <a:xfrm>
                <a:off x="7406312" y="1520682"/>
                <a:ext cx="4530536" cy="15988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i="1" dirty="0" smtClean="0">
                          <a:latin typeface="Cambria Math" panose="02040503050406030204" pitchFamily="18" charset="0"/>
                        </a:rPr>
                        <m:t>𝐹</m:t>
                      </m:r>
                      <m:r>
                        <a:rPr lang="en-US" altLang="ja-JP" sz="2400" b="0" i="1" dirty="0" smtClean="0">
                          <a:latin typeface="Cambria Math" panose="02040503050406030204" pitchFamily="18" charset="0"/>
                        </a:rPr>
                        <m:t>=</m:t>
                      </m:r>
                      <m:f>
                        <m:fPr>
                          <m:ctrlPr>
                            <a:rPr kumimoji="1" lang="en-US" altLang="ja-JP" sz="2400" i="1" smtClean="0">
                              <a:latin typeface="Cambria Math" panose="02040503050406030204" pitchFamily="18" charset="0"/>
                            </a:rPr>
                          </m:ctrlPr>
                        </m:fPr>
                        <m:num>
                          <m:f>
                            <m:fPr>
                              <m:type m:val="lin"/>
                              <m:ctrlPr>
                                <a:rPr kumimoji="1" lang="en-US" altLang="ja-JP" sz="2400" i="1" smtClean="0">
                                  <a:latin typeface="Cambria Math" panose="02040503050406030204" pitchFamily="18" charset="0"/>
                                </a:rPr>
                              </m:ctrlPr>
                            </m:fPr>
                            <m:num>
                              <m:f>
                                <m:fPr>
                                  <m:ctrlPr>
                                    <a:rPr kumimoji="1" lang="en-US" altLang="ja-JP" sz="2400" i="1" smtClean="0">
                                      <a:latin typeface="Cambria Math" panose="02040503050406030204" pitchFamily="18" charset="0"/>
                                    </a:rPr>
                                  </m:ctrlPr>
                                </m:fPr>
                                <m:num>
                                  <m:d>
                                    <m:dPr>
                                      <m:ctrlPr>
                                        <a:rPr lang="en-US" altLang="ja-JP" sz="2400" i="1">
                                          <a:latin typeface="Cambria Math" panose="02040503050406030204" pitchFamily="18" charset="0"/>
                                        </a:rPr>
                                      </m:ctrlPr>
                                    </m:dPr>
                                    <m:e>
                                      <m:r>
                                        <a:rPr lang="en-US" altLang="ja-JP" sz="2400" i="1">
                                          <a:latin typeface="Cambria Math" panose="02040503050406030204" pitchFamily="18" charset="0"/>
                                        </a:rPr>
                                        <m:t>𝑚</m:t>
                                      </m:r>
                                      <m:r>
                                        <a:rPr lang="en-US" altLang="ja-JP" sz="2400" i="1">
                                          <a:latin typeface="Cambria Math" panose="02040503050406030204" pitchFamily="18" charset="0"/>
                                        </a:rPr>
                                        <m:t>−1</m:t>
                                      </m:r>
                                    </m:e>
                                  </m:d>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𝑠</m:t>
                                      </m:r>
                                    </m:e>
                                    <m:sub>
                                      <m:r>
                                        <a:rPr lang="en-US" altLang="ja-JP" sz="2400" i="1">
                                          <a:latin typeface="Cambria Math" panose="02040503050406030204" pitchFamily="18" charset="0"/>
                                        </a:rPr>
                                        <m:t>1</m:t>
                                      </m:r>
                                    </m:sub>
                                    <m:sup>
                                      <m:r>
                                        <a:rPr lang="en-US" altLang="ja-JP" sz="2400" i="1">
                                          <a:latin typeface="Cambria Math" panose="02040503050406030204" pitchFamily="18" charset="0"/>
                                        </a:rPr>
                                        <m:t>2</m:t>
                                      </m:r>
                                    </m:sup>
                                  </m:sSubSup>
                                </m:num>
                                <m:den>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ea typeface="Cambria Math" panose="02040503050406030204" pitchFamily="18" charset="0"/>
                                        </a:rPr>
                                        <m:t>𝜎</m:t>
                                      </m:r>
                                    </m:e>
                                    <m:sub>
                                      <m:r>
                                        <a:rPr lang="en-US" altLang="ja-JP" sz="2400" i="1">
                                          <a:latin typeface="Cambria Math" panose="02040503050406030204" pitchFamily="18" charset="0"/>
                                        </a:rPr>
                                        <m:t>1</m:t>
                                      </m:r>
                                    </m:sub>
                                    <m:sup>
                                      <m:r>
                                        <a:rPr lang="en-US" altLang="ja-JP" sz="2400" i="1">
                                          <a:latin typeface="Cambria Math" panose="02040503050406030204" pitchFamily="18" charset="0"/>
                                        </a:rPr>
                                        <m:t>2</m:t>
                                      </m:r>
                                    </m:sup>
                                  </m:sSubSup>
                                </m:den>
                              </m:f>
                            </m:num>
                            <m:den>
                              <m:d>
                                <m:dPr>
                                  <m:ctrlPr>
                                    <a:rPr lang="en-US" altLang="ja-JP" sz="2400" i="1">
                                      <a:latin typeface="Cambria Math" panose="02040503050406030204" pitchFamily="18" charset="0"/>
                                    </a:rPr>
                                  </m:ctrlPr>
                                </m:dPr>
                                <m:e>
                                  <m:r>
                                    <a:rPr lang="en-US" altLang="ja-JP" sz="2400" i="1">
                                      <a:latin typeface="Cambria Math" panose="02040503050406030204" pitchFamily="18" charset="0"/>
                                    </a:rPr>
                                    <m:t>𝑚</m:t>
                                  </m:r>
                                  <m:r>
                                    <a:rPr lang="en-US" altLang="ja-JP" sz="2400" i="1">
                                      <a:latin typeface="Cambria Math" panose="02040503050406030204" pitchFamily="18" charset="0"/>
                                    </a:rPr>
                                    <m:t>−1</m:t>
                                  </m:r>
                                </m:e>
                              </m:d>
                            </m:den>
                          </m:f>
                        </m:num>
                        <m:den>
                          <m:f>
                            <m:fPr>
                              <m:type m:val="lin"/>
                              <m:ctrlPr>
                                <a:rPr lang="en-US" altLang="ja-JP" sz="2400" i="1">
                                  <a:latin typeface="Cambria Math" panose="02040503050406030204" pitchFamily="18" charset="0"/>
                                </a:rPr>
                              </m:ctrlPr>
                            </m:fPr>
                            <m:num>
                              <m:f>
                                <m:fPr>
                                  <m:ctrlPr>
                                    <a:rPr lang="en-US" altLang="ja-JP" sz="2400" i="1">
                                      <a:latin typeface="Cambria Math" panose="02040503050406030204" pitchFamily="18" charset="0"/>
                                    </a:rPr>
                                  </m:ctrlPr>
                                </m:fPr>
                                <m:num>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𝑛</m:t>
                                      </m:r>
                                      <m:r>
                                        <a:rPr lang="en-US" altLang="ja-JP" sz="2400" i="1">
                                          <a:latin typeface="Cambria Math" panose="02040503050406030204" pitchFamily="18" charset="0"/>
                                        </a:rPr>
                                        <m:t>−1</m:t>
                                      </m:r>
                                    </m:e>
                                  </m:d>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𝑠</m:t>
                                      </m:r>
                                    </m:e>
                                    <m:sub>
                                      <m:r>
                                        <a:rPr lang="en-US" altLang="ja-JP" sz="2400" b="0" i="1" smtClean="0">
                                          <a:latin typeface="Cambria Math" panose="02040503050406030204" pitchFamily="18" charset="0"/>
                                        </a:rPr>
                                        <m:t>2</m:t>
                                      </m:r>
                                    </m:sub>
                                    <m:sup>
                                      <m:r>
                                        <a:rPr lang="en-US" altLang="ja-JP" sz="2400" i="1">
                                          <a:latin typeface="Cambria Math" panose="02040503050406030204" pitchFamily="18" charset="0"/>
                                        </a:rPr>
                                        <m:t>2</m:t>
                                      </m:r>
                                    </m:sup>
                                  </m:sSubSup>
                                </m:num>
                                <m:den>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ea typeface="Cambria Math" panose="02040503050406030204" pitchFamily="18" charset="0"/>
                                        </a:rPr>
                                        <m:t>𝜎</m:t>
                                      </m:r>
                                    </m:e>
                                    <m:sub>
                                      <m:r>
                                        <a:rPr lang="en-US" altLang="ja-JP" sz="2400" b="0" i="1" smtClean="0">
                                          <a:latin typeface="Cambria Math" panose="02040503050406030204" pitchFamily="18" charset="0"/>
                                          <a:ea typeface="Cambria Math" panose="02040503050406030204" pitchFamily="18" charset="0"/>
                                        </a:rPr>
                                        <m:t>2</m:t>
                                      </m:r>
                                    </m:sub>
                                    <m:sup>
                                      <m:r>
                                        <a:rPr lang="en-US" altLang="ja-JP" sz="2400" i="1">
                                          <a:latin typeface="Cambria Math" panose="02040503050406030204" pitchFamily="18" charset="0"/>
                                        </a:rPr>
                                        <m:t>2</m:t>
                                      </m:r>
                                    </m:sup>
                                  </m:sSubSup>
                                </m:den>
                              </m:f>
                            </m:num>
                            <m:den>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𝑛</m:t>
                                  </m:r>
                                  <m:r>
                                    <a:rPr lang="en-US" altLang="ja-JP" sz="2400" i="1">
                                      <a:latin typeface="Cambria Math" panose="02040503050406030204" pitchFamily="18" charset="0"/>
                                    </a:rPr>
                                    <m:t>−1</m:t>
                                  </m:r>
                                </m:e>
                              </m:d>
                            </m:den>
                          </m:f>
                        </m:den>
                      </m:f>
                      <m:r>
                        <a:rPr kumimoji="1" lang="en-US" altLang="ja-JP" sz="2400" b="0" i="1" smtClean="0">
                          <a:latin typeface="Cambria Math" panose="02040503050406030204" pitchFamily="18" charset="0"/>
                        </a:rPr>
                        <m:t>=</m:t>
                      </m:r>
                      <m:f>
                        <m:fPr>
                          <m:ctrlPr>
                            <a:rPr kumimoji="1" lang="en-US" altLang="ja-JP" sz="2400" b="0" i="1" smtClean="0">
                              <a:latin typeface="Cambria Math" panose="02040503050406030204" pitchFamily="18" charset="0"/>
                            </a:rPr>
                          </m:ctrlPr>
                        </m:fPr>
                        <m:num>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ea typeface="Cambria Math" panose="02040503050406030204" pitchFamily="18" charset="0"/>
                                </a:rPr>
                                <m:t>𝜎</m:t>
                              </m:r>
                            </m:e>
                            <m:sub>
                              <m:r>
                                <a:rPr lang="en-US" altLang="ja-JP" sz="2400" b="0" i="1" smtClean="0">
                                  <a:latin typeface="Cambria Math" panose="02040503050406030204" pitchFamily="18" charset="0"/>
                                  <a:ea typeface="Cambria Math" panose="02040503050406030204" pitchFamily="18" charset="0"/>
                                </a:rPr>
                                <m:t>1</m:t>
                              </m:r>
                            </m:sub>
                            <m:sup>
                              <m:r>
                                <a:rPr lang="en-US" altLang="ja-JP" sz="2400" i="1">
                                  <a:latin typeface="Cambria Math" panose="02040503050406030204" pitchFamily="18" charset="0"/>
                                </a:rPr>
                                <m:t>2</m:t>
                              </m:r>
                            </m:sup>
                          </m:sSubSup>
                        </m:num>
                        <m:den>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ea typeface="Cambria Math" panose="02040503050406030204" pitchFamily="18" charset="0"/>
                                </a:rPr>
                                <m:t>𝜎</m:t>
                              </m:r>
                            </m:e>
                            <m:sub>
                              <m:r>
                                <a:rPr lang="en-US" altLang="ja-JP" sz="2400" i="1">
                                  <a:latin typeface="Cambria Math" panose="02040503050406030204" pitchFamily="18" charset="0"/>
                                  <a:ea typeface="Cambria Math" panose="02040503050406030204" pitchFamily="18" charset="0"/>
                                </a:rPr>
                                <m:t>2</m:t>
                              </m:r>
                            </m:sub>
                            <m:sup>
                              <m:r>
                                <a:rPr lang="en-US" altLang="ja-JP" sz="2400" i="1">
                                  <a:latin typeface="Cambria Math" panose="02040503050406030204" pitchFamily="18" charset="0"/>
                                </a:rPr>
                                <m:t>2</m:t>
                              </m:r>
                            </m:sup>
                          </m:sSubSup>
                        </m:den>
                      </m:f>
                      <m:r>
                        <a:rPr kumimoji="1" lang="en-US" altLang="ja-JP" sz="2400" b="0" i="1" smtClean="0">
                          <a:latin typeface="Cambria Math" panose="02040503050406030204" pitchFamily="18" charset="0"/>
                          <a:ea typeface="Cambria Math" panose="02040503050406030204" pitchFamily="18" charset="0"/>
                        </a:rPr>
                        <m:t>∙</m:t>
                      </m:r>
                      <m:f>
                        <m:fPr>
                          <m:ctrlPr>
                            <a:rPr kumimoji="1" lang="en-US" altLang="ja-JP" sz="2400" b="0" i="1" smtClean="0">
                              <a:latin typeface="Cambria Math" panose="02040503050406030204" pitchFamily="18" charset="0"/>
                              <a:ea typeface="Cambria Math" panose="02040503050406030204" pitchFamily="18" charset="0"/>
                            </a:rPr>
                          </m:ctrlPr>
                        </m:fPr>
                        <m:num>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𝑠</m:t>
                              </m:r>
                            </m:e>
                            <m:sub>
                              <m:r>
                                <a:rPr lang="en-US" altLang="ja-JP" sz="2400" i="1">
                                  <a:latin typeface="Cambria Math" panose="02040503050406030204" pitchFamily="18" charset="0"/>
                                </a:rPr>
                                <m:t>1</m:t>
                              </m:r>
                            </m:sub>
                            <m:sup>
                              <m:r>
                                <a:rPr lang="en-US" altLang="ja-JP" sz="2400" i="1">
                                  <a:latin typeface="Cambria Math" panose="02040503050406030204" pitchFamily="18" charset="0"/>
                                </a:rPr>
                                <m:t>2</m:t>
                              </m:r>
                            </m:sup>
                          </m:sSubSup>
                        </m:num>
                        <m:den>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𝑠</m:t>
                              </m:r>
                            </m:e>
                            <m:sub>
                              <m:r>
                                <a:rPr lang="en-US" altLang="ja-JP" sz="2400" b="0" i="1" smtClean="0">
                                  <a:latin typeface="Cambria Math" panose="02040503050406030204" pitchFamily="18" charset="0"/>
                                </a:rPr>
                                <m:t>2</m:t>
                              </m:r>
                            </m:sub>
                            <m:sup>
                              <m:r>
                                <a:rPr lang="en-US" altLang="ja-JP" sz="2400" i="1">
                                  <a:latin typeface="Cambria Math" panose="02040503050406030204" pitchFamily="18" charset="0"/>
                                </a:rPr>
                                <m:t>2</m:t>
                              </m:r>
                            </m:sup>
                          </m:sSubSup>
                        </m:den>
                      </m:f>
                    </m:oMath>
                  </m:oMathPara>
                </a14:m>
                <a:endParaRPr kumimoji="1" lang="ja-JP" altLang="en-US" sz="2400"/>
              </a:p>
            </p:txBody>
          </p:sp>
        </mc:Choice>
        <mc:Fallback xmlns="">
          <p:sp>
            <p:nvSpPr>
              <p:cNvPr id="6" name="テキスト ボックス 5">
                <a:extLst>
                  <a:ext uri="{FF2B5EF4-FFF2-40B4-BE49-F238E27FC236}">
                    <a16:creationId xmlns:a16="http://schemas.microsoft.com/office/drawing/2014/main" id="{DBE40C3F-77BF-D741-A77D-E86E7845C9BE}"/>
                  </a:ext>
                </a:extLst>
              </p:cNvPr>
              <p:cNvSpPr txBox="1">
                <a:spLocks noRot="1" noChangeAspect="1" noMove="1" noResize="1" noEditPoints="1" noAdjustHandles="1" noChangeArrowheads="1" noChangeShapeType="1" noTextEdit="1"/>
              </p:cNvSpPr>
              <p:nvPr/>
            </p:nvSpPr>
            <p:spPr>
              <a:xfrm>
                <a:off x="7406312" y="1520682"/>
                <a:ext cx="4530536" cy="1598899"/>
              </a:xfrm>
              <a:prstGeom prst="rect">
                <a:avLst/>
              </a:prstGeom>
              <a:blipFill>
                <a:blip r:embed="rId4"/>
                <a:stretch>
                  <a:fillRect l="-838" t="-38889" b="-6269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809444AF-0817-E349-8D8D-7D7F14452DD7}"/>
                  </a:ext>
                </a:extLst>
              </p:cNvPr>
              <p:cNvSpPr txBox="1"/>
              <p:nvPr/>
            </p:nvSpPr>
            <p:spPr>
              <a:xfrm>
                <a:off x="1210348" y="4572564"/>
                <a:ext cx="8266494" cy="986809"/>
              </a:xfrm>
              <a:prstGeom prst="rect">
                <a:avLst/>
              </a:prstGeom>
              <a:noFill/>
            </p:spPr>
            <p:txBody>
              <a:bodyPr wrap="none" rtlCol="0">
                <a:spAutoFit/>
              </a:bodyPr>
              <a:lstStyle/>
              <a:p>
                <a14:m>
                  <m:oMath xmlns:m="http://schemas.openxmlformats.org/officeDocument/2006/math">
                    <m:r>
                      <a:rPr lang="en-US" altLang="ja-JP" sz="3200" b="1" i="1" smtClean="0">
                        <a:latin typeface="Cambria Math" panose="02040503050406030204" pitchFamily="18" charset="0"/>
                        <a:ea typeface="Cambria Math" panose="02040503050406030204" pitchFamily="18" charset="0"/>
                      </a:rPr>
                      <m:t>𝑭</m:t>
                    </m:r>
                    <m:r>
                      <a:rPr lang="en-US" altLang="ja-JP" sz="3200" b="1" i="1" smtClean="0">
                        <a:latin typeface="Cambria Math" panose="02040503050406030204" pitchFamily="18" charset="0"/>
                        <a:ea typeface="Cambria Math" panose="02040503050406030204" pitchFamily="18" charset="0"/>
                      </a:rPr>
                      <m:t>=</m:t>
                    </m:r>
                    <m:f>
                      <m:fPr>
                        <m:ctrlPr>
                          <a:rPr lang="en-US" altLang="ja-JP" sz="3200" b="1" i="1">
                            <a:latin typeface="Cambria Math" panose="02040503050406030204" pitchFamily="18" charset="0"/>
                            <a:ea typeface="Cambria Math" panose="02040503050406030204" pitchFamily="18" charset="0"/>
                          </a:rPr>
                        </m:ctrlPr>
                      </m:fPr>
                      <m:num>
                        <m:sSubSup>
                          <m:sSubSupPr>
                            <m:ctrlPr>
                              <a:rPr lang="en-US" altLang="ja-JP" sz="3200" b="1" i="1">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a:latin typeface="Cambria Math" panose="02040503050406030204" pitchFamily="18" charset="0"/>
                              </a:rPr>
                              <m:t>𝟏</m:t>
                            </m:r>
                          </m:sub>
                          <m:sup>
                            <m:r>
                              <a:rPr lang="en-US" altLang="ja-JP" sz="3200" b="1" i="1">
                                <a:latin typeface="Cambria Math" panose="02040503050406030204" pitchFamily="18" charset="0"/>
                              </a:rPr>
                              <m:t>𝟐</m:t>
                            </m:r>
                          </m:sup>
                        </m:sSubSup>
                      </m:num>
                      <m:den>
                        <m:sSubSup>
                          <m:sSubSupPr>
                            <m:ctrlPr>
                              <a:rPr lang="en-US" altLang="ja-JP" sz="3200" b="1" i="1">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a:latin typeface="Cambria Math" panose="02040503050406030204" pitchFamily="18" charset="0"/>
                              </a:rPr>
                              <m:t>𝟐</m:t>
                            </m:r>
                          </m:sub>
                          <m:sup>
                            <m:r>
                              <a:rPr lang="en-US" altLang="ja-JP" sz="3200" b="1" i="1">
                                <a:latin typeface="Cambria Math" panose="02040503050406030204" pitchFamily="18" charset="0"/>
                              </a:rPr>
                              <m:t>𝟐</m:t>
                            </m:r>
                          </m:sup>
                        </m:sSubSup>
                      </m:den>
                    </m:f>
                  </m:oMath>
                </a14:m>
                <a:r>
                  <a:rPr kumimoji="1" lang="ja-JP" altLang="en-US" sz="3200" b="1"/>
                  <a:t>は</a:t>
                </a:r>
                <a:r>
                  <a:rPr lang="ja-JP" altLang="en-US" sz="3200" b="1"/>
                  <a:t>自由度</a:t>
                </a:r>
                <a14:m>
                  <m:oMath xmlns:m="http://schemas.openxmlformats.org/officeDocument/2006/math">
                    <m:d>
                      <m:dPr>
                        <m:ctrlPr>
                          <a:rPr lang="en-US" altLang="ja-JP" sz="3200" b="1" i="1">
                            <a:latin typeface="Cambria Math" panose="02040503050406030204" pitchFamily="18" charset="0"/>
                          </a:rPr>
                        </m:ctrlPr>
                      </m:dPr>
                      <m:e>
                        <m:r>
                          <a:rPr lang="en-US" altLang="ja-JP" sz="3200" b="1" i="1">
                            <a:latin typeface="Cambria Math" panose="02040503050406030204" pitchFamily="18" charset="0"/>
                          </a:rPr>
                          <m:t>𝒎</m:t>
                        </m:r>
                        <m:r>
                          <a:rPr lang="en-US" altLang="ja-JP" sz="3200" b="1" i="1">
                            <a:latin typeface="Cambria Math" panose="02040503050406030204" pitchFamily="18" charset="0"/>
                          </a:rPr>
                          <m:t>−</m:t>
                        </m:r>
                        <m:r>
                          <a:rPr lang="en-US" altLang="ja-JP" sz="3200" b="1" i="1">
                            <a:latin typeface="Cambria Math" panose="02040503050406030204" pitchFamily="18" charset="0"/>
                          </a:rPr>
                          <m:t>𝟏</m:t>
                        </m:r>
                        <m:r>
                          <a:rPr lang="en-US" altLang="ja-JP" sz="3200" b="1" i="1">
                            <a:latin typeface="Cambria Math" panose="02040503050406030204" pitchFamily="18" charset="0"/>
                          </a:rPr>
                          <m:t>,</m:t>
                        </m:r>
                        <m:r>
                          <a:rPr lang="en-US" altLang="ja-JP" sz="3200" b="1" i="1">
                            <a:latin typeface="Cambria Math" panose="02040503050406030204" pitchFamily="18" charset="0"/>
                          </a:rPr>
                          <m:t>𝒏</m:t>
                        </m:r>
                        <m:r>
                          <a:rPr lang="en-US" altLang="ja-JP" sz="3200" b="1" i="1">
                            <a:latin typeface="Cambria Math" panose="02040503050406030204" pitchFamily="18" charset="0"/>
                          </a:rPr>
                          <m:t>−</m:t>
                        </m:r>
                        <m:r>
                          <a:rPr lang="en-US" altLang="ja-JP" sz="3200" b="1" i="1">
                            <a:latin typeface="Cambria Math" panose="02040503050406030204" pitchFamily="18" charset="0"/>
                          </a:rPr>
                          <m:t>𝟏</m:t>
                        </m:r>
                      </m:e>
                    </m:d>
                  </m:oMath>
                </a14:m>
                <a:r>
                  <a:rPr lang="ja-JP" altLang="en-US" sz="3200" b="1"/>
                  <a:t>の</a:t>
                </a:r>
                <a14:m>
                  <m:oMath xmlns:m="http://schemas.openxmlformats.org/officeDocument/2006/math">
                    <m:r>
                      <a:rPr lang="en-US" altLang="ja-JP" sz="3200" b="1" i="1" dirty="0">
                        <a:latin typeface="Cambria Math" panose="02040503050406030204" pitchFamily="18" charset="0"/>
                      </a:rPr>
                      <m:t>𝑭</m:t>
                    </m:r>
                  </m:oMath>
                </a14:m>
                <a:r>
                  <a:rPr lang="ja-JP" altLang="en-US" sz="3200" b="1"/>
                  <a:t>分布に従う</a:t>
                </a:r>
                <a:endParaRPr kumimoji="1" lang="ja-JP" altLang="en-US" sz="3200" b="1"/>
              </a:p>
            </p:txBody>
          </p:sp>
        </mc:Choice>
        <mc:Fallback xmlns="">
          <p:sp>
            <p:nvSpPr>
              <p:cNvPr id="7" name="テキスト ボックス 6">
                <a:extLst>
                  <a:ext uri="{FF2B5EF4-FFF2-40B4-BE49-F238E27FC236}">
                    <a16:creationId xmlns:a16="http://schemas.microsoft.com/office/drawing/2014/main" id="{809444AF-0817-E349-8D8D-7D7F14452DD7}"/>
                  </a:ext>
                </a:extLst>
              </p:cNvPr>
              <p:cNvSpPr txBox="1">
                <a:spLocks noRot="1" noChangeAspect="1" noMove="1" noResize="1" noEditPoints="1" noAdjustHandles="1" noChangeArrowheads="1" noChangeShapeType="1" noTextEdit="1"/>
              </p:cNvSpPr>
              <p:nvPr/>
            </p:nvSpPr>
            <p:spPr>
              <a:xfrm>
                <a:off x="1210348" y="4572564"/>
                <a:ext cx="8266494" cy="986809"/>
              </a:xfrm>
              <a:prstGeom prst="rect">
                <a:avLst/>
              </a:prstGeom>
              <a:blipFill>
                <a:blip r:embed="rId5"/>
                <a:stretch>
                  <a:fillRect l="-460" r="-920" b="-12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CA29FA0B-CAD1-0048-967D-77AA51A53A4B}"/>
                  </a:ext>
                </a:extLst>
              </p:cNvPr>
              <p:cNvSpPr txBox="1"/>
              <p:nvPr/>
            </p:nvSpPr>
            <p:spPr>
              <a:xfrm>
                <a:off x="355600" y="3800953"/>
                <a:ext cx="4680127" cy="842795"/>
              </a:xfrm>
              <a:prstGeom prst="rect">
                <a:avLst/>
              </a:prstGeom>
              <a:noFill/>
            </p:spPr>
            <p:txBody>
              <a:bodyPr wrap="none" rtlCol="0">
                <a:spAutoFit/>
              </a:bodyPr>
              <a:lstStyle/>
              <a:p>
                <a14:m>
                  <m:oMath xmlns:m="http://schemas.openxmlformats.org/officeDocument/2006/math">
                    <m:f>
                      <m:fPr>
                        <m:ctrlPr>
                          <a:rPr lang="en-US" altLang="ja-JP" sz="2800" i="1" smtClean="0">
                            <a:latin typeface="Cambria Math" panose="02040503050406030204" pitchFamily="18" charset="0"/>
                          </a:rPr>
                        </m:ctrlPr>
                      </m:fPr>
                      <m:num>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i="1">
                                <a:latin typeface="Cambria Math" panose="02040503050406030204" pitchFamily="18" charset="0"/>
                                <a:ea typeface="Cambria Math" panose="02040503050406030204" pitchFamily="18" charset="0"/>
                              </a:rPr>
                              <m:t>1</m:t>
                            </m:r>
                          </m:sub>
                          <m:sup>
                            <m:r>
                              <a:rPr lang="en-US" altLang="ja-JP" sz="2800" i="1">
                                <a:latin typeface="Cambria Math" panose="02040503050406030204" pitchFamily="18" charset="0"/>
                              </a:rPr>
                              <m:t>2</m:t>
                            </m:r>
                          </m:sup>
                        </m:sSubSup>
                      </m:num>
                      <m:den>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i="1">
                                <a:latin typeface="Cambria Math" panose="02040503050406030204" pitchFamily="18" charset="0"/>
                                <a:ea typeface="Cambria Math" panose="02040503050406030204" pitchFamily="18" charset="0"/>
                              </a:rPr>
                              <m:t>2</m:t>
                            </m:r>
                          </m:sub>
                          <m:sup>
                            <m:r>
                              <a:rPr lang="en-US" altLang="ja-JP" sz="2800" i="1">
                                <a:latin typeface="Cambria Math" panose="02040503050406030204" pitchFamily="18" charset="0"/>
                              </a:rPr>
                              <m:t>2</m:t>
                            </m:r>
                          </m:sup>
                        </m:sSubSup>
                      </m:den>
                    </m:f>
                    <m:r>
                      <a:rPr lang="en-US" altLang="ja-JP" sz="2800" b="0" i="0" smtClean="0">
                        <a:latin typeface="Cambria Math" panose="02040503050406030204" pitchFamily="18" charset="0"/>
                      </a:rPr>
                      <m:t>=1</m:t>
                    </m:r>
                  </m:oMath>
                </a14:m>
                <a:r>
                  <a:rPr kumimoji="1" lang="en-US" altLang="ja-JP" sz="2800" dirty="0"/>
                  <a:t>(</a:t>
                </a:r>
                <a:r>
                  <a:rPr kumimoji="1" lang="ja-JP" altLang="en-US" sz="2800" b="1"/>
                  <a:t>母分散が等しいとき</a:t>
                </a:r>
                <a:r>
                  <a:rPr kumimoji="1" lang="en-US" altLang="ja-JP" sz="2800" dirty="0"/>
                  <a:t>)</a:t>
                </a:r>
                <a:endParaRPr kumimoji="1" lang="ja-JP" altLang="en-US" sz="2800"/>
              </a:p>
            </p:txBody>
          </p:sp>
        </mc:Choice>
        <mc:Fallback xmlns="">
          <p:sp>
            <p:nvSpPr>
              <p:cNvPr id="8" name="テキスト ボックス 7">
                <a:extLst>
                  <a:ext uri="{FF2B5EF4-FFF2-40B4-BE49-F238E27FC236}">
                    <a16:creationId xmlns:a16="http://schemas.microsoft.com/office/drawing/2014/main" id="{CA29FA0B-CAD1-0048-967D-77AA51A53A4B}"/>
                  </a:ext>
                </a:extLst>
              </p:cNvPr>
              <p:cNvSpPr txBox="1">
                <a:spLocks noRot="1" noChangeAspect="1" noMove="1" noResize="1" noEditPoints="1" noAdjustHandles="1" noChangeArrowheads="1" noChangeShapeType="1" noTextEdit="1"/>
              </p:cNvSpPr>
              <p:nvPr/>
            </p:nvSpPr>
            <p:spPr>
              <a:xfrm>
                <a:off x="355600" y="3800953"/>
                <a:ext cx="4680127" cy="842795"/>
              </a:xfrm>
              <a:prstGeom prst="rect">
                <a:avLst/>
              </a:prstGeom>
              <a:blipFill>
                <a:blip r:embed="rId6"/>
                <a:stretch>
                  <a:fillRect r="-1622" b="-1471"/>
                </a:stretch>
              </a:blipFill>
            </p:spPr>
            <p:txBody>
              <a:bodyPr/>
              <a:lstStyle/>
              <a:p>
                <a:r>
                  <a:rPr lang="ja-JP" altLang="en-US">
                    <a:noFill/>
                  </a:rPr>
                  <a:t> </a:t>
                </a:r>
              </a:p>
            </p:txBody>
          </p:sp>
        </mc:Fallback>
      </mc:AlternateContent>
      <p:sp>
        <p:nvSpPr>
          <p:cNvPr id="10" name="右矢印 9">
            <a:extLst>
              <a:ext uri="{FF2B5EF4-FFF2-40B4-BE49-F238E27FC236}">
                <a16:creationId xmlns:a16="http://schemas.microsoft.com/office/drawing/2014/main" id="{B6CBD8E5-C1E0-AE4B-A095-76B59F14716D}"/>
              </a:ext>
            </a:extLst>
          </p:cNvPr>
          <p:cNvSpPr/>
          <p:nvPr/>
        </p:nvSpPr>
        <p:spPr>
          <a:xfrm>
            <a:off x="601072" y="4755242"/>
            <a:ext cx="580056" cy="584775"/>
          </a:xfrm>
          <a:prstGeom prst="rightArrow">
            <a:avLst/>
          </a:prstGeom>
          <a:solidFill>
            <a:schemeClr val="bg1">
              <a:lumMod val="65000"/>
            </a:schemeClr>
          </a:solidFill>
          <a:ln>
            <a:solidFill>
              <a:schemeClr val="bg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B74B3A5B-A0C4-514F-8369-87D4C556A02B}"/>
                  </a:ext>
                </a:extLst>
              </p:cNvPr>
              <p:cNvSpPr txBox="1"/>
              <p:nvPr/>
            </p:nvSpPr>
            <p:spPr>
              <a:xfrm>
                <a:off x="7281882" y="5872909"/>
                <a:ext cx="4233723" cy="466666"/>
              </a:xfrm>
              <a:prstGeom prst="rect">
                <a:avLst/>
              </a:prstGeom>
              <a:noFill/>
            </p:spPr>
            <p:txBody>
              <a:bodyPr wrap="none" rtlCol="0">
                <a:spAutoFit/>
              </a:bodyPr>
              <a:lstStyle/>
              <a:p>
                <a14:m>
                  <m:oMath xmlns:m="http://schemas.openxmlformats.org/officeDocument/2006/math">
                    <m:r>
                      <a:rPr lang="ja-JP" altLang="en-US" sz="2400" i="1" smtClean="0">
                        <a:solidFill>
                          <a:schemeClr val="accent1">
                            <a:lumMod val="75000"/>
                          </a:schemeClr>
                        </a:solidFill>
                        <a:latin typeface="Cambria Math" panose="02040503050406030204" pitchFamily="18" charset="0"/>
                      </a:rPr>
                      <m:t>帰無仮説</m:t>
                    </m:r>
                    <m:sSub>
                      <m:sSubPr>
                        <m:ctrlPr>
                          <a:rPr lang="en-US" altLang="ja-JP" sz="2400" i="1" smtClean="0">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𝐻</m:t>
                        </m:r>
                      </m:e>
                      <m:sub>
                        <m:r>
                          <a:rPr lang="en-US" altLang="ja-JP" sz="2400" i="1">
                            <a:solidFill>
                              <a:schemeClr val="accent1">
                                <a:lumMod val="75000"/>
                              </a:schemeClr>
                            </a:solidFill>
                            <a:latin typeface="Cambria Math" panose="02040503050406030204" pitchFamily="18" charset="0"/>
                          </a:rPr>
                          <m:t>0</m:t>
                        </m:r>
                      </m:sub>
                    </m:sSub>
                    <m:r>
                      <a:rPr lang="en-US" altLang="ja-JP" sz="2400" i="1">
                        <a:solidFill>
                          <a:schemeClr val="accent1">
                            <a:lumMod val="75000"/>
                          </a:schemeClr>
                        </a:solidFill>
                        <a:latin typeface="Cambria Math" panose="02040503050406030204" pitchFamily="18" charset="0"/>
                      </a:rPr>
                      <m:t> </m:t>
                    </m:r>
                    <m:r>
                      <a:rPr lang="en-US" altLang="ja-JP" sz="2400" b="0" i="1" smtClean="0">
                        <a:solidFill>
                          <a:schemeClr val="accent1">
                            <a:lumMod val="75000"/>
                          </a:schemeClr>
                        </a:solidFill>
                        <a:latin typeface="Cambria Math" panose="02040503050406030204" pitchFamily="18" charset="0"/>
                      </a:rPr>
                      <m:t>:</m:t>
                    </m:r>
                    <m:sSubSup>
                      <m:sSubSupPr>
                        <m:ctrlPr>
                          <a:rPr lang="en-US" altLang="ja-JP" sz="2400" i="1" smtClean="0">
                            <a:solidFill>
                              <a:schemeClr val="accent1">
                                <a:lumMod val="75000"/>
                              </a:schemeClr>
                            </a:solidFill>
                            <a:latin typeface="Cambria Math" panose="02040503050406030204" pitchFamily="18" charset="0"/>
                          </a:rPr>
                        </m:ctrlPr>
                      </m:sSubSupPr>
                      <m:e>
                        <m:r>
                          <a:rPr lang="en-US" altLang="ja-JP" sz="2400" i="1">
                            <a:solidFill>
                              <a:schemeClr val="accent1">
                                <a:lumMod val="75000"/>
                              </a:schemeClr>
                            </a:solidFill>
                            <a:latin typeface="Cambria Math" panose="02040503050406030204" pitchFamily="18" charset="0"/>
                            <a:ea typeface="Cambria Math" panose="02040503050406030204" pitchFamily="18" charset="0"/>
                          </a:rPr>
                          <m:t>𝜎</m:t>
                        </m:r>
                      </m:e>
                      <m:sub>
                        <m:r>
                          <a:rPr lang="en-US" altLang="ja-JP" sz="2400" i="1">
                            <a:solidFill>
                              <a:schemeClr val="accent1">
                                <a:lumMod val="75000"/>
                              </a:schemeClr>
                            </a:solidFill>
                            <a:latin typeface="Cambria Math" panose="02040503050406030204" pitchFamily="18" charset="0"/>
                            <a:ea typeface="Cambria Math" panose="02040503050406030204" pitchFamily="18" charset="0"/>
                          </a:rPr>
                          <m:t>1</m:t>
                        </m:r>
                      </m:sub>
                      <m:sup>
                        <m:r>
                          <a:rPr lang="en-US" altLang="ja-JP" sz="2400" i="1">
                            <a:solidFill>
                              <a:schemeClr val="accent1">
                                <a:lumMod val="75000"/>
                              </a:schemeClr>
                            </a:solidFill>
                            <a:latin typeface="Cambria Math" panose="02040503050406030204" pitchFamily="18" charset="0"/>
                          </a:rPr>
                          <m:t>2</m:t>
                        </m:r>
                      </m:sup>
                    </m:sSubSup>
                    <m:r>
                      <a:rPr lang="en-US" altLang="ja-JP" sz="2400" b="0" i="1" smtClean="0">
                        <a:solidFill>
                          <a:schemeClr val="accent1">
                            <a:lumMod val="75000"/>
                          </a:schemeClr>
                        </a:solidFill>
                        <a:latin typeface="Cambria Math" panose="02040503050406030204" pitchFamily="18" charset="0"/>
                      </a:rPr>
                      <m:t>=</m:t>
                    </m:r>
                    <m:sSubSup>
                      <m:sSubSupPr>
                        <m:ctrlPr>
                          <a:rPr lang="en-US" altLang="ja-JP" sz="2400" i="1">
                            <a:solidFill>
                              <a:schemeClr val="accent1">
                                <a:lumMod val="75000"/>
                              </a:schemeClr>
                            </a:solidFill>
                            <a:latin typeface="Cambria Math" panose="02040503050406030204" pitchFamily="18" charset="0"/>
                          </a:rPr>
                        </m:ctrlPr>
                      </m:sSubSupPr>
                      <m:e>
                        <m:r>
                          <a:rPr lang="en-US" altLang="ja-JP" sz="2400" i="1">
                            <a:solidFill>
                              <a:schemeClr val="accent1">
                                <a:lumMod val="75000"/>
                              </a:schemeClr>
                            </a:solidFill>
                            <a:latin typeface="Cambria Math" panose="02040503050406030204" pitchFamily="18" charset="0"/>
                            <a:ea typeface="Cambria Math" panose="02040503050406030204" pitchFamily="18" charset="0"/>
                          </a:rPr>
                          <m:t>𝜎</m:t>
                        </m:r>
                      </m:e>
                      <m:sub>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2</m:t>
                        </m:r>
                      </m:sub>
                      <m:sup>
                        <m:r>
                          <a:rPr lang="en-US" altLang="ja-JP" sz="2400" i="1">
                            <a:solidFill>
                              <a:schemeClr val="accent1">
                                <a:lumMod val="75000"/>
                              </a:schemeClr>
                            </a:solidFill>
                            <a:latin typeface="Cambria Math" panose="02040503050406030204" pitchFamily="18" charset="0"/>
                          </a:rPr>
                          <m:t>2</m:t>
                        </m:r>
                      </m:sup>
                    </m:sSubSup>
                  </m:oMath>
                </a14:m>
                <a:r>
                  <a:rPr kumimoji="1" lang="ja-JP" altLang="en-US" sz="2400">
                    <a:solidFill>
                      <a:schemeClr val="accent1">
                        <a:lumMod val="75000"/>
                      </a:schemeClr>
                    </a:solidFill>
                  </a:rPr>
                  <a:t>の</a:t>
                </a:r>
                <a14:m>
                  <m:oMath xmlns:m="http://schemas.openxmlformats.org/officeDocument/2006/math">
                    <m:r>
                      <a:rPr lang="en-US" altLang="ja-JP" sz="2400" i="1" dirty="0">
                        <a:solidFill>
                          <a:schemeClr val="accent1">
                            <a:lumMod val="75000"/>
                          </a:schemeClr>
                        </a:solidFill>
                        <a:latin typeface="Cambria Math" panose="02040503050406030204" pitchFamily="18" charset="0"/>
                      </a:rPr>
                      <m:t>𝐹</m:t>
                    </m:r>
                  </m:oMath>
                </a14:m>
                <a:r>
                  <a:rPr kumimoji="1" lang="ja-JP" altLang="en-US" sz="2400">
                    <a:solidFill>
                      <a:schemeClr val="accent1">
                        <a:lumMod val="75000"/>
                      </a:schemeClr>
                    </a:solidFill>
                  </a:rPr>
                  <a:t>検定</a:t>
                </a:r>
              </a:p>
            </p:txBody>
          </p:sp>
        </mc:Choice>
        <mc:Fallback xmlns="">
          <p:sp>
            <p:nvSpPr>
              <p:cNvPr id="11" name="テキスト ボックス 10">
                <a:extLst>
                  <a:ext uri="{FF2B5EF4-FFF2-40B4-BE49-F238E27FC236}">
                    <a16:creationId xmlns:a16="http://schemas.microsoft.com/office/drawing/2014/main" id="{B74B3A5B-A0C4-514F-8369-87D4C556A02B}"/>
                  </a:ext>
                </a:extLst>
              </p:cNvPr>
              <p:cNvSpPr txBox="1">
                <a:spLocks noRot="1" noChangeAspect="1" noMove="1" noResize="1" noEditPoints="1" noAdjustHandles="1" noChangeArrowheads="1" noChangeShapeType="1" noTextEdit="1"/>
              </p:cNvSpPr>
              <p:nvPr/>
            </p:nvSpPr>
            <p:spPr>
              <a:xfrm>
                <a:off x="7281882" y="5872909"/>
                <a:ext cx="4233723" cy="466666"/>
              </a:xfrm>
              <a:prstGeom prst="rect">
                <a:avLst/>
              </a:prstGeom>
              <a:blipFill>
                <a:blip r:embed="rId7"/>
                <a:stretch>
                  <a:fillRect l="-896" t="-5263" r="-1194" b="-28947"/>
                </a:stretch>
              </a:blipFill>
            </p:spPr>
            <p:txBody>
              <a:bodyPr/>
              <a:lstStyle/>
              <a:p>
                <a:r>
                  <a:rPr lang="ja-JP" altLang="en-US">
                    <a:noFill/>
                  </a:rPr>
                  <a:t> </a:t>
                </a:r>
              </a:p>
            </p:txBody>
          </p:sp>
        </mc:Fallback>
      </mc:AlternateContent>
      <p:sp>
        <p:nvSpPr>
          <p:cNvPr id="12" name="V 字形矢印 11">
            <a:extLst>
              <a:ext uri="{FF2B5EF4-FFF2-40B4-BE49-F238E27FC236}">
                <a16:creationId xmlns:a16="http://schemas.microsoft.com/office/drawing/2014/main" id="{EC4F0254-E099-634D-B569-9DE1684BE535}"/>
              </a:ext>
            </a:extLst>
          </p:cNvPr>
          <p:cNvSpPr/>
          <p:nvPr/>
        </p:nvSpPr>
        <p:spPr>
          <a:xfrm>
            <a:off x="6860640" y="5489358"/>
            <a:ext cx="5076208" cy="1233768"/>
          </a:xfrm>
          <a:prstGeom prst="notchedRightArrow">
            <a:avLst/>
          </a:prstGeom>
          <a:noFill/>
          <a:ln w="28575">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502466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2BE23C-4A1C-0A42-AD0E-F0503B9BE791}"/>
              </a:ext>
            </a:extLst>
          </p:cNvPr>
          <p:cNvSpPr>
            <a:spLocks noGrp="1"/>
          </p:cNvSpPr>
          <p:nvPr>
            <p:ph type="title"/>
          </p:nvPr>
        </p:nvSpPr>
        <p:spPr/>
        <p:txBody>
          <a:bodyPr/>
          <a:lstStyle/>
          <a:p>
            <a:r>
              <a:rPr lang="en-US" altLang="ja-JP" dirty="0"/>
              <a:t>5.</a:t>
            </a:r>
            <a:r>
              <a:rPr lang="ja-JP" altLang="en-US"/>
              <a:t>推定</a:t>
            </a:r>
            <a:endParaRPr kumimoji="1" lang="ja-JP" altLang="en-US"/>
          </a:p>
        </p:txBody>
      </p:sp>
      <p:sp>
        <p:nvSpPr>
          <p:cNvPr id="3" name="コンテンツ プレースホルダー 2">
            <a:extLst>
              <a:ext uri="{FF2B5EF4-FFF2-40B4-BE49-F238E27FC236}">
                <a16:creationId xmlns:a16="http://schemas.microsoft.com/office/drawing/2014/main" id="{2BF34564-392D-044C-8350-CB7D44DA68AE}"/>
              </a:ext>
            </a:extLst>
          </p:cNvPr>
          <p:cNvSpPr>
            <a:spLocks noGrp="1"/>
          </p:cNvSpPr>
          <p:nvPr>
            <p:ph idx="1"/>
          </p:nvPr>
        </p:nvSpPr>
        <p:spPr/>
        <p:txBody>
          <a:bodyPr/>
          <a:lstStyle/>
          <a:p>
            <a:pPr marL="0" indent="0">
              <a:buNone/>
            </a:pPr>
            <a:r>
              <a:rPr lang="ja-JP" altLang="en-US"/>
              <a:t>点推定</a:t>
            </a:r>
            <a:endParaRPr lang="en-US" altLang="ja-JP" dirty="0"/>
          </a:p>
          <a:p>
            <a:pPr marL="0" indent="0">
              <a:buNone/>
            </a:pPr>
            <a:r>
              <a:rPr lang="ja-JP" altLang="en-US"/>
              <a:t>区間推定</a:t>
            </a:r>
            <a:endParaRPr kumimoji="1" lang="ja-JP" altLang="en-US"/>
          </a:p>
        </p:txBody>
      </p:sp>
    </p:spTree>
    <p:extLst>
      <p:ext uri="{BB962C8B-B14F-4D97-AF65-F5344CB8AC3E}">
        <p14:creationId xmlns:p14="http://schemas.microsoft.com/office/powerpoint/2010/main" val="40167280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0BEAD8-7532-AE47-B8BB-C02EE5B94220}"/>
              </a:ext>
            </a:extLst>
          </p:cNvPr>
          <p:cNvSpPr>
            <a:spLocks noGrp="1"/>
          </p:cNvSpPr>
          <p:nvPr>
            <p:ph type="title"/>
          </p:nvPr>
        </p:nvSpPr>
        <p:spPr/>
        <p:txBody>
          <a:bodyPr/>
          <a:lstStyle/>
          <a:p>
            <a:r>
              <a:rPr kumimoji="1" lang="en-US" altLang="ja-JP" dirty="0"/>
              <a:t>6.</a:t>
            </a:r>
            <a:r>
              <a:rPr kumimoji="1" lang="ja-JP" altLang="en-US"/>
              <a:t> 統計的仮説検定</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2153F49-42A7-AB43-9C2B-E4DBF4F88E2E}"/>
                  </a:ext>
                </a:extLst>
              </p:cNvPr>
              <p:cNvSpPr>
                <a:spLocks noGrp="1"/>
              </p:cNvSpPr>
              <p:nvPr>
                <p:ph idx="1"/>
              </p:nvPr>
            </p:nvSpPr>
            <p:spPr/>
            <p:txBody>
              <a:bodyPr/>
              <a:lstStyle/>
              <a:p>
                <a:pPr marL="0" indent="0">
                  <a:buNone/>
                </a:pPr>
                <a:r>
                  <a:rPr lang="en-US" altLang="ja-JP" dirty="0"/>
                  <a:t>6.1 </a:t>
                </a:r>
                <a:r>
                  <a:rPr lang="ja-JP" altLang="en-US"/>
                  <a:t>統計学における検定とは</a:t>
                </a:r>
                <a:endParaRPr lang="en-US" altLang="ja-JP" dirty="0"/>
              </a:p>
              <a:p>
                <a:pPr marL="0" indent="0">
                  <a:buNone/>
                </a:pPr>
                <a:endParaRPr lang="en-US" altLang="ja-JP" sz="600" dirty="0"/>
              </a:p>
              <a:p>
                <a:pPr marL="0" indent="0">
                  <a:buNone/>
                </a:pPr>
                <a:r>
                  <a:rPr kumimoji="1" lang="en-US" altLang="ja-JP" dirty="0"/>
                  <a:t>6.2 </a:t>
                </a:r>
                <a:r>
                  <a:rPr kumimoji="1" lang="ja-JP" altLang="en-US"/>
                  <a:t>母平均に関する検定</a:t>
                </a:r>
                <a:endParaRPr kumimoji="1" lang="en-US" altLang="ja-JP" dirty="0"/>
              </a:p>
              <a:p>
                <a:pPr marL="0" indent="0">
                  <a:buNone/>
                </a:pPr>
                <a:r>
                  <a:rPr lang="ja-JP" altLang="en-US" sz="2400"/>
                  <a:t>　</a:t>
                </a:r>
                <a:r>
                  <a:rPr lang="en-US" altLang="ja-JP" sz="2400" dirty="0"/>
                  <a:t>6.2.1 </a:t>
                </a:r>
                <a:r>
                  <a:rPr lang="ja-JP" altLang="en-US" sz="2400"/>
                  <a:t>１標本の</a:t>
                </a:r>
                <a:r>
                  <a:rPr lang="en-US" altLang="ja-JP" sz="2400" dirty="0"/>
                  <a:t>t</a:t>
                </a:r>
                <a:r>
                  <a:rPr lang="ja-JP" altLang="en-US" sz="2400"/>
                  <a:t>検定</a:t>
                </a:r>
                <a:endParaRPr lang="en-US" altLang="ja-JP" sz="2400" dirty="0"/>
              </a:p>
              <a:p>
                <a:pPr marL="0" indent="0">
                  <a:buNone/>
                </a:pPr>
                <a:r>
                  <a:rPr kumimoji="1" lang="ja-JP" altLang="en-US" sz="2400"/>
                  <a:t>　</a:t>
                </a:r>
                <a:r>
                  <a:rPr kumimoji="1" lang="en-US" altLang="ja-JP" sz="2400" dirty="0"/>
                  <a:t>6.2.2 </a:t>
                </a:r>
                <a:r>
                  <a:rPr kumimoji="1" lang="ja-JP" altLang="en-US" sz="2400"/>
                  <a:t>２集団の母平均の差の</a:t>
                </a:r>
                <a14:m>
                  <m:oMath xmlns:m="http://schemas.openxmlformats.org/officeDocument/2006/math">
                    <m:r>
                      <a:rPr lang="en-US" altLang="ja-JP" sz="2400" i="1" dirty="0" smtClean="0">
                        <a:solidFill>
                          <a:schemeClr val="tx1"/>
                        </a:solidFill>
                        <a:latin typeface="Cambria Math" panose="02040503050406030204" pitchFamily="18" charset="0"/>
                      </a:rPr>
                      <m:t>𝑡</m:t>
                    </m:r>
                  </m:oMath>
                </a14:m>
                <a:r>
                  <a:rPr kumimoji="1" lang="ja-JP" altLang="en-US" sz="2400"/>
                  <a:t>検定</a:t>
                </a:r>
                <a:endParaRPr kumimoji="1" lang="en-US" altLang="ja-JP" sz="2400" dirty="0"/>
              </a:p>
              <a:p>
                <a:pPr marL="0" indent="0">
                  <a:buNone/>
                </a:pPr>
                <a:endParaRPr kumimoji="1" lang="en-US" altLang="ja-JP" sz="400" dirty="0"/>
              </a:p>
              <a:p>
                <a:pPr marL="0" indent="0">
                  <a:buNone/>
                </a:pPr>
                <a:r>
                  <a:rPr lang="en-US" altLang="ja-JP" dirty="0"/>
                  <a:t>6.3</a:t>
                </a:r>
                <a:r>
                  <a:rPr lang="ja-JP" altLang="en-US"/>
                  <a:t> 母分散に関する検定</a:t>
                </a:r>
                <a:endParaRPr lang="en-US" altLang="ja-JP" dirty="0"/>
              </a:p>
              <a:p>
                <a:pPr marL="0" indent="0">
                  <a:buNone/>
                </a:pPr>
                <a:r>
                  <a:rPr lang="ja-JP" altLang="en-US" sz="2400"/>
                  <a:t>　</a:t>
                </a:r>
                <a:r>
                  <a:rPr lang="en-US" altLang="ja-JP" sz="2400" dirty="0"/>
                  <a:t>6.3.1 </a:t>
                </a:r>
                <a:r>
                  <a:rPr lang="ja-JP" altLang="en-US" sz="2400"/>
                  <a:t>適合度の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oMath>
                </a14:m>
                <a:r>
                  <a:rPr lang="ja-JP" altLang="en-US" sz="2400" dirty="0"/>
                  <a:t>検定</a:t>
                </a:r>
                <a:endParaRPr lang="en-US" altLang="ja-JP" sz="2400" dirty="0"/>
              </a:p>
              <a:p>
                <a:pPr marL="0" indent="0">
                  <a:buNone/>
                </a:pPr>
                <a:r>
                  <a:rPr lang="ja-JP" altLang="en-US" sz="2400"/>
                  <a:t>　</a:t>
                </a:r>
                <a:r>
                  <a:rPr lang="en-US" altLang="ja-JP" sz="2400" dirty="0"/>
                  <a:t>6.3.2 </a:t>
                </a:r>
                <a:r>
                  <a:rPr lang="ja-JP" altLang="en-US" sz="2400"/>
                  <a:t>独立性の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oMath>
                </a14:m>
                <a:r>
                  <a:rPr lang="ja-JP" altLang="en-US" sz="2400" dirty="0"/>
                  <a:t>検定</a:t>
                </a:r>
                <a:endParaRPr lang="en-US" altLang="ja-JP" sz="2400" dirty="0"/>
              </a:p>
              <a:p>
                <a:pPr marL="0" indent="0">
                  <a:buNone/>
                </a:pPr>
                <a:endParaRPr lang="en-US" altLang="ja-JP" sz="400" dirty="0"/>
              </a:p>
              <a:p>
                <a:pPr marL="0" indent="0">
                  <a:buNone/>
                </a:pPr>
                <a:r>
                  <a:rPr kumimoji="1" lang="en-US" altLang="ja-JP" dirty="0"/>
                  <a:t>6.4 </a:t>
                </a:r>
                <a:r>
                  <a:rPr kumimoji="1" lang="ja-JP" altLang="en-US" dirty="0"/>
                  <a:t>母分散の差の検定</a:t>
                </a:r>
                <a:r>
                  <a:rPr kumimoji="1" lang="en-US" altLang="ja-JP" dirty="0"/>
                  <a:t>(</a:t>
                </a:r>
                <a14:m>
                  <m:oMath xmlns:m="http://schemas.openxmlformats.org/officeDocument/2006/math">
                    <m:r>
                      <a:rPr kumimoji="1" lang="en-US" altLang="ja-JP" b="0" i="1" smtClean="0">
                        <a:latin typeface="Cambria Math" panose="02040503050406030204" pitchFamily="18" charset="0"/>
                      </a:rPr>
                      <m:t>𝐹</m:t>
                    </m:r>
                  </m:oMath>
                </a14:m>
                <a:r>
                  <a:rPr kumimoji="1" lang="ja-JP" altLang="en-US"/>
                  <a:t>検定</a:t>
                </a:r>
                <a:r>
                  <a:rPr kumimoji="1" lang="en-US" altLang="ja-JP" dirty="0"/>
                  <a:t>)</a:t>
                </a:r>
                <a:endParaRPr kumimoji="1" lang="ja-JP" altLang="en-US"/>
              </a:p>
            </p:txBody>
          </p:sp>
        </mc:Choice>
        <mc:Fallback xmlns="">
          <p:sp>
            <p:nvSpPr>
              <p:cNvPr id="3" name="コンテンツ プレースホルダー 2">
                <a:extLst>
                  <a:ext uri="{FF2B5EF4-FFF2-40B4-BE49-F238E27FC236}">
                    <a16:creationId xmlns:a16="http://schemas.microsoft.com/office/drawing/2014/main" id="{32153F49-42A7-AB43-9C2B-E4DBF4F88E2E}"/>
                  </a:ext>
                </a:extLst>
              </p:cNvPr>
              <p:cNvSpPr>
                <a:spLocks noGrp="1" noRot="1" noChangeAspect="1" noMove="1" noResize="1" noEditPoints="1" noAdjustHandles="1" noChangeArrowheads="1" noChangeShapeType="1" noTextEdit="1"/>
              </p:cNvSpPr>
              <p:nvPr>
                <p:ph idx="1"/>
              </p:nvPr>
            </p:nvSpPr>
            <p:spPr>
              <a:blipFill>
                <a:blip r:embed="rId2"/>
                <a:stretch>
                  <a:fillRect l="-956" t="-19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6845372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5D3CCE-8021-6741-86F0-387748427365}"/>
              </a:ext>
            </a:extLst>
          </p:cNvPr>
          <p:cNvSpPr>
            <a:spLocks noGrp="1"/>
          </p:cNvSpPr>
          <p:nvPr>
            <p:ph type="title"/>
          </p:nvPr>
        </p:nvSpPr>
        <p:spPr/>
        <p:txBody>
          <a:bodyPr/>
          <a:lstStyle/>
          <a:p>
            <a:r>
              <a:rPr lang="en-US" altLang="ja-JP" dirty="0"/>
              <a:t>6.1 </a:t>
            </a:r>
            <a:r>
              <a:rPr lang="ja-JP" altLang="en-US"/>
              <a:t>統計学における検定とは</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FD3211B-81E3-9046-8487-C93CC44E0AEE}"/>
                  </a:ext>
                </a:extLst>
              </p:cNvPr>
              <p:cNvSpPr>
                <a:spLocks noGrp="1"/>
              </p:cNvSpPr>
              <p:nvPr>
                <p:ph idx="1"/>
              </p:nvPr>
            </p:nvSpPr>
            <p:spPr>
              <a:xfrm>
                <a:off x="156883" y="1434727"/>
                <a:ext cx="11936505" cy="5423273"/>
              </a:xfrm>
            </p:spPr>
            <p:txBody>
              <a:bodyPr>
                <a:normAutofit lnSpcReduction="10000"/>
              </a:bodyPr>
              <a:lstStyle/>
              <a:p>
                <a:pPr marL="0" indent="0">
                  <a:buNone/>
                </a:pPr>
                <a:r>
                  <a:rPr kumimoji="1" lang="ja-JP" altLang="en-US" sz="3600" b="1" u="sng"/>
                  <a:t>統計的仮説検定</a:t>
                </a:r>
                <a:endParaRPr kumimoji="1" lang="en-US" altLang="ja-JP" sz="3600" b="1" u="sng" dirty="0"/>
              </a:p>
              <a:p>
                <a:pPr marL="0" indent="0">
                  <a:buNone/>
                </a:pPr>
                <a:r>
                  <a:rPr kumimoji="1" lang="ja-JP" altLang="en-US"/>
                  <a:t>標本を使って母集団に関する統計的な判断を下す方法</a:t>
                </a:r>
                <a:endParaRPr kumimoji="1" lang="en-US" altLang="ja-JP" dirty="0"/>
              </a:p>
              <a:p>
                <a:pPr marL="0" indent="0">
                  <a:buNone/>
                </a:pPr>
                <a:endParaRPr lang="en-US" altLang="ja-JP" sz="1300" dirty="0"/>
              </a:p>
              <a:p>
                <a:pPr marL="0" indent="0">
                  <a:buNone/>
                </a:pPr>
                <a:r>
                  <a:rPr lang="ja-JP" altLang="en-US" sz="3500" b="1"/>
                  <a:t>検定の手順</a:t>
                </a:r>
                <a:endParaRPr lang="en-US" altLang="ja-JP" sz="3500" b="1" dirty="0"/>
              </a:p>
              <a:p>
                <a:r>
                  <a:rPr lang="ja-JP" altLang="en-US"/>
                  <a:t>母集団に対する仮説を立てる</a:t>
                </a:r>
                <a:r>
                  <a:rPr lang="en-US" altLang="ja-JP" dirty="0"/>
                  <a:t>(</a:t>
                </a:r>
                <a:r>
                  <a:rPr lang="ja-JP" altLang="en-US">
                    <a:solidFill>
                      <a:srgbClr val="FF0000"/>
                    </a:solidFill>
                  </a:rPr>
                  <a:t>帰無仮説</a:t>
                </a:r>
                <a:r>
                  <a:rPr lang="en-US" altLang="ja-JP" dirty="0"/>
                  <a:t>)</a:t>
                </a:r>
              </a:p>
              <a:p>
                <a:r>
                  <a:rPr lang="ja-JP" altLang="en-US"/>
                  <a:t>仮説に基づいて検証</a:t>
                </a:r>
                <a:endParaRPr lang="en-US" altLang="ja-JP" dirty="0"/>
              </a:p>
              <a:p>
                <a:r>
                  <a:rPr lang="ja-JP" altLang="en-US"/>
                  <a:t>この仮説が統計的観点に基づいた検証結果と矛盾している</a:t>
                </a:r>
                <a:endParaRPr lang="en-US" altLang="ja-JP" dirty="0"/>
              </a:p>
              <a:p>
                <a:pPr marL="0" indent="0">
                  <a:buNone/>
                </a:pPr>
                <a:r>
                  <a:rPr lang="ja-JP" altLang="en-US"/>
                  <a:t>　⇨帰無仮説は間違っている！</a:t>
                </a:r>
                <a:r>
                  <a:rPr lang="en-US" altLang="ja-JP" dirty="0"/>
                  <a:t> </a:t>
                </a:r>
                <a:r>
                  <a:rPr lang="en-US" altLang="ja-JP" dirty="0">
                    <a:solidFill>
                      <a:schemeClr val="accent6">
                        <a:lumMod val="75000"/>
                      </a:schemeClr>
                    </a:solidFill>
                  </a:rPr>
                  <a:t>: : </a:t>
                </a:r>
                <a:r>
                  <a:rPr lang="ja-JP" altLang="en-US" sz="3200" b="1">
                    <a:solidFill>
                      <a:schemeClr val="accent6">
                        <a:lumMod val="75000"/>
                      </a:schemeClr>
                    </a:solidFill>
                  </a:rPr>
                  <a:t>背理法</a:t>
                </a:r>
                <a:endParaRPr lang="en-US" altLang="ja-JP" sz="3200" b="1" dirty="0">
                  <a:solidFill>
                    <a:schemeClr val="accent6">
                      <a:lumMod val="75000"/>
                    </a:schemeClr>
                  </a:solidFill>
                </a:endParaRPr>
              </a:p>
              <a:p>
                <a:pPr marL="0" indent="0">
                  <a:buNone/>
                </a:pPr>
                <a:endParaRPr lang="en-US" altLang="ja-JP" sz="1900" dirty="0"/>
              </a:p>
              <a:p>
                <a:pPr marL="0" indent="0">
                  <a:buNone/>
                </a:pPr>
                <a:r>
                  <a:rPr lang="ja-JP" altLang="en-US">
                    <a:solidFill>
                      <a:schemeClr val="accent1">
                        <a:lumMod val="75000"/>
                      </a:schemeClr>
                    </a:solidFill>
                  </a:rPr>
                  <a:t>検定対象の例：母集団の平均</a:t>
                </a:r>
                <a:r>
                  <a:rPr lang="en-US" altLang="ja-JP" dirty="0">
                    <a:solidFill>
                      <a:schemeClr val="accent1">
                        <a:lumMod val="75000"/>
                      </a:schemeClr>
                    </a:solidFill>
                  </a:rPr>
                  <a:t>,</a:t>
                </a:r>
                <a:r>
                  <a:rPr lang="ja-JP" altLang="en-US">
                    <a:solidFill>
                      <a:schemeClr val="accent1">
                        <a:lumMod val="75000"/>
                      </a:schemeClr>
                    </a:solidFill>
                  </a:rPr>
                  <a:t>分散</a:t>
                </a:r>
                <a:endParaRPr lang="en-US" altLang="ja-JP" dirty="0">
                  <a:solidFill>
                    <a:schemeClr val="accent1">
                      <a:lumMod val="75000"/>
                    </a:schemeClr>
                  </a:solidFill>
                </a:endParaRPr>
              </a:p>
              <a:p>
                <a:pPr marL="0" indent="0">
                  <a:buNone/>
                </a:pPr>
                <a:r>
                  <a:rPr lang="ja-JP" altLang="en-US">
                    <a:solidFill>
                      <a:schemeClr val="accent1">
                        <a:lumMod val="75000"/>
                      </a:schemeClr>
                    </a:solidFill>
                  </a:rPr>
                  <a:t>　　　　手法：</a:t>
                </a:r>
                <a14:m>
                  <m:oMath xmlns:m="http://schemas.openxmlformats.org/officeDocument/2006/math">
                    <m:r>
                      <a:rPr lang="en-US" altLang="ja-JP" i="1" dirty="0" smtClean="0">
                        <a:solidFill>
                          <a:schemeClr val="accent1">
                            <a:lumMod val="75000"/>
                          </a:schemeClr>
                        </a:solidFill>
                        <a:latin typeface="Cambria Math" panose="02040503050406030204" pitchFamily="18" charset="0"/>
                      </a:rPr>
                      <m:t>𝑡</m:t>
                    </m:r>
                  </m:oMath>
                </a14:m>
                <a:r>
                  <a:rPr lang="ja-JP" altLang="en-US">
                    <a:solidFill>
                      <a:schemeClr val="accent1">
                        <a:lumMod val="75000"/>
                      </a:schemeClr>
                    </a:solidFill>
                  </a:rPr>
                  <a:t>検定</a:t>
                </a:r>
                <a:r>
                  <a:rPr lang="en-US" altLang="ja-JP" dirty="0">
                    <a:solidFill>
                      <a:schemeClr val="accent1">
                        <a:lumMod val="75000"/>
                      </a:schemeClr>
                    </a:solidFill>
                  </a:rPr>
                  <a:t>, </a:t>
                </a:r>
                <a14:m>
                  <m:oMath xmlns:m="http://schemas.openxmlformats.org/officeDocument/2006/math">
                    <m:sSup>
                      <m:sSupPr>
                        <m:ctrlPr>
                          <a:rPr lang="en-US" altLang="ja-JP" i="1">
                            <a:solidFill>
                              <a:schemeClr val="accent1">
                                <a:lumMod val="75000"/>
                              </a:schemeClr>
                            </a:solidFill>
                            <a:latin typeface="Cambria Math" panose="02040503050406030204" pitchFamily="18" charset="0"/>
                          </a:rPr>
                        </m:ctrlPr>
                      </m:sSupPr>
                      <m:e>
                        <m:r>
                          <a:rPr lang="en-US" altLang="ja-JP" i="1">
                            <a:solidFill>
                              <a:schemeClr val="accent1">
                                <a:lumMod val="75000"/>
                              </a:schemeClr>
                            </a:solidFill>
                            <a:latin typeface="Cambria Math" panose="02040503050406030204" pitchFamily="18" charset="0"/>
                          </a:rPr>
                          <m:t>𝑥</m:t>
                        </m:r>
                      </m:e>
                      <m:sup>
                        <m:r>
                          <a:rPr lang="en-US" altLang="ja-JP" i="1">
                            <a:solidFill>
                              <a:schemeClr val="accent1">
                                <a:lumMod val="75000"/>
                              </a:schemeClr>
                            </a:solidFill>
                            <a:latin typeface="Cambria Math" panose="02040503050406030204" pitchFamily="18" charset="0"/>
                          </a:rPr>
                          <m:t>2</m:t>
                        </m:r>
                      </m:sup>
                    </m:sSup>
                  </m:oMath>
                </a14:m>
                <a:r>
                  <a:rPr lang="ja-JP" altLang="en-US">
                    <a:solidFill>
                      <a:schemeClr val="accent1">
                        <a:lumMod val="75000"/>
                      </a:schemeClr>
                    </a:solidFill>
                  </a:rPr>
                  <a:t>検定</a:t>
                </a:r>
                <a:endParaRPr lang="en-US" altLang="ja-JP" dirty="0">
                  <a:solidFill>
                    <a:schemeClr val="accent1">
                      <a:lumMod val="75000"/>
                    </a:schemeClr>
                  </a:solidFill>
                </a:endParaRPr>
              </a:p>
            </p:txBody>
          </p:sp>
        </mc:Choice>
        <mc:Fallback xmlns="">
          <p:sp>
            <p:nvSpPr>
              <p:cNvPr id="3" name="コンテンツ プレースホルダー 2">
                <a:extLst>
                  <a:ext uri="{FF2B5EF4-FFF2-40B4-BE49-F238E27FC236}">
                    <a16:creationId xmlns:a16="http://schemas.microsoft.com/office/drawing/2014/main" id="{BFD3211B-81E3-9046-8487-C93CC44E0AEE}"/>
                  </a:ext>
                </a:extLst>
              </p:cNvPr>
              <p:cNvSpPr>
                <a:spLocks noGrp="1" noRot="1" noChangeAspect="1" noMove="1" noResize="1" noEditPoints="1" noAdjustHandles="1" noChangeArrowheads="1" noChangeShapeType="1" noTextEdit="1"/>
              </p:cNvSpPr>
              <p:nvPr>
                <p:ph idx="1"/>
              </p:nvPr>
            </p:nvSpPr>
            <p:spPr>
              <a:xfrm>
                <a:off x="156883" y="1434727"/>
                <a:ext cx="11936505" cy="5423273"/>
              </a:xfrm>
              <a:blipFill>
                <a:blip r:embed="rId3"/>
                <a:stretch>
                  <a:fillRect l="-1489" t="-327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098632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74DA95-0813-4A4D-B1FD-37D1D3322D87}"/>
              </a:ext>
            </a:extLst>
          </p:cNvPr>
          <p:cNvSpPr>
            <a:spLocks noGrp="1"/>
          </p:cNvSpPr>
          <p:nvPr>
            <p:ph type="title"/>
          </p:nvPr>
        </p:nvSpPr>
        <p:spPr/>
        <p:txBody>
          <a:bodyPr/>
          <a:lstStyle/>
          <a:p>
            <a:r>
              <a:rPr lang="en-US" altLang="ja-JP" dirty="0"/>
              <a:t>6.1 </a:t>
            </a:r>
            <a:r>
              <a:rPr lang="ja-JP" altLang="en-US"/>
              <a:t>統計学における検定とは</a:t>
            </a:r>
            <a:endParaRPr kumimoji="1" lang="ja-JP" altLang="en-US"/>
          </a:p>
        </p:txBody>
      </p:sp>
      <p:sp>
        <p:nvSpPr>
          <p:cNvPr id="3" name="コンテンツ プレースホルダー 2">
            <a:extLst>
              <a:ext uri="{FF2B5EF4-FFF2-40B4-BE49-F238E27FC236}">
                <a16:creationId xmlns:a16="http://schemas.microsoft.com/office/drawing/2014/main" id="{2CB29E2C-0F9E-A245-A289-029CD430F270}"/>
              </a:ext>
            </a:extLst>
          </p:cNvPr>
          <p:cNvSpPr>
            <a:spLocks noGrp="1"/>
          </p:cNvSpPr>
          <p:nvPr>
            <p:ph idx="1"/>
          </p:nvPr>
        </p:nvSpPr>
        <p:spPr>
          <a:xfrm>
            <a:off x="98611" y="1559860"/>
            <a:ext cx="11936505" cy="3277183"/>
          </a:xfrm>
        </p:spPr>
        <p:txBody>
          <a:bodyPr>
            <a:normAutofit/>
          </a:bodyPr>
          <a:lstStyle/>
          <a:p>
            <a:pPr marL="0" indent="0">
              <a:buNone/>
            </a:pPr>
            <a:r>
              <a:rPr kumimoji="1" lang="ja-JP" altLang="en-US" u="sng"/>
              <a:t>もう少し詳しく</a:t>
            </a:r>
            <a:r>
              <a:rPr lang="en-US" altLang="ja-JP" u="sng" dirty="0"/>
              <a:t>,</a:t>
            </a:r>
            <a:r>
              <a:rPr lang="ja-JP" altLang="en-US" u="sng"/>
              <a:t>  例えば</a:t>
            </a:r>
            <a:r>
              <a:rPr lang="en-US" altLang="ja-JP" u="sng" dirty="0"/>
              <a:t>…</a:t>
            </a:r>
          </a:p>
          <a:p>
            <a:pPr marL="0" indent="0">
              <a:buNone/>
            </a:pPr>
            <a:endParaRPr lang="en-US" altLang="ja-JP" sz="1050" u="sng" dirty="0"/>
          </a:p>
          <a:p>
            <a:pPr marL="0" indent="0">
              <a:buNone/>
            </a:pPr>
            <a:r>
              <a:rPr lang="ja-JP" altLang="en-US"/>
              <a:t>調査対象：「アマゾン全域のヘビの全長の平均」</a:t>
            </a:r>
            <a:endParaRPr lang="en-US" altLang="ja-JP" dirty="0"/>
          </a:p>
          <a:p>
            <a:pPr marL="0" indent="0">
              <a:buNone/>
            </a:pPr>
            <a:r>
              <a:rPr lang="ja-JP" altLang="en-US">
                <a:solidFill>
                  <a:srgbClr val="FF0000"/>
                </a:solidFill>
              </a:rPr>
              <a:t>帰無仮説</a:t>
            </a:r>
            <a:r>
              <a:rPr lang="ja-JP" altLang="en-US"/>
              <a:t>：「アマゾン全域のヘビの全長の平均は</a:t>
            </a:r>
            <a:r>
              <a:rPr lang="en-US" altLang="ja-JP" dirty="0"/>
              <a:t>5m</a:t>
            </a:r>
            <a:r>
              <a:rPr lang="ja-JP" altLang="en-US"/>
              <a:t>である」</a:t>
            </a:r>
            <a:endParaRPr lang="en-US" altLang="ja-JP" dirty="0"/>
          </a:p>
          <a:p>
            <a:pPr marL="0" indent="0">
              <a:buNone/>
            </a:pPr>
            <a:endParaRPr lang="en-US" altLang="ja-JP" sz="1400" dirty="0"/>
          </a:p>
          <a:p>
            <a:pPr marL="0" indent="0">
              <a:buNone/>
            </a:pPr>
            <a:r>
              <a:rPr lang="ja-JP" altLang="en-US"/>
              <a:t>母集団：アマゾン全域のヘビの全長</a:t>
            </a:r>
            <a:endParaRPr lang="en-US" altLang="ja-JP" dirty="0"/>
          </a:p>
          <a:p>
            <a:pPr marL="0" indent="0">
              <a:buNone/>
            </a:pPr>
            <a:r>
              <a:rPr lang="ja-JP" altLang="en-US">
                <a:solidFill>
                  <a:schemeClr val="accent1">
                    <a:lumMod val="75000"/>
                  </a:schemeClr>
                </a:solidFill>
              </a:rPr>
              <a:t>母集団から抽出された標本</a:t>
            </a:r>
            <a:r>
              <a:rPr lang="ja-JP" altLang="en-US"/>
              <a:t>：</a:t>
            </a:r>
            <a:r>
              <a:rPr lang="en-US" altLang="ja-JP" dirty="0"/>
              <a:t>100</a:t>
            </a:r>
            <a:r>
              <a:rPr lang="ja-JP" altLang="en-US"/>
              <a:t>匹捕まえたヘビの全長</a:t>
            </a:r>
            <a:endParaRPr kumimoji="1" lang="en-US" altLang="ja-JP" dirty="0"/>
          </a:p>
        </p:txBody>
      </p:sp>
      <p:sp>
        <p:nvSpPr>
          <p:cNvPr id="4" name="テキスト ボックス 3">
            <a:extLst>
              <a:ext uri="{FF2B5EF4-FFF2-40B4-BE49-F238E27FC236}">
                <a16:creationId xmlns:a16="http://schemas.microsoft.com/office/drawing/2014/main" id="{8DB90ABD-0931-E240-93F1-F4066D82529D}"/>
              </a:ext>
            </a:extLst>
          </p:cNvPr>
          <p:cNvSpPr txBox="1"/>
          <p:nvPr/>
        </p:nvSpPr>
        <p:spPr>
          <a:xfrm>
            <a:off x="154026" y="5118915"/>
            <a:ext cx="11825673" cy="1384995"/>
          </a:xfrm>
          <a:prstGeom prst="rect">
            <a:avLst/>
          </a:prstGeom>
          <a:solidFill>
            <a:srgbClr val="FDFFE7"/>
          </a:solidFill>
        </p:spPr>
        <p:style>
          <a:lnRef idx="2">
            <a:schemeClr val="dk1"/>
          </a:lnRef>
          <a:fillRef idx="1">
            <a:schemeClr val="lt1"/>
          </a:fillRef>
          <a:effectRef idx="0">
            <a:schemeClr val="dk1"/>
          </a:effectRef>
          <a:fontRef idx="minor">
            <a:schemeClr val="dk1"/>
          </a:fontRef>
        </p:style>
        <p:txBody>
          <a:bodyPr wrap="none" rtlCol="0">
            <a:spAutoFit/>
          </a:bodyPr>
          <a:lstStyle/>
          <a:p>
            <a:r>
              <a:rPr lang="ja-JP" altLang="en-US" sz="2800">
                <a:solidFill>
                  <a:srgbClr val="FF0000"/>
                </a:solidFill>
              </a:rPr>
              <a:t>仮説の母集団</a:t>
            </a:r>
            <a:r>
              <a:rPr lang="ja-JP" altLang="en-US" sz="2800"/>
              <a:t>：</a:t>
            </a:r>
            <a:r>
              <a:rPr lang="ja-JP" altLang="en-US" sz="2800" u="sng"/>
              <a:t>平均が</a:t>
            </a:r>
            <a:r>
              <a:rPr lang="en-US" altLang="ja-JP" sz="2800" u="sng" dirty="0"/>
              <a:t>5m</a:t>
            </a:r>
            <a:r>
              <a:rPr lang="ja-JP" altLang="en-US" sz="2800" u="sng"/>
              <a:t>と仮定した母集団</a:t>
            </a:r>
            <a:r>
              <a:rPr lang="ja-JP" altLang="en-US" sz="2800"/>
              <a:t>から得られる標本平均の分布</a:t>
            </a:r>
            <a:endParaRPr lang="en-US" altLang="ja-JP" sz="2800" dirty="0"/>
          </a:p>
          <a:p>
            <a:r>
              <a:rPr lang="ja-JP" altLang="en-US" sz="2800">
                <a:solidFill>
                  <a:schemeClr val="accent1">
                    <a:lumMod val="75000"/>
                  </a:schemeClr>
                </a:solidFill>
              </a:rPr>
              <a:t>実際の標本集団</a:t>
            </a:r>
            <a:r>
              <a:rPr lang="ja-JP" altLang="en-US" sz="2800"/>
              <a:t>：</a:t>
            </a:r>
            <a:r>
              <a:rPr lang="en-US" altLang="ja-JP" sz="2800" dirty="0"/>
              <a:t>100</a:t>
            </a:r>
            <a:r>
              <a:rPr lang="ja-JP" altLang="en-US" sz="2800"/>
              <a:t>匹のヘビの平均</a:t>
            </a:r>
            <a:endParaRPr lang="en-US" altLang="ja-JP" sz="2800" dirty="0"/>
          </a:p>
          <a:p>
            <a:r>
              <a:rPr lang="ja-JP" altLang="en-US" sz="2800" b="1"/>
              <a:t>⇨矛盾の度合いを定量評価</a:t>
            </a:r>
            <a:r>
              <a:rPr lang="en-US" altLang="ja-JP" sz="2800" b="1" dirty="0"/>
              <a:t>(</a:t>
            </a:r>
            <a:r>
              <a:rPr lang="ja-JP" altLang="en-US" sz="2800" b="1"/>
              <a:t>検定統計量</a:t>
            </a:r>
            <a:r>
              <a:rPr lang="en-US" altLang="ja-JP" sz="2800" b="1" dirty="0"/>
              <a:t>)</a:t>
            </a:r>
            <a:endParaRPr lang="ja-JP" altLang="en-US" sz="2800" b="1"/>
          </a:p>
        </p:txBody>
      </p:sp>
    </p:spTree>
    <p:extLst>
      <p:ext uri="{BB962C8B-B14F-4D97-AF65-F5344CB8AC3E}">
        <p14:creationId xmlns:p14="http://schemas.microsoft.com/office/powerpoint/2010/main" val="14733586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正方形/長方形 27">
            <a:extLst>
              <a:ext uri="{FF2B5EF4-FFF2-40B4-BE49-F238E27FC236}">
                <a16:creationId xmlns:a16="http://schemas.microsoft.com/office/drawing/2014/main" id="{D4373108-4D7E-5044-9355-750550895F6C}"/>
              </a:ext>
            </a:extLst>
          </p:cNvPr>
          <p:cNvSpPr/>
          <p:nvPr/>
        </p:nvSpPr>
        <p:spPr>
          <a:xfrm>
            <a:off x="3617844" y="4030157"/>
            <a:ext cx="8262480" cy="2710863"/>
          </a:xfrm>
          <a:prstGeom prst="rect">
            <a:avLst/>
          </a:prstGeom>
          <a:ln w="28575"/>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a:t>　　　　　　　　　　</a:t>
            </a:r>
            <a:r>
              <a:rPr kumimoji="1" lang="ja-JP" altLang="en-US" sz="2400">
                <a:solidFill>
                  <a:schemeClr val="accent6">
                    <a:lumMod val="75000"/>
                  </a:schemeClr>
                </a:solidFill>
              </a:rPr>
              <a:t>理論値</a:t>
            </a:r>
            <a:r>
              <a:rPr kumimoji="1" lang="ja-JP" altLang="en-US"/>
              <a:t>　　</a:t>
            </a:r>
          </a:p>
        </p:txBody>
      </p:sp>
      <p:sp>
        <p:nvSpPr>
          <p:cNvPr id="2" name="タイトル 1">
            <a:extLst>
              <a:ext uri="{FF2B5EF4-FFF2-40B4-BE49-F238E27FC236}">
                <a16:creationId xmlns:a16="http://schemas.microsoft.com/office/drawing/2014/main" id="{BF745C0C-164A-3F46-8682-C019AF5183DE}"/>
              </a:ext>
            </a:extLst>
          </p:cNvPr>
          <p:cNvSpPr>
            <a:spLocks noGrp="1"/>
          </p:cNvSpPr>
          <p:nvPr>
            <p:ph type="title"/>
          </p:nvPr>
        </p:nvSpPr>
        <p:spPr/>
        <p:txBody>
          <a:bodyPr>
            <a:normAutofit/>
          </a:bodyPr>
          <a:lstStyle/>
          <a:p>
            <a:r>
              <a:rPr lang="en-US" altLang="ja-JP" dirty="0"/>
              <a:t>6.2 </a:t>
            </a:r>
            <a:r>
              <a:rPr lang="ja-JP" altLang="en-US"/>
              <a:t>母平均に関する検定</a:t>
            </a:r>
            <a:endParaRPr kumimoji="1" lang="ja-JP" altLang="en-US"/>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8B3BD4D9-5DF7-324D-ADA8-55223C7C4BBE}"/>
                  </a:ext>
                </a:extLst>
              </p:cNvPr>
              <p:cNvSpPr txBox="1"/>
              <p:nvPr/>
            </p:nvSpPr>
            <p:spPr>
              <a:xfrm>
                <a:off x="279449" y="2614112"/>
                <a:ext cx="5105757" cy="1316579"/>
              </a:xfrm>
              <a:prstGeom prst="rect">
                <a:avLst/>
              </a:prstGeom>
              <a:noFill/>
            </p:spPr>
            <p:txBody>
              <a:bodyPr wrap="none" rtlCol="0">
                <a:spAutoFit/>
              </a:bodyPr>
              <a:lstStyle/>
              <a:p>
                <a:r>
                  <a:rPr lang="ja-JP" altLang="en-US" sz="3600"/>
                  <a:t>検定統計量</a:t>
                </a:r>
                <a:r>
                  <a:rPr lang="en-US" altLang="ja-JP" sz="3600" dirty="0"/>
                  <a:t>:</a:t>
                </a:r>
                <a14:m>
                  <m:oMath xmlns:m="http://schemas.openxmlformats.org/officeDocument/2006/math">
                    <m:r>
                      <a:rPr lang="en-US" altLang="ja-JP" sz="3600" i="1" dirty="0">
                        <a:latin typeface="Cambria Math" panose="02040503050406030204" pitchFamily="18" charset="0"/>
                      </a:rPr>
                      <m:t>𝑡</m:t>
                    </m:r>
                  </m:oMath>
                </a14:m>
                <a:r>
                  <a:rPr kumimoji="1" lang="ja-JP" altLang="en-US" sz="3600"/>
                  <a:t>値</a:t>
                </a:r>
                <a:r>
                  <a:rPr kumimoji="1" lang="en-US" altLang="ja-JP" sz="3600" dirty="0"/>
                  <a:t> = </a:t>
                </a:r>
                <a14:m>
                  <m:oMath xmlns:m="http://schemas.openxmlformats.org/officeDocument/2006/math">
                    <m:f>
                      <m:fPr>
                        <m:ctrlPr>
                          <a:rPr kumimoji="1" lang="en-US" altLang="ja-JP" sz="4800" i="1" smtClean="0">
                            <a:latin typeface="Cambria Math" panose="02040503050406030204" pitchFamily="18" charset="0"/>
                          </a:rPr>
                        </m:ctrlPr>
                      </m:fPr>
                      <m:num>
                        <m:acc>
                          <m:accPr>
                            <m:chr m:val="̅"/>
                            <m:ctrlPr>
                              <a:rPr kumimoji="1" lang="en-US" altLang="ja-JP" sz="4800" i="1" smtClean="0">
                                <a:latin typeface="Cambria Math" panose="02040503050406030204" pitchFamily="18" charset="0"/>
                              </a:rPr>
                            </m:ctrlPr>
                          </m:accPr>
                          <m:e>
                            <m:r>
                              <a:rPr kumimoji="1" lang="en-US" altLang="ja-JP" sz="4800" b="0" i="1" smtClean="0">
                                <a:latin typeface="Cambria Math" panose="02040503050406030204" pitchFamily="18" charset="0"/>
                              </a:rPr>
                              <m:t>𝑋</m:t>
                            </m:r>
                          </m:e>
                        </m:acc>
                        <m:r>
                          <a:rPr kumimoji="1" lang="en-US" altLang="ja-JP" sz="4800" b="0" i="1" smtClean="0">
                            <a:latin typeface="Cambria Math" panose="02040503050406030204" pitchFamily="18" charset="0"/>
                          </a:rPr>
                          <m:t>−</m:t>
                        </m:r>
                        <m:r>
                          <a:rPr kumimoji="1" lang="en-US" altLang="ja-JP" sz="4800" b="0" i="1" smtClean="0">
                            <a:solidFill>
                              <a:schemeClr val="accent5">
                                <a:lumMod val="75000"/>
                              </a:schemeClr>
                            </a:solidFill>
                            <a:latin typeface="Cambria Math" panose="02040503050406030204" pitchFamily="18" charset="0"/>
                            <a:ea typeface="Cambria Math" panose="02040503050406030204" pitchFamily="18" charset="0"/>
                          </a:rPr>
                          <m:t>𝜇</m:t>
                        </m:r>
                      </m:num>
                      <m:den>
                        <m:acc>
                          <m:accPr>
                            <m:chr m:val="̂"/>
                            <m:ctrlPr>
                              <a:rPr kumimoji="1" lang="en-US" altLang="ja-JP" sz="4800" i="1" smtClean="0">
                                <a:latin typeface="Cambria Math" panose="02040503050406030204" pitchFamily="18" charset="0"/>
                              </a:rPr>
                            </m:ctrlPr>
                          </m:accPr>
                          <m:e>
                            <m:r>
                              <m:rPr>
                                <m:sty m:val="p"/>
                              </m:rPr>
                              <a:rPr lang="el-GR" altLang="ja-JP" sz="4800" i="1" dirty="0">
                                <a:latin typeface="Cambria Math" panose="02040503050406030204" pitchFamily="18" charset="0"/>
                                <a:ea typeface="Cambria Math" panose="02040503050406030204" pitchFamily="18" charset="0"/>
                              </a:rPr>
                              <m:t>σ</m:t>
                            </m:r>
                          </m:e>
                        </m:acc>
                        <m:r>
                          <a:rPr lang="en-US" altLang="ja-JP" sz="4800" b="0" i="1" dirty="0" smtClean="0">
                            <a:latin typeface="Cambria Math" panose="02040503050406030204" pitchFamily="18" charset="0"/>
                            <a:ea typeface="Cambria Math" panose="02040503050406030204" pitchFamily="18" charset="0"/>
                          </a:rPr>
                          <m:t>/</m:t>
                        </m:r>
                        <m:rad>
                          <m:radPr>
                            <m:degHide m:val="on"/>
                            <m:ctrlPr>
                              <a:rPr lang="en-US" altLang="ja-JP" sz="4800" b="0" i="1" dirty="0" smtClean="0">
                                <a:latin typeface="Cambria Math" panose="02040503050406030204" pitchFamily="18" charset="0"/>
                                <a:ea typeface="Cambria Math" panose="02040503050406030204" pitchFamily="18" charset="0"/>
                              </a:rPr>
                            </m:ctrlPr>
                          </m:radPr>
                          <m:deg/>
                          <m:e>
                            <m:r>
                              <a:rPr lang="en-US" altLang="ja-JP" sz="4800" b="0" i="1" dirty="0" smtClean="0">
                                <a:latin typeface="Cambria Math" panose="02040503050406030204" pitchFamily="18" charset="0"/>
                                <a:ea typeface="Cambria Math" panose="02040503050406030204" pitchFamily="18" charset="0"/>
                              </a:rPr>
                              <m:t>𝑛</m:t>
                            </m:r>
                          </m:e>
                        </m:rad>
                      </m:den>
                    </m:f>
                  </m:oMath>
                </a14:m>
                <a:endParaRPr kumimoji="1" lang="ja-JP" altLang="en-US" sz="3600"/>
              </a:p>
            </p:txBody>
          </p:sp>
        </mc:Choice>
        <mc:Fallback xmlns="">
          <p:sp>
            <p:nvSpPr>
              <p:cNvPr id="5" name="テキスト ボックス 4">
                <a:extLst>
                  <a:ext uri="{FF2B5EF4-FFF2-40B4-BE49-F238E27FC236}">
                    <a16:creationId xmlns:a16="http://schemas.microsoft.com/office/drawing/2014/main" id="{8B3BD4D9-5DF7-324D-ADA8-55223C7C4BBE}"/>
                  </a:ext>
                </a:extLst>
              </p:cNvPr>
              <p:cNvSpPr txBox="1">
                <a:spLocks noRot="1" noChangeAspect="1" noMove="1" noResize="1" noEditPoints="1" noAdjustHandles="1" noChangeArrowheads="1" noChangeShapeType="1" noTextEdit="1"/>
              </p:cNvSpPr>
              <p:nvPr/>
            </p:nvSpPr>
            <p:spPr>
              <a:xfrm>
                <a:off x="279449" y="2614112"/>
                <a:ext cx="5105757" cy="1316579"/>
              </a:xfrm>
              <a:prstGeom prst="rect">
                <a:avLst/>
              </a:prstGeom>
              <a:blipFill>
                <a:blip r:embed="rId2"/>
                <a:stretch>
                  <a:fillRect l="-3474" b="-8571"/>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DC725971-3D28-D947-A616-4E1A84CFBCB9}"/>
              </a:ext>
            </a:extLst>
          </p:cNvPr>
          <p:cNvSpPr txBox="1"/>
          <p:nvPr/>
        </p:nvSpPr>
        <p:spPr>
          <a:xfrm>
            <a:off x="4653570" y="1879668"/>
            <a:ext cx="3057247" cy="523220"/>
          </a:xfrm>
          <a:prstGeom prst="rect">
            <a:avLst/>
          </a:prstGeom>
          <a:noFill/>
        </p:spPr>
        <p:txBody>
          <a:bodyPr wrap="none" rtlCol="0">
            <a:spAutoFit/>
          </a:bodyPr>
          <a:lstStyle/>
          <a:p>
            <a:r>
              <a:rPr kumimoji="1" lang="ja-JP" altLang="en-US" sz="2800"/>
              <a:t>母集団：正規分布</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F904B74C-1A30-C441-BABB-CADED3FE9E1F}"/>
                  </a:ext>
                </a:extLst>
              </p:cNvPr>
              <p:cNvSpPr txBox="1"/>
              <p:nvPr/>
            </p:nvSpPr>
            <p:spPr>
              <a:xfrm>
                <a:off x="0" y="1702305"/>
                <a:ext cx="4768550" cy="8362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4800" b="1" i="1" u="sng" dirty="0" smtClean="0">
                              <a:latin typeface="Cambria Math" panose="02040503050406030204" pitchFamily="18" charset="0"/>
                            </a:rPr>
                          </m:ctrlPr>
                        </m:sSupPr>
                        <m:e>
                          <m:r>
                            <a:rPr lang="en-US" altLang="ja-JP" sz="4800" b="1" i="0" u="sng" dirty="0" smtClean="0">
                              <a:latin typeface="Cambria Math" panose="02040503050406030204" pitchFamily="18" charset="0"/>
                            </a:rPr>
                            <m:t>𝐒𝐭𝐮𝐝𝐞𝐧𝐭</m:t>
                          </m:r>
                        </m:e>
                        <m:sup>
                          <m:r>
                            <a:rPr lang="en-US" altLang="ja-JP" sz="4800" b="1" i="0" u="sng" dirty="0" smtClean="0">
                              <a:latin typeface="Cambria Math" panose="02040503050406030204" pitchFamily="18" charset="0"/>
                            </a:rPr>
                            <m:t>′</m:t>
                          </m:r>
                        </m:sup>
                      </m:sSup>
                      <m:r>
                        <a:rPr lang="en-US" altLang="ja-JP" sz="4800" b="1" i="0" u="sng" dirty="0" smtClean="0">
                          <a:latin typeface="Cambria Math" panose="02040503050406030204" pitchFamily="18" charset="0"/>
                        </a:rPr>
                        <m:t>𝐬</m:t>
                      </m:r>
                      <m:r>
                        <a:rPr lang="en-US" altLang="ja-JP" sz="4800" b="1" i="1" u="sng" dirty="0" smtClean="0">
                          <a:latin typeface="Cambria Math" panose="02040503050406030204" pitchFamily="18" charset="0"/>
                        </a:rPr>
                        <m:t> </m:t>
                      </m:r>
                      <m:r>
                        <a:rPr lang="en-US" altLang="ja-JP" sz="4800" b="1" i="1" u="sng" dirty="0">
                          <a:latin typeface="Cambria Math" panose="02040503050406030204" pitchFamily="18" charset="0"/>
                        </a:rPr>
                        <m:t>𝒕</m:t>
                      </m:r>
                      <m:r>
                        <a:rPr lang="ja-JP" altLang="en-US" sz="4800" b="1" i="1" u="sng" dirty="0" smtClean="0">
                          <a:latin typeface="Cambria Math" panose="02040503050406030204" pitchFamily="18" charset="0"/>
                        </a:rPr>
                        <m:t>検定</m:t>
                      </m:r>
                    </m:oMath>
                  </m:oMathPara>
                </a14:m>
                <a:endParaRPr lang="ja-JP" altLang="en-US" sz="4800" b="1" u="sng"/>
              </a:p>
            </p:txBody>
          </p:sp>
        </mc:Choice>
        <mc:Fallback xmlns="">
          <p:sp>
            <p:nvSpPr>
              <p:cNvPr id="8" name="テキスト ボックス 7">
                <a:extLst>
                  <a:ext uri="{FF2B5EF4-FFF2-40B4-BE49-F238E27FC236}">
                    <a16:creationId xmlns:a16="http://schemas.microsoft.com/office/drawing/2014/main" id="{F904B74C-1A30-C441-BABB-CADED3FE9E1F}"/>
                  </a:ext>
                </a:extLst>
              </p:cNvPr>
              <p:cNvSpPr txBox="1">
                <a:spLocks noRot="1" noChangeAspect="1" noMove="1" noResize="1" noEditPoints="1" noAdjustHandles="1" noChangeArrowheads="1" noChangeShapeType="1" noTextEdit="1"/>
              </p:cNvSpPr>
              <p:nvPr/>
            </p:nvSpPr>
            <p:spPr>
              <a:xfrm>
                <a:off x="0" y="1702305"/>
                <a:ext cx="4768550" cy="836255"/>
              </a:xfrm>
              <a:prstGeom prst="rect">
                <a:avLst/>
              </a:prstGeom>
              <a:blipFill>
                <a:blip r:embed="rId3"/>
                <a:stretch>
                  <a:fillRect l="-267" t="-2985" r="-1067" b="-253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273F508D-1AA4-1C4F-B86C-78D1515C9530}"/>
                  </a:ext>
                </a:extLst>
              </p:cNvPr>
              <p:cNvSpPr/>
              <p:nvPr/>
            </p:nvSpPr>
            <p:spPr>
              <a:xfrm>
                <a:off x="311677" y="3987786"/>
                <a:ext cx="2217658" cy="584775"/>
              </a:xfrm>
              <a:prstGeom prst="rect">
                <a:avLst/>
              </a:prstGeom>
            </p:spPr>
            <p:txBody>
              <a:bodyPr wrap="none">
                <a:spAutoFit/>
              </a:bodyPr>
              <a:lstStyle/>
              <a:p>
                <a14:m>
                  <m:oMath xmlns:m="http://schemas.openxmlformats.org/officeDocument/2006/math">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𝑋</m:t>
                        </m:r>
                      </m:e>
                    </m:acc>
                  </m:oMath>
                </a14:m>
                <a:r>
                  <a:rPr lang="en-US" altLang="ja-JP" sz="3200" dirty="0"/>
                  <a:t>:</a:t>
                </a:r>
                <a:r>
                  <a:rPr lang="ja-JP" altLang="en-US" sz="3200"/>
                  <a:t>標本平均</a:t>
                </a:r>
              </a:p>
            </p:txBody>
          </p:sp>
        </mc:Choice>
        <mc:Fallback xmlns="">
          <p:sp>
            <p:nvSpPr>
              <p:cNvPr id="10" name="正方形/長方形 9">
                <a:extLst>
                  <a:ext uri="{FF2B5EF4-FFF2-40B4-BE49-F238E27FC236}">
                    <a16:creationId xmlns:a16="http://schemas.microsoft.com/office/drawing/2014/main" id="{273F508D-1AA4-1C4F-B86C-78D1515C9530}"/>
                  </a:ext>
                </a:extLst>
              </p:cNvPr>
              <p:cNvSpPr>
                <a:spLocks noRot="1" noChangeAspect="1" noMove="1" noResize="1" noEditPoints="1" noAdjustHandles="1" noChangeArrowheads="1" noChangeShapeType="1" noTextEdit="1"/>
              </p:cNvSpPr>
              <p:nvPr/>
            </p:nvSpPr>
            <p:spPr>
              <a:xfrm>
                <a:off x="311677" y="3987786"/>
                <a:ext cx="2217658" cy="584775"/>
              </a:xfrm>
              <a:prstGeom prst="rect">
                <a:avLst/>
              </a:prstGeom>
              <a:blipFill>
                <a:blip r:embed="rId4"/>
                <a:stretch>
                  <a:fillRect l="-1714" t="-10638" r="-5714"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CD8B6D99-5C29-D844-8961-3842EE442B4F}"/>
                  </a:ext>
                </a:extLst>
              </p:cNvPr>
              <p:cNvSpPr txBox="1"/>
              <p:nvPr/>
            </p:nvSpPr>
            <p:spPr>
              <a:xfrm>
                <a:off x="311677" y="4631584"/>
                <a:ext cx="3007555" cy="523220"/>
              </a:xfrm>
              <a:prstGeom prst="rect">
                <a:avLst/>
              </a:prstGeom>
              <a:noFill/>
            </p:spPr>
            <p:txBody>
              <a:bodyPr wrap="none" rtlCol="0">
                <a:spAutoFit/>
              </a:bodyPr>
              <a:lstStyle/>
              <a:p>
                <a14:m>
                  <m:oMath xmlns:m="http://schemas.openxmlformats.org/officeDocument/2006/math">
                    <m:r>
                      <a:rPr lang="en-US" altLang="ja-JP" sz="2800" i="1">
                        <a:latin typeface="Cambria Math" panose="02040503050406030204" pitchFamily="18" charset="0"/>
                        <a:ea typeface="Cambria Math" panose="02040503050406030204" pitchFamily="18" charset="0"/>
                      </a:rPr>
                      <m:t>𝜇</m:t>
                    </m:r>
                  </m:oMath>
                </a14:m>
                <a:r>
                  <a:rPr kumimoji="1" lang="en-US" altLang="ja-JP" sz="2800" dirty="0"/>
                  <a:t>:</a:t>
                </a:r>
                <a:r>
                  <a:rPr lang="ja-JP" altLang="en-US" sz="2800"/>
                  <a:t>仮定する</a:t>
                </a:r>
                <a:r>
                  <a:rPr kumimoji="1" lang="ja-JP" altLang="en-US" sz="2800"/>
                  <a:t>母平均</a:t>
                </a:r>
              </a:p>
            </p:txBody>
          </p:sp>
        </mc:Choice>
        <mc:Fallback xmlns="">
          <p:sp>
            <p:nvSpPr>
              <p:cNvPr id="11" name="テキスト ボックス 10">
                <a:extLst>
                  <a:ext uri="{FF2B5EF4-FFF2-40B4-BE49-F238E27FC236}">
                    <a16:creationId xmlns:a16="http://schemas.microsoft.com/office/drawing/2014/main" id="{CD8B6D99-5C29-D844-8961-3842EE442B4F}"/>
                  </a:ext>
                </a:extLst>
              </p:cNvPr>
              <p:cNvSpPr txBox="1">
                <a:spLocks noRot="1" noChangeAspect="1" noMove="1" noResize="1" noEditPoints="1" noAdjustHandles="1" noChangeArrowheads="1" noChangeShapeType="1" noTextEdit="1"/>
              </p:cNvSpPr>
              <p:nvPr/>
            </p:nvSpPr>
            <p:spPr>
              <a:xfrm>
                <a:off x="311677" y="4631584"/>
                <a:ext cx="3007555" cy="523220"/>
              </a:xfrm>
              <a:prstGeom prst="rect">
                <a:avLst/>
              </a:prstGeom>
              <a:blipFill>
                <a:blip r:embed="rId5"/>
                <a:stretch>
                  <a:fillRect l="-844" t="-11905" r="-3376"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4AB12F8C-3D97-9C4C-A67B-F0A86F393FA5}"/>
                  </a:ext>
                </a:extLst>
              </p:cNvPr>
              <p:cNvSpPr txBox="1"/>
              <p:nvPr/>
            </p:nvSpPr>
            <p:spPr>
              <a:xfrm>
                <a:off x="311677" y="5226652"/>
                <a:ext cx="3005951" cy="523220"/>
              </a:xfrm>
              <a:prstGeom prst="rect">
                <a:avLst/>
              </a:prstGeom>
              <a:noFill/>
            </p:spPr>
            <p:txBody>
              <a:bodyPr wrap="none" rtlCol="0">
                <a:spAutoFit/>
              </a:bodyPr>
              <a:lstStyle/>
              <a:p>
                <a14:m>
                  <m:oMath xmlns:m="http://schemas.openxmlformats.org/officeDocument/2006/math">
                    <m:acc>
                      <m:accPr>
                        <m:chr m:val="̂"/>
                        <m:ctrlPr>
                          <a:rPr lang="en-US" altLang="ja-JP" sz="2800" i="1">
                            <a:latin typeface="Cambria Math" panose="02040503050406030204" pitchFamily="18" charset="0"/>
                          </a:rPr>
                        </m:ctrlPr>
                      </m:accPr>
                      <m:e>
                        <m:r>
                          <m:rPr>
                            <m:sty m:val="p"/>
                          </m:rPr>
                          <a:rPr lang="el-GR" altLang="ja-JP" sz="2800" i="1" dirty="0">
                            <a:latin typeface="Cambria Math" panose="02040503050406030204" pitchFamily="18" charset="0"/>
                            <a:ea typeface="Cambria Math" panose="02040503050406030204" pitchFamily="18" charset="0"/>
                          </a:rPr>
                          <m:t>σ</m:t>
                        </m:r>
                      </m:e>
                    </m:acc>
                  </m:oMath>
                </a14:m>
                <a:r>
                  <a:rPr kumimoji="1" lang="en-US" altLang="ja-JP" sz="2800" dirty="0"/>
                  <a:t>:</a:t>
                </a:r>
                <a:r>
                  <a:rPr kumimoji="1" lang="ja-JP" altLang="en-US" sz="2800"/>
                  <a:t>標本の標準偏差</a:t>
                </a:r>
                <a:endParaRPr kumimoji="1" lang="en-US" altLang="ja-JP" sz="2800" dirty="0"/>
              </a:p>
            </p:txBody>
          </p:sp>
        </mc:Choice>
        <mc:Fallback xmlns="">
          <p:sp>
            <p:nvSpPr>
              <p:cNvPr id="12" name="テキスト ボックス 11">
                <a:extLst>
                  <a:ext uri="{FF2B5EF4-FFF2-40B4-BE49-F238E27FC236}">
                    <a16:creationId xmlns:a16="http://schemas.microsoft.com/office/drawing/2014/main" id="{4AB12F8C-3D97-9C4C-A67B-F0A86F393FA5}"/>
                  </a:ext>
                </a:extLst>
              </p:cNvPr>
              <p:cNvSpPr txBox="1">
                <a:spLocks noRot="1" noChangeAspect="1" noMove="1" noResize="1" noEditPoints="1" noAdjustHandles="1" noChangeArrowheads="1" noChangeShapeType="1" noTextEdit="1"/>
              </p:cNvSpPr>
              <p:nvPr/>
            </p:nvSpPr>
            <p:spPr>
              <a:xfrm>
                <a:off x="311677" y="5226652"/>
                <a:ext cx="3005951" cy="523220"/>
              </a:xfrm>
              <a:prstGeom prst="rect">
                <a:avLst/>
              </a:prstGeom>
              <a:blipFill>
                <a:blip r:embed="rId6"/>
                <a:stretch>
                  <a:fillRect l="-1266" t="-11905" r="-2954"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EC5C8CB3-72D9-1943-A748-E6E52590BC8D}"/>
                  </a:ext>
                </a:extLst>
              </p:cNvPr>
              <p:cNvSpPr txBox="1"/>
              <p:nvPr/>
            </p:nvSpPr>
            <p:spPr>
              <a:xfrm>
                <a:off x="311677" y="5837381"/>
                <a:ext cx="2654637" cy="523220"/>
              </a:xfrm>
              <a:prstGeom prst="rect">
                <a:avLst/>
              </a:prstGeom>
              <a:noFill/>
            </p:spPr>
            <p:txBody>
              <a:bodyPr wrap="none" rtlCol="0">
                <a:spAutoFit/>
              </a:bodyPr>
              <a:lstStyle/>
              <a:p>
                <a14:m>
                  <m:oMath xmlns:m="http://schemas.openxmlformats.org/officeDocument/2006/math">
                    <m:r>
                      <a:rPr lang="en-US" altLang="ja-JP" sz="2800" b="0" i="1" smtClean="0">
                        <a:latin typeface="Cambria Math" panose="02040503050406030204" pitchFamily="18" charset="0"/>
                        <a:ea typeface="Cambria Math" panose="02040503050406030204" pitchFamily="18" charset="0"/>
                      </a:rPr>
                      <m:t>𝑛</m:t>
                    </m:r>
                  </m:oMath>
                </a14:m>
                <a:r>
                  <a:rPr kumimoji="1" lang="en-US" altLang="ja-JP" sz="2800" dirty="0"/>
                  <a:t>:</a:t>
                </a:r>
                <a:r>
                  <a:rPr kumimoji="1" lang="ja-JP" altLang="en-US" sz="2800"/>
                  <a:t>標本のサイズ</a:t>
                </a:r>
              </a:p>
            </p:txBody>
          </p:sp>
        </mc:Choice>
        <mc:Fallback xmlns="">
          <p:sp>
            <p:nvSpPr>
              <p:cNvPr id="14" name="テキスト ボックス 13">
                <a:extLst>
                  <a:ext uri="{FF2B5EF4-FFF2-40B4-BE49-F238E27FC236}">
                    <a16:creationId xmlns:a16="http://schemas.microsoft.com/office/drawing/2014/main" id="{EC5C8CB3-72D9-1943-A748-E6E52590BC8D}"/>
                  </a:ext>
                </a:extLst>
              </p:cNvPr>
              <p:cNvSpPr txBox="1">
                <a:spLocks noRot="1" noChangeAspect="1" noMove="1" noResize="1" noEditPoints="1" noAdjustHandles="1" noChangeArrowheads="1" noChangeShapeType="1" noTextEdit="1"/>
              </p:cNvSpPr>
              <p:nvPr/>
            </p:nvSpPr>
            <p:spPr>
              <a:xfrm>
                <a:off x="311677" y="5837381"/>
                <a:ext cx="2654637" cy="523220"/>
              </a:xfrm>
              <a:prstGeom prst="rect">
                <a:avLst/>
              </a:prstGeom>
              <a:blipFill>
                <a:blip r:embed="rId7"/>
                <a:stretch>
                  <a:fillRect t="-11905" r="-3333"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26E75D80-8169-F941-804E-CD70EC0842DA}"/>
                  </a:ext>
                </a:extLst>
              </p:cNvPr>
              <p:cNvSpPr txBox="1"/>
              <p:nvPr/>
            </p:nvSpPr>
            <p:spPr>
              <a:xfrm>
                <a:off x="3729952" y="4274348"/>
                <a:ext cx="4189930" cy="866006"/>
              </a:xfrm>
              <a:prstGeom prst="rect">
                <a:avLst/>
              </a:prstGeom>
              <a:noFill/>
            </p:spPr>
            <p:txBody>
              <a:bodyPr wrap="none" rtlCol="0">
                <a:spAutoFit/>
              </a:bodyPr>
              <a:lstStyle/>
              <a:p>
                <a14:m>
                  <m:oMath xmlns:m="http://schemas.openxmlformats.org/officeDocument/2006/math">
                    <m:f>
                      <m:fPr>
                        <m:ctrlPr>
                          <a:rPr lang="en-US" altLang="ja-JP" sz="3200" i="1" dirty="0" smtClean="0">
                            <a:latin typeface="Cambria Math" panose="02040503050406030204" pitchFamily="18" charset="0"/>
                            <a:ea typeface="Cambria Math" panose="02040503050406030204" pitchFamily="18" charset="0"/>
                          </a:rPr>
                        </m:ctrlPr>
                      </m:fPr>
                      <m:num>
                        <m:acc>
                          <m:accPr>
                            <m:chr m:val="̂"/>
                            <m:ctrlPr>
                              <a:rPr lang="en-US" altLang="ja-JP" sz="3200" i="1">
                                <a:latin typeface="Cambria Math" panose="02040503050406030204" pitchFamily="18" charset="0"/>
                              </a:rPr>
                            </m:ctrlPr>
                          </m:accPr>
                          <m:e>
                            <m:r>
                              <m:rPr>
                                <m:sty m:val="p"/>
                              </m:rPr>
                              <a:rPr lang="el-GR" altLang="ja-JP" sz="3200" i="1" dirty="0">
                                <a:latin typeface="Cambria Math" panose="02040503050406030204" pitchFamily="18" charset="0"/>
                                <a:ea typeface="Cambria Math" panose="02040503050406030204" pitchFamily="18" charset="0"/>
                              </a:rPr>
                              <m:t>σ</m:t>
                            </m:r>
                          </m:e>
                        </m:acc>
                      </m:num>
                      <m:den>
                        <m:rad>
                          <m:radPr>
                            <m:degHide m:val="on"/>
                            <m:ctrlPr>
                              <a:rPr lang="en-US" altLang="ja-JP" sz="3200" i="1" dirty="0">
                                <a:latin typeface="Cambria Math" panose="02040503050406030204" pitchFamily="18" charset="0"/>
                                <a:ea typeface="Cambria Math" panose="02040503050406030204" pitchFamily="18" charset="0"/>
                              </a:rPr>
                            </m:ctrlPr>
                          </m:radPr>
                          <m:deg/>
                          <m:e>
                            <m:r>
                              <a:rPr lang="en-US" altLang="ja-JP" sz="3200" i="1" dirty="0">
                                <a:latin typeface="Cambria Math" panose="02040503050406030204" pitchFamily="18" charset="0"/>
                                <a:ea typeface="Cambria Math" panose="02040503050406030204" pitchFamily="18" charset="0"/>
                              </a:rPr>
                              <m:t>𝑛</m:t>
                            </m:r>
                          </m:e>
                        </m:rad>
                      </m:den>
                    </m:f>
                    <m:r>
                      <a:rPr lang="en-US" altLang="ja-JP" sz="3200" b="0" i="1" dirty="0" smtClean="0">
                        <a:latin typeface="Cambria Math" panose="02040503050406030204" pitchFamily="18" charset="0"/>
                        <a:ea typeface="Cambria Math" panose="02040503050406030204" pitchFamily="18" charset="0"/>
                      </a:rPr>
                      <m:t>:</m:t>
                    </m:r>
                  </m:oMath>
                </a14:m>
                <a:r>
                  <a:rPr kumimoji="1" lang="en-US" altLang="ja-JP" sz="2400" dirty="0"/>
                  <a:t> </a:t>
                </a:r>
                <a:r>
                  <a:rPr kumimoji="1" lang="ja-JP" altLang="en-US" sz="2400"/>
                  <a:t>標準誤差</a:t>
                </a:r>
                <a:r>
                  <a:rPr kumimoji="1" lang="en-US" altLang="ja-JP" sz="2400" dirty="0"/>
                  <a:t> standard error</a:t>
                </a:r>
                <a:endParaRPr kumimoji="1" lang="ja-JP" altLang="en-US" sz="2400"/>
              </a:p>
            </p:txBody>
          </p:sp>
        </mc:Choice>
        <mc:Fallback xmlns="">
          <p:sp>
            <p:nvSpPr>
              <p:cNvPr id="16" name="テキスト ボックス 15">
                <a:extLst>
                  <a:ext uri="{FF2B5EF4-FFF2-40B4-BE49-F238E27FC236}">
                    <a16:creationId xmlns:a16="http://schemas.microsoft.com/office/drawing/2014/main" id="{26E75D80-8169-F941-804E-CD70EC0842DA}"/>
                  </a:ext>
                </a:extLst>
              </p:cNvPr>
              <p:cNvSpPr txBox="1">
                <a:spLocks noRot="1" noChangeAspect="1" noMove="1" noResize="1" noEditPoints="1" noAdjustHandles="1" noChangeArrowheads="1" noChangeShapeType="1" noTextEdit="1"/>
              </p:cNvSpPr>
              <p:nvPr/>
            </p:nvSpPr>
            <p:spPr>
              <a:xfrm>
                <a:off x="3729952" y="4274348"/>
                <a:ext cx="4189930" cy="866006"/>
              </a:xfrm>
              <a:prstGeom prst="rect">
                <a:avLst/>
              </a:prstGeom>
              <a:blipFill>
                <a:blip r:embed="rId8"/>
                <a:stretch>
                  <a:fillRect t="-1449" r="-906"/>
                </a:stretch>
              </a:blipFill>
            </p:spPr>
            <p:txBody>
              <a:bodyPr/>
              <a:lstStyle/>
              <a:p>
                <a:r>
                  <a:rPr lang="ja-JP" altLang="en-US">
                    <a:noFill/>
                  </a:rPr>
                  <a:t> </a:t>
                </a:r>
              </a:p>
            </p:txBody>
          </p:sp>
        </mc:Fallback>
      </mc:AlternateContent>
      <p:sp>
        <p:nvSpPr>
          <p:cNvPr id="17" name="テキスト ボックス 16">
            <a:extLst>
              <a:ext uri="{FF2B5EF4-FFF2-40B4-BE49-F238E27FC236}">
                <a16:creationId xmlns:a16="http://schemas.microsoft.com/office/drawing/2014/main" id="{2E0ED8F5-9908-E040-B2D9-02E115376AC8}"/>
              </a:ext>
            </a:extLst>
          </p:cNvPr>
          <p:cNvSpPr txBox="1"/>
          <p:nvPr/>
        </p:nvSpPr>
        <p:spPr>
          <a:xfrm>
            <a:off x="4512068" y="5834777"/>
            <a:ext cx="2954655" cy="461665"/>
          </a:xfrm>
          <a:prstGeom prst="rect">
            <a:avLst/>
          </a:prstGeom>
          <a:noFill/>
        </p:spPr>
        <p:txBody>
          <a:bodyPr wrap="none" rtlCol="0">
            <a:spAutoFit/>
          </a:bodyPr>
          <a:lstStyle/>
          <a:p>
            <a:r>
              <a:rPr kumimoji="1" lang="ja-JP" altLang="en-US" sz="2400"/>
              <a:t>標本平均の標準偏差</a:t>
            </a:r>
          </a:p>
        </p:txBody>
      </p:sp>
      <p:sp>
        <p:nvSpPr>
          <p:cNvPr id="18" name="右矢印 17">
            <a:extLst>
              <a:ext uri="{FF2B5EF4-FFF2-40B4-BE49-F238E27FC236}">
                <a16:creationId xmlns:a16="http://schemas.microsoft.com/office/drawing/2014/main" id="{072EA5C3-D8BA-3542-9637-73DA9AAEE888}"/>
              </a:ext>
            </a:extLst>
          </p:cNvPr>
          <p:cNvSpPr/>
          <p:nvPr/>
        </p:nvSpPr>
        <p:spPr>
          <a:xfrm rot="16200000">
            <a:off x="5155578" y="4818229"/>
            <a:ext cx="461665" cy="1040699"/>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612CF7A4-B76A-F34E-9101-F7204EAD4B34}"/>
              </a:ext>
            </a:extLst>
          </p:cNvPr>
          <p:cNvSpPr txBox="1"/>
          <p:nvPr/>
        </p:nvSpPr>
        <p:spPr>
          <a:xfrm>
            <a:off x="5080337" y="2504677"/>
            <a:ext cx="2031325" cy="646331"/>
          </a:xfrm>
          <a:prstGeom prst="rect">
            <a:avLst/>
          </a:prstGeom>
          <a:noFill/>
        </p:spPr>
        <p:txBody>
          <a:bodyPr wrap="none" rtlCol="0">
            <a:spAutoFit/>
          </a:bodyPr>
          <a:lstStyle/>
          <a:p>
            <a:pPr algn="ctr"/>
            <a:r>
              <a:rPr lang="ja-JP" altLang="en-US">
                <a:solidFill>
                  <a:srgbClr val="FF0000"/>
                </a:solidFill>
              </a:rPr>
              <a:t>標本平均に対する</a:t>
            </a:r>
            <a:endParaRPr lang="en-US" altLang="ja-JP" dirty="0">
              <a:solidFill>
                <a:srgbClr val="FF0000"/>
              </a:solidFill>
            </a:endParaRPr>
          </a:p>
          <a:p>
            <a:pPr algn="ctr"/>
            <a:r>
              <a:rPr lang="ja-JP" altLang="en-US">
                <a:solidFill>
                  <a:srgbClr val="FF0000"/>
                </a:solidFill>
              </a:rPr>
              <a:t>標準化</a:t>
            </a:r>
            <a:endParaRPr kumimoji="1" lang="ja-JP" altLang="en-US">
              <a:solidFill>
                <a:srgbClr val="FF0000"/>
              </a:solidFill>
            </a:endParaRPr>
          </a:p>
        </p:txBody>
      </p:sp>
      <p:sp>
        <p:nvSpPr>
          <p:cNvPr id="22" name="テキスト ボックス 21">
            <a:extLst>
              <a:ext uri="{FF2B5EF4-FFF2-40B4-BE49-F238E27FC236}">
                <a16:creationId xmlns:a16="http://schemas.microsoft.com/office/drawing/2014/main" id="{63B89660-C57D-0046-9021-851DEEBE1798}"/>
              </a:ext>
            </a:extLst>
          </p:cNvPr>
          <p:cNvSpPr txBox="1"/>
          <p:nvPr/>
        </p:nvSpPr>
        <p:spPr>
          <a:xfrm>
            <a:off x="9395791" y="3445565"/>
            <a:ext cx="184731" cy="369332"/>
          </a:xfrm>
          <a:prstGeom prst="rect">
            <a:avLst/>
          </a:prstGeom>
          <a:noFill/>
        </p:spPr>
        <p:txBody>
          <a:bodyPr wrap="none" rtlCol="0">
            <a:spAutoFit/>
          </a:bodyPr>
          <a:lstStyle/>
          <a:p>
            <a:endParaRPr kumimoji="1" lang="ja-JP" altLang="en-US"/>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01ED53CD-61A2-534F-8CDC-01E2D6372E32}"/>
                  </a:ext>
                </a:extLst>
              </p:cNvPr>
              <p:cNvSpPr txBox="1"/>
              <p:nvPr/>
            </p:nvSpPr>
            <p:spPr>
              <a:xfrm>
                <a:off x="6806794" y="2827842"/>
                <a:ext cx="4821384" cy="9955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ja-JP" sz="2800" i="1" dirty="0" smtClean="0">
                              <a:latin typeface="Cambria Math" panose="02040503050406030204" pitchFamily="18" charset="0"/>
                              <a:ea typeface="Cambria Math" panose="02040503050406030204" pitchFamily="18" charset="0"/>
                            </a:rPr>
                          </m:ctrlPr>
                        </m:fPr>
                        <m:num>
                          <m:r>
                            <a:rPr lang="ja-JP" altLang="en-US" sz="2800" i="1" dirty="0" smtClean="0">
                              <a:latin typeface="Cambria Math" panose="02040503050406030204" pitchFamily="18" charset="0"/>
                              <a:ea typeface="Cambria Math" panose="02040503050406030204" pitchFamily="18" charset="0"/>
                            </a:rPr>
                            <m:t>標本平均</m:t>
                          </m:r>
                          <m:r>
                            <a:rPr lang="en-US" altLang="ja-JP" sz="2800" b="0" i="1" dirty="0" smtClean="0">
                              <a:latin typeface="Cambria Math" panose="02040503050406030204" pitchFamily="18" charset="0"/>
                              <a:ea typeface="Cambria Math" panose="02040503050406030204" pitchFamily="18" charset="0"/>
                            </a:rPr>
                            <m:t> − </m:t>
                          </m:r>
                          <m:r>
                            <a:rPr lang="ja-JP" altLang="en-US" sz="2800" i="1" dirty="0" smtClean="0">
                              <a:solidFill>
                                <a:srgbClr val="0070C0"/>
                              </a:solidFill>
                              <a:latin typeface="Cambria Math" panose="02040503050406030204" pitchFamily="18" charset="0"/>
                              <a:ea typeface="Cambria Math" panose="02040503050406030204" pitchFamily="18" charset="0"/>
                            </a:rPr>
                            <m:t>仮定した母平均</m:t>
                          </m:r>
                        </m:num>
                        <m:den>
                          <m:r>
                            <a:rPr lang="ja-JP" altLang="en-US" sz="2800" i="1" dirty="0">
                              <a:latin typeface="Cambria Math" panose="02040503050406030204" pitchFamily="18" charset="0"/>
                              <a:ea typeface="Cambria Math" panose="02040503050406030204" pitchFamily="18" charset="0"/>
                            </a:rPr>
                            <m:t>標本平均の標準偏差</m:t>
                          </m:r>
                        </m:den>
                      </m:f>
                    </m:oMath>
                  </m:oMathPara>
                </a14:m>
                <a:endParaRPr kumimoji="1" lang="ja-JP" altLang="en-US" sz="2800"/>
              </a:p>
            </p:txBody>
          </p:sp>
        </mc:Choice>
        <mc:Fallback xmlns="">
          <p:sp>
            <p:nvSpPr>
              <p:cNvPr id="24" name="テキスト ボックス 23">
                <a:extLst>
                  <a:ext uri="{FF2B5EF4-FFF2-40B4-BE49-F238E27FC236}">
                    <a16:creationId xmlns:a16="http://schemas.microsoft.com/office/drawing/2014/main" id="{01ED53CD-61A2-534F-8CDC-01E2D6372E32}"/>
                  </a:ext>
                </a:extLst>
              </p:cNvPr>
              <p:cNvSpPr txBox="1">
                <a:spLocks noRot="1" noChangeAspect="1" noMove="1" noResize="1" noEditPoints="1" noAdjustHandles="1" noChangeArrowheads="1" noChangeShapeType="1" noTextEdit="1"/>
              </p:cNvSpPr>
              <p:nvPr/>
            </p:nvSpPr>
            <p:spPr>
              <a:xfrm>
                <a:off x="6806794" y="2827842"/>
                <a:ext cx="4821384" cy="995529"/>
              </a:xfrm>
              <a:prstGeom prst="rect">
                <a:avLst/>
              </a:prstGeom>
              <a:blipFill>
                <a:blip r:embed="rId9"/>
                <a:stretch>
                  <a:fillRect b="-10127"/>
                </a:stretch>
              </a:blipFill>
            </p:spPr>
            <p:txBody>
              <a:bodyPr/>
              <a:lstStyle/>
              <a:p>
                <a:r>
                  <a:rPr lang="ja-JP" altLang="en-US">
                    <a:noFill/>
                  </a:rPr>
                  <a:t> </a:t>
                </a:r>
              </a:p>
            </p:txBody>
          </p:sp>
        </mc:Fallback>
      </mc:AlternateContent>
      <p:pic>
        <p:nvPicPr>
          <p:cNvPr id="27" name="図 26">
            <a:extLst>
              <a:ext uri="{FF2B5EF4-FFF2-40B4-BE49-F238E27FC236}">
                <a16:creationId xmlns:a16="http://schemas.microsoft.com/office/drawing/2014/main" id="{454FFC6C-7086-AA43-8DFC-C9EBC136DD22}"/>
              </a:ext>
            </a:extLst>
          </p:cNvPr>
          <p:cNvPicPr>
            <a:picLocks noChangeAspect="1"/>
          </p:cNvPicPr>
          <p:nvPr/>
        </p:nvPicPr>
        <p:blipFill>
          <a:blip r:embed="rId10"/>
          <a:stretch>
            <a:fillRect/>
          </a:stretch>
        </p:blipFill>
        <p:spPr>
          <a:xfrm>
            <a:off x="7919882" y="4076123"/>
            <a:ext cx="3846041" cy="2564027"/>
          </a:xfrm>
          <a:prstGeom prst="rect">
            <a:avLst/>
          </a:prstGeom>
        </p:spPr>
      </p:pic>
      <p:sp>
        <p:nvSpPr>
          <p:cNvPr id="29" name="ストライプ矢印 28">
            <a:extLst>
              <a:ext uri="{FF2B5EF4-FFF2-40B4-BE49-F238E27FC236}">
                <a16:creationId xmlns:a16="http://schemas.microsoft.com/office/drawing/2014/main" id="{9A38A777-8338-2348-A939-93D86AF4AD98}"/>
              </a:ext>
            </a:extLst>
          </p:cNvPr>
          <p:cNvSpPr/>
          <p:nvPr/>
        </p:nvSpPr>
        <p:spPr>
          <a:xfrm rot="16200000">
            <a:off x="9751915" y="2058822"/>
            <a:ext cx="702366" cy="658892"/>
          </a:xfrm>
          <a:prstGeom prst="stripedRightArrow">
            <a:avLst/>
          </a:prstGeom>
          <a:solidFill>
            <a:schemeClr val="accent5">
              <a:lumMod val="60000"/>
              <a:lumOff val="40000"/>
            </a:schemeClr>
          </a:solidFill>
          <a:ln>
            <a:solidFill>
              <a:schemeClr val="accent5">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C17C9A92-337E-5941-9BCE-CA39034073C7}"/>
              </a:ext>
            </a:extLst>
          </p:cNvPr>
          <p:cNvSpPr txBox="1"/>
          <p:nvPr/>
        </p:nvSpPr>
        <p:spPr>
          <a:xfrm>
            <a:off x="8343642" y="1624496"/>
            <a:ext cx="3518912" cy="400110"/>
          </a:xfrm>
          <a:prstGeom prst="rect">
            <a:avLst/>
          </a:prstGeom>
          <a:noFill/>
        </p:spPr>
        <p:txBody>
          <a:bodyPr wrap="none" rtlCol="0">
            <a:spAutoFit/>
          </a:bodyPr>
          <a:lstStyle/>
          <a:p>
            <a:r>
              <a:rPr kumimoji="1" lang="ja-JP" altLang="en-US" sz="2000" b="1">
                <a:solidFill>
                  <a:srgbClr val="0070C0"/>
                </a:solidFill>
              </a:rPr>
              <a:t>この仮説の正しさを定量評価</a:t>
            </a:r>
          </a:p>
        </p:txBody>
      </p:sp>
      <p:sp>
        <p:nvSpPr>
          <p:cNvPr id="31" name="三角形 30">
            <a:extLst>
              <a:ext uri="{FF2B5EF4-FFF2-40B4-BE49-F238E27FC236}">
                <a16:creationId xmlns:a16="http://schemas.microsoft.com/office/drawing/2014/main" id="{C30EB48D-5058-F843-ACC2-AAFB9C593B91}"/>
              </a:ext>
            </a:extLst>
          </p:cNvPr>
          <p:cNvSpPr/>
          <p:nvPr/>
        </p:nvSpPr>
        <p:spPr>
          <a:xfrm rot="5400000">
            <a:off x="5826090" y="3205959"/>
            <a:ext cx="539820" cy="37848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395077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正方形/長方形 41">
            <a:extLst>
              <a:ext uri="{FF2B5EF4-FFF2-40B4-BE49-F238E27FC236}">
                <a16:creationId xmlns:a16="http://schemas.microsoft.com/office/drawing/2014/main" id="{9A076F5A-1579-0745-A288-763355B9C676}"/>
              </a:ext>
            </a:extLst>
          </p:cNvPr>
          <p:cNvSpPr/>
          <p:nvPr/>
        </p:nvSpPr>
        <p:spPr>
          <a:xfrm>
            <a:off x="6468000" y="1192696"/>
            <a:ext cx="5608396" cy="5358683"/>
          </a:xfrm>
          <a:prstGeom prst="rect">
            <a:avLst/>
          </a:prstGeom>
          <a:solidFill>
            <a:schemeClr val="bg1"/>
          </a:solidFill>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050BFDD4-8CC9-C745-A765-36BF92CE066E}"/>
              </a:ext>
            </a:extLst>
          </p:cNvPr>
          <p:cNvSpPr/>
          <p:nvPr/>
        </p:nvSpPr>
        <p:spPr>
          <a:xfrm>
            <a:off x="89824" y="1192696"/>
            <a:ext cx="4388721" cy="5433391"/>
          </a:xfrm>
          <a:prstGeom prst="rect">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60A21E4-A474-0D49-8EAC-5AC2572A808F}"/>
              </a:ext>
            </a:extLst>
          </p:cNvPr>
          <p:cNvSpPr>
            <a:spLocks noGrp="1"/>
          </p:cNvSpPr>
          <p:nvPr>
            <p:ph type="title"/>
          </p:nvPr>
        </p:nvSpPr>
        <p:spPr/>
        <p:txBody>
          <a:bodyPr/>
          <a:lstStyle/>
          <a:p>
            <a:r>
              <a:rPr lang="en-US" altLang="ja-JP" dirty="0"/>
              <a:t>6.2.1 </a:t>
            </a:r>
            <a:r>
              <a:rPr lang="ja-JP" altLang="en-US"/>
              <a:t>１標本の</a:t>
            </a:r>
            <a:r>
              <a:rPr lang="en-US" altLang="ja-JP" dirty="0"/>
              <a:t>t</a:t>
            </a:r>
            <a:r>
              <a:rPr lang="ja-JP" altLang="en-US"/>
              <a:t>検定</a:t>
            </a:r>
            <a:endParaRPr lang="en-US" altLang="ja-JP" dirty="0"/>
          </a:p>
        </p:txBody>
      </p:sp>
      <p:sp>
        <p:nvSpPr>
          <p:cNvPr id="4" name="テキスト ボックス 3">
            <a:extLst>
              <a:ext uri="{FF2B5EF4-FFF2-40B4-BE49-F238E27FC236}">
                <a16:creationId xmlns:a16="http://schemas.microsoft.com/office/drawing/2014/main" id="{BA291E52-BF16-924B-9ED6-26F8075A6792}"/>
              </a:ext>
            </a:extLst>
          </p:cNvPr>
          <p:cNvSpPr txBox="1"/>
          <p:nvPr/>
        </p:nvSpPr>
        <p:spPr>
          <a:xfrm>
            <a:off x="787812" y="2000313"/>
            <a:ext cx="1415772" cy="584775"/>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ja-JP" altLang="en-US" sz="3200"/>
              <a:t>母集団</a:t>
            </a:r>
          </a:p>
        </p:txBody>
      </p:sp>
      <p:sp>
        <p:nvSpPr>
          <p:cNvPr id="5" name="テキスト ボックス 4">
            <a:extLst>
              <a:ext uri="{FF2B5EF4-FFF2-40B4-BE49-F238E27FC236}">
                <a16:creationId xmlns:a16="http://schemas.microsoft.com/office/drawing/2014/main" id="{15BE40B4-A3FA-6049-92F6-399A550A568F}"/>
              </a:ext>
            </a:extLst>
          </p:cNvPr>
          <p:cNvSpPr txBox="1"/>
          <p:nvPr/>
        </p:nvSpPr>
        <p:spPr>
          <a:xfrm>
            <a:off x="755215" y="3429000"/>
            <a:ext cx="1495922" cy="70788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ja-JP" sz="4000" dirty="0"/>
              <a:t>1</a:t>
            </a:r>
            <a:r>
              <a:rPr kumimoji="1" lang="ja-JP" altLang="en-US" sz="4000"/>
              <a:t>標本</a:t>
            </a:r>
            <a:endParaRPr lang="ja-JP" altLang="en-US" sz="4000"/>
          </a:p>
        </p:txBody>
      </p:sp>
      <p:sp>
        <p:nvSpPr>
          <p:cNvPr id="6" name="テキスト ボックス 5">
            <a:extLst>
              <a:ext uri="{FF2B5EF4-FFF2-40B4-BE49-F238E27FC236}">
                <a16:creationId xmlns:a16="http://schemas.microsoft.com/office/drawing/2014/main" id="{FC440052-7566-5943-8CEC-F640BF895DBD}"/>
              </a:ext>
            </a:extLst>
          </p:cNvPr>
          <p:cNvSpPr txBox="1"/>
          <p:nvPr/>
        </p:nvSpPr>
        <p:spPr>
          <a:xfrm>
            <a:off x="7030957" y="1988429"/>
            <a:ext cx="2646878" cy="58477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ja-JP" altLang="en-US" sz="3200"/>
              <a:t>仮説の母集団</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52D6BDA7-0C34-114A-9695-93D2CA59874E}"/>
                  </a:ext>
                </a:extLst>
              </p:cNvPr>
              <p:cNvSpPr txBox="1"/>
              <p:nvPr/>
            </p:nvSpPr>
            <p:spPr>
              <a:xfrm>
                <a:off x="6918877" y="5621652"/>
                <a:ext cx="4935967" cy="769441"/>
              </a:xfrm>
              <a:prstGeom prst="rect">
                <a:avLst/>
              </a:prstGeom>
              <a:noFill/>
            </p:spPr>
            <p:txBody>
              <a:bodyPr wrap="none" rtlCol="0">
                <a:spAutoFit/>
              </a:bodyPr>
              <a:lstStyle/>
              <a:p>
                <a:r>
                  <a:rPr lang="ja-JP" altLang="en-US" sz="4400" b="1" dirty="0">
                    <a:solidFill>
                      <a:schemeClr val="accent5">
                        <a:lumMod val="75000"/>
                      </a:schemeClr>
                    </a:solidFill>
                  </a:rPr>
                  <a:t>仮説の元での</a:t>
                </a:r>
                <a14:m>
                  <m:oMath xmlns:m="http://schemas.openxmlformats.org/officeDocument/2006/math">
                    <m:r>
                      <a:rPr lang="en-US" altLang="ja-JP" sz="4400" b="1" i="1" dirty="0" smtClean="0">
                        <a:solidFill>
                          <a:schemeClr val="accent5">
                            <a:lumMod val="75000"/>
                          </a:schemeClr>
                        </a:solidFill>
                        <a:latin typeface="Cambria Math" panose="02040503050406030204" pitchFamily="18" charset="0"/>
                      </a:rPr>
                      <m:t>𝒕</m:t>
                    </m:r>
                  </m:oMath>
                </a14:m>
                <a:r>
                  <a:rPr lang="ja-JP" altLang="en-US" sz="4400" b="1" dirty="0">
                    <a:solidFill>
                      <a:schemeClr val="accent5">
                        <a:lumMod val="75000"/>
                      </a:schemeClr>
                    </a:solidFill>
                  </a:rPr>
                  <a:t>分布</a:t>
                </a:r>
                <a:endParaRPr lang="en-US" altLang="ja-JP" sz="4400" b="1" dirty="0">
                  <a:solidFill>
                    <a:schemeClr val="accent5">
                      <a:lumMod val="75000"/>
                    </a:schemeClr>
                  </a:solidFill>
                </a:endParaRPr>
              </a:p>
            </p:txBody>
          </p:sp>
        </mc:Choice>
        <mc:Fallback xmlns="">
          <p:sp>
            <p:nvSpPr>
              <p:cNvPr id="8" name="テキスト ボックス 7">
                <a:extLst>
                  <a:ext uri="{FF2B5EF4-FFF2-40B4-BE49-F238E27FC236}">
                    <a16:creationId xmlns:a16="http://schemas.microsoft.com/office/drawing/2014/main" id="{52D6BDA7-0C34-114A-9695-93D2CA59874E}"/>
                  </a:ext>
                </a:extLst>
              </p:cNvPr>
              <p:cNvSpPr txBox="1">
                <a:spLocks noRot="1" noChangeAspect="1" noMove="1" noResize="1" noEditPoints="1" noAdjustHandles="1" noChangeArrowheads="1" noChangeShapeType="1" noTextEdit="1"/>
              </p:cNvSpPr>
              <p:nvPr/>
            </p:nvSpPr>
            <p:spPr>
              <a:xfrm>
                <a:off x="6918877" y="5621652"/>
                <a:ext cx="4935967" cy="769441"/>
              </a:xfrm>
              <a:prstGeom prst="rect">
                <a:avLst/>
              </a:prstGeom>
              <a:blipFill>
                <a:blip r:embed="rId3"/>
                <a:stretch>
                  <a:fillRect l="-4884" t="-16393" r="-4113" b="-37705"/>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F392186E-791F-C548-ADEE-7470205543F2}"/>
              </a:ext>
            </a:extLst>
          </p:cNvPr>
          <p:cNvSpPr txBox="1"/>
          <p:nvPr/>
        </p:nvSpPr>
        <p:spPr>
          <a:xfrm>
            <a:off x="8901628" y="2744076"/>
            <a:ext cx="1181734" cy="369332"/>
          </a:xfrm>
          <a:prstGeom prst="rect">
            <a:avLst/>
          </a:prstGeom>
          <a:noFill/>
        </p:spPr>
        <p:txBody>
          <a:bodyPr wrap="none" rtlCol="0">
            <a:spAutoFit/>
          </a:bodyPr>
          <a:lstStyle/>
          <a:p>
            <a:r>
              <a:rPr lang="en-US" altLang="ja-JP" dirty="0"/>
              <a:t>N </a:t>
            </a:r>
            <a:r>
              <a:rPr lang="ja-JP" altLang="en-US"/>
              <a:t>回</a:t>
            </a:r>
            <a:r>
              <a:rPr lang="en-US" altLang="ja-JP" dirty="0"/>
              <a:t> </a:t>
            </a:r>
            <a:r>
              <a:rPr kumimoji="1" lang="ja-JP" altLang="en-US"/>
              <a:t>抽出</a:t>
            </a:r>
          </a:p>
        </p:txBody>
      </p:sp>
      <p:sp>
        <p:nvSpPr>
          <p:cNvPr id="16" name="テキスト ボックス 15">
            <a:extLst>
              <a:ext uri="{FF2B5EF4-FFF2-40B4-BE49-F238E27FC236}">
                <a16:creationId xmlns:a16="http://schemas.microsoft.com/office/drawing/2014/main" id="{220D9C1B-C077-354E-86D8-B675EB8B94BE}"/>
              </a:ext>
            </a:extLst>
          </p:cNvPr>
          <p:cNvSpPr txBox="1"/>
          <p:nvPr/>
        </p:nvSpPr>
        <p:spPr>
          <a:xfrm>
            <a:off x="2119508" y="2737125"/>
            <a:ext cx="1005403" cy="369332"/>
          </a:xfrm>
          <a:prstGeom prst="rect">
            <a:avLst/>
          </a:prstGeom>
          <a:noFill/>
        </p:spPr>
        <p:txBody>
          <a:bodyPr wrap="none" rtlCol="0">
            <a:spAutoFit/>
          </a:bodyPr>
          <a:lstStyle/>
          <a:p>
            <a:r>
              <a:rPr lang="en-US" altLang="ja-JP" dirty="0"/>
              <a:t>1</a:t>
            </a:r>
            <a:r>
              <a:rPr lang="ja-JP" altLang="en-US"/>
              <a:t>回</a:t>
            </a:r>
            <a:r>
              <a:rPr kumimoji="1" lang="ja-JP" altLang="en-US"/>
              <a:t>抽出</a:t>
            </a:r>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897D79FD-CFB8-234C-BDDD-6083A0845E3D}"/>
                  </a:ext>
                </a:extLst>
              </p:cNvPr>
              <p:cNvSpPr txBox="1"/>
              <p:nvPr/>
            </p:nvSpPr>
            <p:spPr>
              <a:xfrm>
                <a:off x="522308" y="5621652"/>
                <a:ext cx="2992486" cy="769441"/>
              </a:xfrm>
              <a:prstGeom prst="rect">
                <a:avLst/>
              </a:prstGeom>
              <a:noFill/>
            </p:spPr>
            <p:txBody>
              <a:bodyPr wrap="none" rtlCol="0">
                <a:spAutoFit/>
              </a:bodyPr>
              <a:lstStyle/>
              <a:p>
                <a:r>
                  <a:rPr lang="en-US" altLang="ja-JP" sz="4400" b="1" dirty="0">
                    <a:solidFill>
                      <a:srgbClr val="FF0000"/>
                    </a:solidFill>
                  </a:rPr>
                  <a:t>1</a:t>
                </a:r>
                <a:r>
                  <a:rPr lang="ja-JP" altLang="en-US" sz="4400" b="1" dirty="0">
                    <a:solidFill>
                      <a:srgbClr val="FF0000"/>
                    </a:solidFill>
                  </a:rPr>
                  <a:t>標本の</a:t>
                </a:r>
                <a14:m>
                  <m:oMath xmlns:m="http://schemas.openxmlformats.org/officeDocument/2006/math">
                    <m:r>
                      <a:rPr lang="en-US" altLang="ja-JP" sz="4400" b="1" i="1" dirty="0">
                        <a:solidFill>
                          <a:srgbClr val="FF0000"/>
                        </a:solidFill>
                        <a:latin typeface="Cambria Math" panose="02040503050406030204" pitchFamily="18" charset="0"/>
                      </a:rPr>
                      <m:t>𝒕</m:t>
                    </m:r>
                  </m:oMath>
                </a14:m>
                <a:r>
                  <a:rPr lang="ja-JP" altLang="en-US" sz="4400" b="1">
                    <a:solidFill>
                      <a:srgbClr val="FF0000"/>
                    </a:solidFill>
                  </a:rPr>
                  <a:t>値</a:t>
                </a:r>
                <a:endParaRPr kumimoji="1" lang="ja-JP" altLang="en-US" sz="4400" b="1">
                  <a:solidFill>
                    <a:srgbClr val="FF0000"/>
                  </a:solidFill>
                </a:endParaRPr>
              </a:p>
            </p:txBody>
          </p:sp>
        </mc:Choice>
        <mc:Fallback xmlns="">
          <p:sp>
            <p:nvSpPr>
              <p:cNvPr id="17" name="テキスト ボックス 16">
                <a:extLst>
                  <a:ext uri="{FF2B5EF4-FFF2-40B4-BE49-F238E27FC236}">
                    <a16:creationId xmlns:a16="http://schemas.microsoft.com/office/drawing/2014/main" id="{897D79FD-CFB8-234C-BDDD-6083A0845E3D}"/>
                  </a:ext>
                </a:extLst>
              </p:cNvPr>
              <p:cNvSpPr txBox="1">
                <a:spLocks noRot="1" noChangeAspect="1" noMove="1" noResize="1" noEditPoints="1" noAdjustHandles="1" noChangeArrowheads="1" noChangeShapeType="1" noTextEdit="1"/>
              </p:cNvSpPr>
              <p:nvPr/>
            </p:nvSpPr>
            <p:spPr>
              <a:xfrm>
                <a:off x="522308" y="5621652"/>
                <a:ext cx="2992486" cy="769441"/>
              </a:xfrm>
              <a:prstGeom prst="rect">
                <a:avLst/>
              </a:prstGeom>
              <a:blipFill>
                <a:blip r:embed="rId4"/>
                <a:stretch>
                  <a:fillRect l="-8017" t="-16393" r="-7173" b="-37705"/>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55A89BF1-9BEE-BE40-AD40-D08E3235D6C2}"/>
              </a:ext>
            </a:extLst>
          </p:cNvPr>
          <p:cNvSpPr txBox="1"/>
          <p:nvPr/>
        </p:nvSpPr>
        <p:spPr>
          <a:xfrm>
            <a:off x="7044581" y="3433681"/>
            <a:ext cx="2619628" cy="707886"/>
          </a:xfrm>
          <a:prstGeom prst="rect">
            <a:avLst/>
          </a:prstGeom>
          <a:ln/>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US" altLang="ja-JP" sz="4000" dirty="0"/>
              <a:t>N</a:t>
            </a:r>
            <a:r>
              <a:rPr kumimoji="1" lang="ja-JP" altLang="en-US" sz="4000"/>
              <a:t>個の標本</a:t>
            </a:r>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3FF4AE43-F1CC-6945-952C-D5F52005BB02}"/>
                  </a:ext>
                </a:extLst>
              </p:cNvPr>
              <p:cNvSpPr/>
              <p:nvPr/>
            </p:nvSpPr>
            <p:spPr>
              <a:xfrm>
                <a:off x="2018551" y="4223934"/>
                <a:ext cx="1300164" cy="11832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3200" i="1">
                              <a:latin typeface="Cambria Math" panose="02040503050406030204" pitchFamily="18" charset="0"/>
                            </a:rPr>
                          </m:ctrlPr>
                        </m:fPr>
                        <m:num>
                          <m:acc>
                            <m:accPr>
                              <m:chr m:val="̅"/>
                              <m:ctrlPr>
                                <a:rPr lang="en-US" altLang="ja-JP" sz="3200" i="1" smtClean="0">
                                  <a:solidFill>
                                    <a:srgbClr val="FF0000"/>
                                  </a:solidFill>
                                  <a:latin typeface="Cambria Math" panose="02040503050406030204" pitchFamily="18" charset="0"/>
                                </a:rPr>
                              </m:ctrlPr>
                            </m:accPr>
                            <m:e>
                              <m:r>
                                <a:rPr lang="en-US" altLang="ja-JP" sz="3200" b="1" i="1">
                                  <a:solidFill>
                                    <a:srgbClr val="FF0000"/>
                                  </a:solidFill>
                                  <a:latin typeface="Cambria Math" panose="02040503050406030204" pitchFamily="18" charset="0"/>
                                </a:rPr>
                                <m:t>𝑿</m:t>
                              </m:r>
                            </m:e>
                          </m:acc>
                          <m:r>
                            <a:rPr lang="en-US" altLang="ja-JP" sz="3200" i="1">
                              <a:latin typeface="Cambria Math" panose="02040503050406030204" pitchFamily="18" charset="0"/>
                            </a:rPr>
                            <m:t>−</m:t>
                          </m:r>
                          <m:r>
                            <a:rPr lang="en-US" altLang="ja-JP" sz="3200" i="1" smtClean="0">
                              <a:solidFill>
                                <a:schemeClr val="accent5">
                                  <a:lumMod val="75000"/>
                                </a:schemeClr>
                              </a:solidFill>
                              <a:latin typeface="Cambria Math" panose="02040503050406030204" pitchFamily="18" charset="0"/>
                              <a:ea typeface="Cambria Math" panose="02040503050406030204" pitchFamily="18" charset="0"/>
                            </a:rPr>
                            <m:t>𝜇</m:t>
                          </m:r>
                        </m:num>
                        <m:den>
                          <m:acc>
                            <m:accPr>
                              <m:chr m:val="̂"/>
                              <m:ctrlPr>
                                <a:rPr lang="en-US" altLang="ja-JP" sz="3200" i="1">
                                  <a:latin typeface="Cambria Math" panose="02040503050406030204" pitchFamily="18" charset="0"/>
                                </a:rPr>
                              </m:ctrlPr>
                            </m:accPr>
                            <m:e>
                              <m:r>
                                <m:rPr>
                                  <m:sty m:val="p"/>
                                </m:rPr>
                                <a:rPr lang="el-GR" altLang="ja-JP" sz="3200" i="1" dirty="0">
                                  <a:latin typeface="Cambria Math" panose="02040503050406030204" pitchFamily="18" charset="0"/>
                                  <a:ea typeface="Cambria Math" panose="02040503050406030204" pitchFamily="18" charset="0"/>
                                </a:rPr>
                                <m:t>σ</m:t>
                              </m:r>
                            </m:e>
                          </m:acc>
                          <m:r>
                            <a:rPr lang="en-US" altLang="ja-JP" sz="3200" i="1" dirty="0">
                              <a:latin typeface="Cambria Math" panose="02040503050406030204" pitchFamily="18" charset="0"/>
                              <a:ea typeface="Cambria Math" panose="02040503050406030204" pitchFamily="18" charset="0"/>
                            </a:rPr>
                            <m:t>/</m:t>
                          </m:r>
                          <m:rad>
                            <m:radPr>
                              <m:degHide m:val="on"/>
                              <m:ctrlPr>
                                <a:rPr lang="en-US" altLang="ja-JP" sz="3200" i="1" dirty="0">
                                  <a:latin typeface="Cambria Math" panose="02040503050406030204" pitchFamily="18" charset="0"/>
                                  <a:ea typeface="Cambria Math" panose="02040503050406030204" pitchFamily="18" charset="0"/>
                                </a:rPr>
                              </m:ctrlPr>
                            </m:radPr>
                            <m:deg/>
                            <m:e>
                              <m:r>
                                <a:rPr lang="en-US" altLang="ja-JP" sz="3200" i="1" dirty="0">
                                  <a:latin typeface="Cambria Math" panose="02040503050406030204" pitchFamily="18" charset="0"/>
                                  <a:ea typeface="Cambria Math" panose="02040503050406030204" pitchFamily="18" charset="0"/>
                                </a:rPr>
                                <m:t>𝑛</m:t>
                              </m:r>
                            </m:e>
                          </m:rad>
                        </m:den>
                      </m:f>
                    </m:oMath>
                  </m:oMathPara>
                </a14:m>
                <a:endParaRPr lang="ja-JP" altLang="en-US" sz="3200"/>
              </a:p>
            </p:txBody>
          </p:sp>
        </mc:Choice>
        <mc:Fallback xmlns="">
          <p:sp>
            <p:nvSpPr>
              <p:cNvPr id="20" name="正方形/長方形 19">
                <a:extLst>
                  <a:ext uri="{FF2B5EF4-FFF2-40B4-BE49-F238E27FC236}">
                    <a16:creationId xmlns:a16="http://schemas.microsoft.com/office/drawing/2014/main" id="{3FF4AE43-F1CC-6945-952C-D5F52005BB02}"/>
                  </a:ext>
                </a:extLst>
              </p:cNvPr>
              <p:cNvSpPr>
                <a:spLocks noRot="1" noChangeAspect="1" noMove="1" noResize="1" noEditPoints="1" noAdjustHandles="1" noChangeArrowheads="1" noChangeShapeType="1" noTextEdit="1"/>
              </p:cNvSpPr>
              <p:nvPr/>
            </p:nvSpPr>
            <p:spPr>
              <a:xfrm>
                <a:off x="2018551" y="4223934"/>
                <a:ext cx="1300164" cy="1183273"/>
              </a:xfrm>
              <a:prstGeom prst="rect">
                <a:avLst/>
              </a:prstGeom>
              <a:blipFill>
                <a:blip r:embed="rId5"/>
                <a:stretch>
                  <a:fillRect b="-95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9CD38B18-6215-CF49-BCC1-0A222365611C}"/>
                  </a:ext>
                </a:extLst>
              </p:cNvPr>
              <p:cNvSpPr/>
              <p:nvPr/>
            </p:nvSpPr>
            <p:spPr>
              <a:xfrm>
                <a:off x="9428664" y="4289973"/>
                <a:ext cx="1309396" cy="11832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3200" i="1">
                              <a:latin typeface="Cambria Math" panose="02040503050406030204" pitchFamily="18" charset="0"/>
                            </a:rPr>
                          </m:ctrlPr>
                        </m:fPr>
                        <m:num>
                          <m:acc>
                            <m:accPr>
                              <m:chr m:val="̅"/>
                              <m:ctrlPr>
                                <a:rPr lang="en-US" altLang="ja-JP" sz="3200" b="1" i="1" smtClean="0">
                                  <a:solidFill>
                                    <a:schemeClr val="accent5">
                                      <a:lumMod val="75000"/>
                                    </a:schemeClr>
                                  </a:solidFill>
                                  <a:latin typeface="Cambria Math" panose="02040503050406030204" pitchFamily="18" charset="0"/>
                                </a:rPr>
                              </m:ctrlPr>
                            </m:accPr>
                            <m:e>
                              <m:r>
                                <a:rPr lang="en-US" altLang="ja-JP" sz="3200" b="1" i="1">
                                  <a:solidFill>
                                    <a:schemeClr val="accent5">
                                      <a:lumMod val="75000"/>
                                    </a:schemeClr>
                                  </a:solidFill>
                                  <a:latin typeface="Cambria Math" panose="02040503050406030204" pitchFamily="18" charset="0"/>
                                </a:rPr>
                                <m:t>𝑿</m:t>
                              </m:r>
                            </m:e>
                          </m:acc>
                          <m:r>
                            <a:rPr lang="en-US" altLang="ja-JP" sz="3200" i="1">
                              <a:latin typeface="Cambria Math" panose="02040503050406030204" pitchFamily="18" charset="0"/>
                            </a:rPr>
                            <m:t>−</m:t>
                          </m:r>
                          <m:r>
                            <a:rPr lang="en-US" altLang="ja-JP" sz="3200" i="1" smtClean="0">
                              <a:solidFill>
                                <a:schemeClr val="accent5">
                                  <a:lumMod val="75000"/>
                                </a:schemeClr>
                              </a:solidFill>
                              <a:latin typeface="Cambria Math" panose="02040503050406030204" pitchFamily="18" charset="0"/>
                              <a:ea typeface="Cambria Math" panose="02040503050406030204" pitchFamily="18" charset="0"/>
                            </a:rPr>
                            <m:t>𝜇</m:t>
                          </m:r>
                        </m:num>
                        <m:den>
                          <m:acc>
                            <m:accPr>
                              <m:chr m:val="̂"/>
                              <m:ctrlPr>
                                <a:rPr lang="en-US" altLang="ja-JP" sz="3200" i="1">
                                  <a:latin typeface="Cambria Math" panose="02040503050406030204" pitchFamily="18" charset="0"/>
                                </a:rPr>
                              </m:ctrlPr>
                            </m:accPr>
                            <m:e>
                              <m:r>
                                <m:rPr>
                                  <m:sty m:val="p"/>
                                </m:rPr>
                                <a:rPr lang="el-GR" altLang="ja-JP" sz="3200" i="1" dirty="0">
                                  <a:latin typeface="Cambria Math" panose="02040503050406030204" pitchFamily="18" charset="0"/>
                                  <a:ea typeface="Cambria Math" panose="02040503050406030204" pitchFamily="18" charset="0"/>
                                </a:rPr>
                                <m:t>σ</m:t>
                              </m:r>
                            </m:e>
                          </m:acc>
                          <m:r>
                            <a:rPr lang="en-US" altLang="ja-JP" sz="3200" i="1" dirty="0">
                              <a:latin typeface="Cambria Math" panose="02040503050406030204" pitchFamily="18" charset="0"/>
                              <a:ea typeface="Cambria Math" panose="02040503050406030204" pitchFamily="18" charset="0"/>
                            </a:rPr>
                            <m:t>/</m:t>
                          </m:r>
                          <m:rad>
                            <m:radPr>
                              <m:degHide m:val="on"/>
                              <m:ctrlPr>
                                <a:rPr lang="en-US" altLang="ja-JP" sz="3200" i="1" dirty="0">
                                  <a:latin typeface="Cambria Math" panose="02040503050406030204" pitchFamily="18" charset="0"/>
                                  <a:ea typeface="Cambria Math" panose="02040503050406030204" pitchFamily="18" charset="0"/>
                                </a:rPr>
                              </m:ctrlPr>
                            </m:radPr>
                            <m:deg/>
                            <m:e>
                              <m:r>
                                <a:rPr lang="en-US" altLang="ja-JP" sz="3200" i="1" dirty="0">
                                  <a:latin typeface="Cambria Math" panose="02040503050406030204" pitchFamily="18" charset="0"/>
                                  <a:ea typeface="Cambria Math" panose="02040503050406030204" pitchFamily="18" charset="0"/>
                                </a:rPr>
                                <m:t>𝑛</m:t>
                              </m:r>
                            </m:e>
                          </m:rad>
                        </m:den>
                      </m:f>
                    </m:oMath>
                  </m:oMathPara>
                </a14:m>
                <a:endParaRPr lang="ja-JP" altLang="en-US" sz="3200"/>
              </a:p>
            </p:txBody>
          </p:sp>
        </mc:Choice>
        <mc:Fallback xmlns="">
          <p:sp>
            <p:nvSpPr>
              <p:cNvPr id="21" name="正方形/長方形 20">
                <a:extLst>
                  <a:ext uri="{FF2B5EF4-FFF2-40B4-BE49-F238E27FC236}">
                    <a16:creationId xmlns:a16="http://schemas.microsoft.com/office/drawing/2014/main" id="{9CD38B18-6215-CF49-BCC1-0A222365611C}"/>
                  </a:ext>
                </a:extLst>
              </p:cNvPr>
              <p:cNvSpPr>
                <a:spLocks noRot="1" noChangeAspect="1" noMove="1" noResize="1" noEditPoints="1" noAdjustHandles="1" noChangeArrowheads="1" noChangeShapeType="1" noTextEdit="1"/>
              </p:cNvSpPr>
              <p:nvPr/>
            </p:nvSpPr>
            <p:spPr>
              <a:xfrm>
                <a:off x="9428664" y="4289973"/>
                <a:ext cx="1309396" cy="1183273"/>
              </a:xfrm>
              <a:prstGeom prst="rect">
                <a:avLst/>
              </a:prstGeom>
              <a:blipFill>
                <a:blip r:embed="rId6"/>
                <a:stretch>
                  <a:fillRect b="-106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4637120F-C62E-EA4C-BE75-0E3EFB71A57E}"/>
                  </a:ext>
                </a:extLst>
              </p:cNvPr>
              <p:cNvSpPr txBox="1"/>
              <p:nvPr/>
            </p:nvSpPr>
            <p:spPr>
              <a:xfrm>
                <a:off x="6508347" y="1365484"/>
                <a:ext cx="5285229" cy="584775"/>
              </a:xfrm>
              <a:prstGeom prst="rect">
                <a:avLst/>
              </a:prstGeom>
              <a:noFill/>
            </p:spPr>
            <p:txBody>
              <a:bodyPr wrap="none" rtlCol="0">
                <a:spAutoFit/>
              </a:bodyPr>
              <a:lstStyle/>
              <a:p>
                <a:r>
                  <a:rPr kumimoji="1" lang="ja-JP" altLang="en-US" sz="3200" u="sng">
                    <a:solidFill>
                      <a:schemeClr val="accent1">
                        <a:lumMod val="75000"/>
                      </a:schemeClr>
                    </a:solidFill>
                  </a:rPr>
                  <a:t>帰無仮説</a:t>
                </a:r>
                <a:r>
                  <a:rPr kumimoji="1" lang="en-US" altLang="ja-JP" sz="3200" u="sng" dirty="0">
                    <a:solidFill>
                      <a:schemeClr val="accent1">
                        <a:lumMod val="75000"/>
                      </a:schemeClr>
                    </a:solidFill>
                  </a:rPr>
                  <a:t> </a:t>
                </a:r>
                <a:r>
                  <a:rPr kumimoji="1" lang="en-US" altLang="ja-JP" sz="3200" dirty="0">
                    <a:solidFill>
                      <a:schemeClr val="accent1">
                        <a:lumMod val="75000"/>
                      </a:schemeClr>
                    </a:solidFill>
                  </a:rPr>
                  <a:t>: </a:t>
                </a:r>
                <a:r>
                  <a:rPr kumimoji="1" lang="ja-JP" altLang="en-US" sz="3200">
                    <a:solidFill>
                      <a:schemeClr val="accent1">
                        <a:lumMod val="75000"/>
                      </a:schemeClr>
                    </a:solidFill>
                  </a:rPr>
                  <a:t>母平均は</a:t>
                </a:r>
                <a14:m>
                  <m:oMath xmlns:m="http://schemas.openxmlformats.org/officeDocument/2006/math">
                    <m:r>
                      <a:rPr lang="en-US" altLang="ja-JP" sz="3200" i="1">
                        <a:solidFill>
                          <a:schemeClr val="accent1">
                            <a:lumMod val="75000"/>
                          </a:schemeClr>
                        </a:solidFill>
                        <a:latin typeface="Cambria Math" panose="02040503050406030204" pitchFamily="18" charset="0"/>
                        <a:ea typeface="Cambria Math" panose="02040503050406030204" pitchFamily="18" charset="0"/>
                      </a:rPr>
                      <m:t>𝜇</m:t>
                    </m:r>
                  </m:oMath>
                </a14:m>
                <a:r>
                  <a:rPr kumimoji="1" lang="ja-JP" altLang="en-US" sz="3200">
                    <a:solidFill>
                      <a:schemeClr val="accent1">
                        <a:lumMod val="75000"/>
                      </a:schemeClr>
                    </a:solidFill>
                  </a:rPr>
                  <a:t>である</a:t>
                </a:r>
              </a:p>
            </p:txBody>
          </p:sp>
        </mc:Choice>
        <mc:Fallback xmlns="">
          <p:sp>
            <p:nvSpPr>
              <p:cNvPr id="22" name="テキスト ボックス 21">
                <a:extLst>
                  <a:ext uri="{FF2B5EF4-FFF2-40B4-BE49-F238E27FC236}">
                    <a16:creationId xmlns:a16="http://schemas.microsoft.com/office/drawing/2014/main" id="{4637120F-C62E-EA4C-BE75-0E3EFB71A57E}"/>
                  </a:ext>
                </a:extLst>
              </p:cNvPr>
              <p:cNvSpPr txBox="1">
                <a:spLocks noRot="1" noChangeAspect="1" noMove="1" noResize="1" noEditPoints="1" noAdjustHandles="1" noChangeArrowheads="1" noChangeShapeType="1" noTextEdit="1"/>
              </p:cNvSpPr>
              <p:nvPr/>
            </p:nvSpPr>
            <p:spPr>
              <a:xfrm>
                <a:off x="6508347" y="1365484"/>
                <a:ext cx="5285229" cy="584775"/>
              </a:xfrm>
              <a:prstGeom prst="rect">
                <a:avLst/>
              </a:prstGeom>
              <a:blipFill>
                <a:blip r:embed="rId7"/>
                <a:stretch>
                  <a:fillRect l="-2632" t="-13043" r="-1675" b="-326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59B39C8A-6D61-AC48-A477-17DEBA406891}"/>
                  </a:ext>
                </a:extLst>
              </p:cNvPr>
              <p:cNvSpPr txBox="1"/>
              <p:nvPr/>
            </p:nvSpPr>
            <p:spPr>
              <a:xfrm>
                <a:off x="283144" y="1365484"/>
                <a:ext cx="2947025" cy="584775"/>
              </a:xfrm>
              <a:prstGeom prst="rect">
                <a:avLst/>
              </a:prstGeom>
              <a:noFill/>
            </p:spPr>
            <p:txBody>
              <a:bodyPr wrap="none" rtlCol="0">
                <a:spAutoFit/>
              </a:bodyPr>
              <a:lstStyle/>
              <a:p>
                <a:r>
                  <a:rPr kumimoji="1" lang="ja-JP" altLang="en-US" sz="3200" u="sng">
                    <a:solidFill>
                      <a:srgbClr val="FF0000"/>
                    </a:solidFill>
                  </a:rPr>
                  <a:t>真の母平均</a:t>
                </a:r>
                <a:r>
                  <a:rPr kumimoji="1" lang="en-US" altLang="ja-JP" sz="3200" u="sng" dirty="0">
                    <a:solidFill>
                      <a:srgbClr val="FF0000"/>
                    </a:solidFill>
                  </a:rPr>
                  <a:t> </a:t>
                </a:r>
                <a:r>
                  <a:rPr kumimoji="1" lang="en-US" altLang="ja-JP" sz="3200" dirty="0">
                    <a:solidFill>
                      <a:srgbClr val="FF0000"/>
                    </a:solidFill>
                  </a:rPr>
                  <a:t>: </a:t>
                </a:r>
                <a14:m>
                  <m:oMath xmlns:m="http://schemas.openxmlformats.org/officeDocument/2006/math">
                    <m:r>
                      <a:rPr lang="en-US" altLang="ja-JP" sz="3200" b="0" i="1" smtClean="0">
                        <a:solidFill>
                          <a:srgbClr val="FF0000"/>
                        </a:solidFill>
                        <a:latin typeface="Cambria Math" panose="02040503050406030204" pitchFamily="18" charset="0"/>
                        <a:ea typeface="Cambria Math" panose="02040503050406030204" pitchFamily="18" charset="0"/>
                      </a:rPr>
                      <m:t>𝑀</m:t>
                    </m:r>
                  </m:oMath>
                </a14:m>
                <a:endParaRPr kumimoji="1" lang="ja-JP" altLang="en-US" sz="3200">
                  <a:solidFill>
                    <a:srgbClr val="FF0000"/>
                  </a:solidFill>
                </a:endParaRPr>
              </a:p>
            </p:txBody>
          </p:sp>
        </mc:Choice>
        <mc:Fallback xmlns="">
          <p:sp>
            <p:nvSpPr>
              <p:cNvPr id="23" name="テキスト ボックス 22">
                <a:extLst>
                  <a:ext uri="{FF2B5EF4-FFF2-40B4-BE49-F238E27FC236}">
                    <a16:creationId xmlns:a16="http://schemas.microsoft.com/office/drawing/2014/main" id="{59B39C8A-6D61-AC48-A477-17DEBA406891}"/>
                  </a:ext>
                </a:extLst>
              </p:cNvPr>
              <p:cNvSpPr txBox="1">
                <a:spLocks noRot="1" noChangeAspect="1" noMove="1" noResize="1" noEditPoints="1" noAdjustHandles="1" noChangeArrowheads="1" noChangeShapeType="1" noTextEdit="1"/>
              </p:cNvSpPr>
              <p:nvPr/>
            </p:nvSpPr>
            <p:spPr>
              <a:xfrm>
                <a:off x="283144" y="1365484"/>
                <a:ext cx="2947025" cy="584775"/>
              </a:xfrm>
              <a:prstGeom prst="rect">
                <a:avLst/>
              </a:prstGeom>
              <a:blipFill>
                <a:blip r:embed="rId8"/>
                <a:stretch>
                  <a:fillRect l="-4721" t="-13043" b="-326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D481F1BC-910C-4D4A-AB22-9A579D7759A6}"/>
                  </a:ext>
                </a:extLst>
              </p:cNvPr>
              <p:cNvSpPr txBox="1"/>
              <p:nvPr/>
            </p:nvSpPr>
            <p:spPr>
              <a:xfrm>
                <a:off x="9782151" y="3460194"/>
                <a:ext cx="2127955" cy="400110"/>
              </a:xfrm>
              <a:prstGeom prst="rect">
                <a:avLst/>
              </a:prstGeom>
              <a:noFill/>
            </p:spPr>
            <p:txBody>
              <a:bodyPr wrap="none" rtlCol="0">
                <a:spAutoFit/>
              </a:bodyPr>
              <a:lstStyle/>
              <a:p>
                <a14:m>
                  <m:oMath xmlns:m="http://schemas.openxmlformats.org/officeDocument/2006/math">
                    <m:r>
                      <a:rPr lang="en-US" altLang="ja-JP" sz="2000" i="1" smtClean="0">
                        <a:solidFill>
                          <a:schemeClr val="accent5">
                            <a:lumMod val="75000"/>
                          </a:schemeClr>
                        </a:solidFill>
                        <a:latin typeface="Cambria Math" panose="02040503050406030204" pitchFamily="18" charset="0"/>
                        <a:ea typeface="Cambria Math" panose="02040503050406030204" pitchFamily="18" charset="0"/>
                      </a:rPr>
                      <m:t>𝜇</m:t>
                    </m:r>
                  </m:oMath>
                </a14:m>
                <a:r>
                  <a:rPr kumimoji="1" lang="ja-JP" altLang="en-US" sz="2000">
                    <a:solidFill>
                      <a:schemeClr val="accent5">
                        <a:lumMod val="75000"/>
                      </a:schemeClr>
                    </a:solidFill>
                  </a:rPr>
                  <a:t>に収束するはず</a:t>
                </a:r>
              </a:p>
            </p:txBody>
          </p:sp>
        </mc:Choice>
        <mc:Fallback xmlns="">
          <p:sp>
            <p:nvSpPr>
              <p:cNvPr id="25" name="テキスト ボックス 24">
                <a:extLst>
                  <a:ext uri="{FF2B5EF4-FFF2-40B4-BE49-F238E27FC236}">
                    <a16:creationId xmlns:a16="http://schemas.microsoft.com/office/drawing/2014/main" id="{D481F1BC-910C-4D4A-AB22-9A579D7759A6}"/>
                  </a:ext>
                </a:extLst>
              </p:cNvPr>
              <p:cNvSpPr txBox="1">
                <a:spLocks noRot="1" noChangeAspect="1" noMove="1" noResize="1" noEditPoints="1" noAdjustHandles="1" noChangeArrowheads="1" noChangeShapeType="1" noTextEdit="1"/>
              </p:cNvSpPr>
              <p:nvPr/>
            </p:nvSpPr>
            <p:spPr>
              <a:xfrm>
                <a:off x="9782151" y="3460194"/>
                <a:ext cx="2127955" cy="400110"/>
              </a:xfrm>
              <a:prstGeom prst="rect">
                <a:avLst/>
              </a:prstGeom>
              <a:blipFill>
                <a:blip r:embed="rId9"/>
                <a:stretch>
                  <a:fillRect t="-3030" r="-1775"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1ADAAF23-6D48-CA40-BFEF-6EF8C90760AF}"/>
                  </a:ext>
                </a:extLst>
              </p:cNvPr>
              <p:cNvSpPr txBox="1"/>
              <p:nvPr/>
            </p:nvSpPr>
            <p:spPr>
              <a:xfrm>
                <a:off x="2274224" y="3469882"/>
                <a:ext cx="2204321" cy="400110"/>
              </a:xfrm>
              <a:prstGeom prst="rect">
                <a:avLst/>
              </a:prstGeom>
              <a:noFill/>
            </p:spPr>
            <p:txBody>
              <a:bodyPr wrap="none" rtlCol="0">
                <a:spAutoFit/>
              </a:bodyPr>
              <a:lstStyle/>
              <a:p>
                <a14:m>
                  <m:oMath xmlns:m="http://schemas.openxmlformats.org/officeDocument/2006/math">
                    <m:r>
                      <a:rPr lang="en-US" altLang="ja-JP" sz="2000" i="1" smtClean="0">
                        <a:solidFill>
                          <a:srgbClr val="FF0000"/>
                        </a:solidFill>
                        <a:latin typeface="Cambria Math" panose="02040503050406030204" pitchFamily="18" charset="0"/>
                        <a:ea typeface="Cambria Math" panose="02040503050406030204" pitchFamily="18" charset="0"/>
                      </a:rPr>
                      <m:t>𝑀</m:t>
                    </m:r>
                  </m:oMath>
                </a14:m>
                <a:r>
                  <a:rPr kumimoji="1" lang="ja-JP" altLang="en-US" sz="2000">
                    <a:solidFill>
                      <a:srgbClr val="FF0000"/>
                    </a:solidFill>
                  </a:rPr>
                  <a:t>に収束するはず</a:t>
                </a:r>
              </a:p>
            </p:txBody>
          </p:sp>
        </mc:Choice>
        <mc:Fallback xmlns="">
          <p:sp>
            <p:nvSpPr>
              <p:cNvPr id="27" name="テキスト ボックス 26">
                <a:extLst>
                  <a:ext uri="{FF2B5EF4-FFF2-40B4-BE49-F238E27FC236}">
                    <a16:creationId xmlns:a16="http://schemas.microsoft.com/office/drawing/2014/main" id="{1ADAAF23-6D48-CA40-BFEF-6EF8C90760AF}"/>
                  </a:ext>
                </a:extLst>
              </p:cNvPr>
              <p:cNvSpPr txBox="1">
                <a:spLocks noRot="1" noChangeAspect="1" noMove="1" noResize="1" noEditPoints="1" noAdjustHandles="1" noChangeArrowheads="1" noChangeShapeType="1" noTextEdit="1"/>
              </p:cNvSpPr>
              <p:nvPr/>
            </p:nvSpPr>
            <p:spPr>
              <a:xfrm>
                <a:off x="2274224" y="3469882"/>
                <a:ext cx="2204321" cy="400110"/>
              </a:xfrm>
              <a:prstGeom prst="rect">
                <a:avLst/>
              </a:prstGeom>
              <a:blipFill>
                <a:blip r:embed="rId10"/>
                <a:stretch>
                  <a:fillRect t="-3030" r="-1714" b="-24242"/>
                </a:stretch>
              </a:blipFill>
            </p:spPr>
            <p:txBody>
              <a:bodyPr/>
              <a:lstStyle/>
              <a:p>
                <a:r>
                  <a:rPr lang="ja-JP" altLang="en-US">
                    <a:noFill/>
                  </a:rPr>
                  <a:t> </a:t>
                </a:r>
              </a:p>
            </p:txBody>
          </p:sp>
        </mc:Fallback>
      </mc:AlternateContent>
      <p:cxnSp>
        <p:nvCxnSpPr>
          <p:cNvPr id="30" name="直線矢印コネクタ 29">
            <a:extLst>
              <a:ext uri="{FF2B5EF4-FFF2-40B4-BE49-F238E27FC236}">
                <a16:creationId xmlns:a16="http://schemas.microsoft.com/office/drawing/2014/main" id="{549BE108-FFB0-FF47-928E-8CF2EC25A0CA}"/>
              </a:ext>
            </a:extLst>
          </p:cNvPr>
          <p:cNvCxnSpPr>
            <a:cxnSpLocks/>
          </p:cNvCxnSpPr>
          <p:nvPr/>
        </p:nvCxnSpPr>
        <p:spPr>
          <a:xfrm flipV="1">
            <a:off x="9782151" y="3853660"/>
            <a:ext cx="510081" cy="503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6450257B-FD27-9D4C-8C5D-37273BCB4722}"/>
              </a:ext>
            </a:extLst>
          </p:cNvPr>
          <p:cNvCxnSpPr>
            <a:cxnSpLocks/>
          </p:cNvCxnSpPr>
          <p:nvPr/>
        </p:nvCxnSpPr>
        <p:spPr>
          <a:xfrm flipV="1">
            <a:off x="2333693" y="3834684"/>
            <a:ext cx="414774" cy="4552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150EBB08-6B88-6949-AC63-8A1987778A39}"/>
              </a:ext>
            </a:extLst>
          </p:cNvPr>
          <p:cNvSpPr txBox="1"/>
          <p:nvPr/>
        </p:nvSpPr>
        <p:spPr>
          <a:xfrm>
            <a:off x="4628562" y="5045866"/>
            <a:ext cx="1723549" cy="830997"/>
          </a:xfrm>
          <a:prstGeom prst="rect">
            <a:avLst/>
          </a:prstGeom>
          <a:noFill/>
        </p:spPr>
        <p:txBody>
          <a:bodyPr wrap="none" rtlCol="0">
            <a:spAutoFit/>
          </a:bodyPr>
          <a:lstStyle/>
          <a:p>
            <a:pPr algn="ctr"/>
            <a:r>
              <a:rPr kumimoji="1" lang="ja-JP" altLang="en-US" sz="2400">
                <a:solidFill>
                  <a:srgbClr val="7030A0"/>
                </a:solidFill>
              </a:rPr>
              <a:t>ギャップを</a:t>
            </a:r>
            <a:endParaRPr kumimoji="1" lang="en-US" altLang="ja-JP" sz="2400" dirty="0">
              <a:solidFill>
                <a:srgbClr val="7030A0"/>
              </a:solidFill>
            </a:endParaRPr>
          </a:p>
          <a:p>
            <a:pPr algn="ctr"/>
            <a:r>
              <a:rPr kumimoji="1" lang="ja-JP" altLang="en-US" sz="2400">
                <a:solidFill>
                  <a:srgbClr val="7030A0"/>
                </a:solidFill>
              </a:rPr>
              <a:t>定量評価</a:t>
            </a:r>
            <a:endParaRPr kumimoji="1" lang="en-US" altLang="ja-JP" sz="2400" dirty="0">
              <a:solidFill>
                <a:srgbClr val="7030A0"/>
              </a:solidFill>
            </a:endParaRPr>
          </a:p>
        </p:txBody>
      </p: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78C623D9-231B-6A43-B868-429C27FF3391}"/>
                  </a:ext>
                </a:extLst>
              </p:cNvPr>
              <p:cNvSpPr txBox="1"/>
              <p:nvPr/>
            </p:nvSpPr>
            <p:spPr>
              <a:xfrm>
                <a:off x="5116098" y="6146570"/>
                <a:ext cx="748475" cy="523220"/>
              </a:xfrm>
              <a:prstGeom prst="rect">
                <a:avLst/>
              </a:prstGeom>
              <a:noFill/>
            </p:spPr>
            <p:txBody>
              <a:bodyPr wrap="none" rtlCol="0">
                <a:spAutoFit/>
              </a:bodyPr>
              <a:lstStyle/>
              <a:p>
                <a14:m>
                  <m:oMath xmlns:m="http://schemas.openxmlformats.org/officeDocument/2006/math">
                    <m:r>
                      <a:rPr lang="en-US" altLang="ja-JP" sz="2800" i="1" dirty="0" smtClean="0">
                        <a:solidFill>
                          <a:srgbClr val="7030A0"/>
                        </a:solidFill>
                        <a:latin typeface="Cambria Math" panose="02040503050406030204" pitchFamily="18" charset="0"/>
                      </a:rPr>
                      <m:t>𝑝</m:t>
                    </m:r>
                  </m:oMath>
                </a14:m>
                <a:r>
                  <a:rPr lang="ja-JP" altLang="en-US" sz="2800">
                    <a:solidFill>
                      <a:srgbClr val="7030A0"/>
                    </a:solidFill>
                  </a:rPr>
                  <a:t>値</a:t>
                </a:r>
                <a:endParaRPr kumimoji="1" lang="ja-JP" altLang="en-US" sz="2800">
                  <a:solidFill>
                    <a:srgbClr val="7030A0"/>
                  </a:solidFill>
                </a:endParaRPr>
              </a:p>
            </p:txBody>
          </p:sp>
        </mc:Choice>
        <mc:Fallback xmlns="">
          <p:sp>
            <p:nvSpPr>
              <p:cNvPr id="39" name="テキスト ボックス 38">
                <a:extLst>
                  <a:ext uri="{FF2B5EF4-FFF2-40B4-BE49-F238E27FC236}">
                    <a16:creationId xmlns:a16="http://schemas.microsoft.com/office/drawing/2014/main" id="{78C623D9-231B-6A43-B868-429C27FF3391}"/>
                  </a:ext>
                </a:extLst>
              </p:cNvPr>
              <p:cNvSpPr txBox="1">
                <a:spLocks noRot="1" noChangeAspect="1" noMove="1" noResize="1" noEditPoints="1" noAdjustHandles="1" noChangeArrowheads="1" noChangeShapeType="1" noTextEdit="1"/>
              </p:cNvSpPr>
              <p:nvPr/>
            </p:nvSpPr>
            <p:spPr>
              <a:xfrm>
                <a:off x="5116098" y="6146570"/>
                <a:ext cx="748475" cy="523220"/>
              </a:xfrm>
              <a:prstGeom prst="rect">
                <a:avLst/>
              </a:prstGeom>
              <a:blipFill>
                <a:blip r:embed="rId11"/>
                <a:stretch>
                  <a:fillRect l="-3333" t="-9524" r="-15000" b="-33333"/>
                </a:stretch>
              </a:blipFill>
            </p:spPr>
            <p:txBody>
              <a:bodyPr/>
              <a:lstStyle/>
              <a:p>
                <a:r>
                  <a:rPr lang="ja-JP" altLang="en-US">
                    <a:noFill/>
                  </a:rPr>
                  <a:t> </a:t>
                </a:r>
              </a:p>
            </p:txBody>
          </p:sp>
        </mc:Fallback>
      </mc:AlternateContent>
      <p:sp>
        <p:nvSpPr>
          <p:cNvPr id="45" name="左右矢印 44">
            <a:extLst>
              <a:ext uri="{FF2B5EF4-FFF2-40B4-BE49-F238E27FC236}">
                <a16:creationId xmlns:a16="http://schemas.microsoft.com/office/drawing/2014/main" id="{E0903067-FA7D-5E46-8E5E-D6803696B698}"/>
              </a:ext>
            </a:extLst>
          </p:cNvPr>
          <p:cNvSpPr/>
          <p:nvPr/>
        </p:nvSpPr>
        <p:spPr>
          <a:xfrm>
            <a:off x="3514794" y="5798333"/>
            <a:ext cx="3471785" cy="416078"/>
          </a:xfrm>
          <a:prstGeom prst="leftRightArrow">
            <a:avLst/>
          </a:prstGeom>
          <a:solidFill>
            <a:srgbClr val="7030A0"/>
          </a:solidFill>
          <a:ln>
            <a:solidFill>
              <a:srgbClr val="7030A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ストライプ矢印 45">
            <a:extLst>
              <a:ext uri="{FF2B5EF4-FFF2-40B4-BE49-F238E27FC236}">
                <a16:creationId xmlns:a16="http://schemas.microsoft.com/office/drawing/2014/main" id="{224318AB-A888-0F4E-A219-E2B812BBEE7C}"/>
              </a:ext>
            </a:extLst>
          </p:cNvPr>
          <p:cNvSpPr/>
          <p:nvPr/>
        </p:nvSpPr>
        <p:spPr>
          <a:xfrm rot="5400000">
            <a:off x="1202055" y="2749531"/>
            <a:ext cx="627194" cy="536584"/>
          </a:xfrm>
          <a:prstGeom prst="striped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7" name="ストライプ矢印 46">
            <a:extLst>
              <a:ext uri="{FF2B5EF4-FFF2-40B4-BE49-F238E27FC236}">
                <a16:creationId xmlns:a16="http://schemas.microsoft.com/office/drawing/2014/main" id="{7302C784-4F4F-BD41-9BEC-DD1DD1BC7202}"/>
              </a:ext>
            </a:extLst>
          </p:cNvPr>
          <p:cNvSpPr/>
          <p:nvPr/>
        </p:nvSpPr>
        <p:spPr>
          <a:xfrm rot="5400000">
            <a:off x="8040798" y="2729028"/>
            <a:ext cx="627194" cy="536584"/>
          </a:xfrm>
          <a:prstGeom prst="striped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8" name="ストライプ矢印 47">
            <a:extLst>
              <a:ext uri="{FF2B5EF4-FFF2-40B4-BE49-F238E27FC236}">
                <a16:creationId xmlns:a16="http://schemas.microsoft.com/office/drawing/2014/main" id="{0510392C-4A34-D549-B533-9E616313B988}"/>
              </a:ext>
            </a:extLst>
          </p:cNvPr>
          <p:cNvSpPr/>
          <p:nvPr/>
        </p:nvSpPr>
        <p:spPr>
          <a:xfrm rot="5400000">
            <a:off x="991580" y="4614844"/>
            <a:ext cx="1048143" cy="536584"/>
          </a:xfrm>
          <a:prstGeom prst="stripedRightArrow">
            <a:avLst>
              <a:gd name="adj1" fmla="val 45061"/>
              <a:gd name="adj2" fmla="val 5000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9" name="ストライプ矢印 48">
            <a:extLst>
              <a:ext uri="{FF2B5EF4-FFF2-40B4-BE49-F238E27FC236}">
                <a16:creationId xmlns:a16="http://schemas.microsoft.com/office/drawing/2014/main" id="{CED35F6D-BAFB-F640-B811-52AE26641C49}"/>
              </a:ext>
            </a:extLst>
          </p:cNvPr>
          <p:cNvSpPr/>
          <p:nvPr/>
        </p:nvSpPr>
        <p:spPr>
          <a:xfrm rot="5400000">
            <a:off x="7823147" y="4613317"/>
            <a:ext cx="1048143" cy="536584"/>
          </a:xfrm>
          <a:prstGeom prst="stripedRightArrow">
            <a:avLst>
              <a:gd name="adj1" fmla="val 45061"/>
              <a:gd name="adj2" fmla="val 5000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1485819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DE86A880-9295-3044-8AD6-BCE493AC5E41}"/>
              </a:ext>
            </a:extLst>
          </p:cNvPr>
          <p:cNvPicPr>
            <a:picLocks noChangeAspect="1"/>
          </p:cNvPicPr>
          <p:nvPr/>
        </p:nvPicPr>
        <p:blipFill>
          <a:blip r:embed="rId2"/>
          <a:stretch>
            <a:fillRect/>
          </a:stretch>
        </p:blipFill>
        <p:spPr>
          <a:xfrm>
            <a:off x="6254599" y="1790230"/>
            <a:ext cx="6458371" cy="4305581"/>
          </a:xfrm>
          <a:prstGeom prst="rect">
            <a:avLst/>
          </a:prstGeom>
        </p:spPr>
      </p:pic>
      <p:sp>
        <p:nvSpPr>
          <p:cNvPr id="2" name="タイトル 1">
            <a:extLst>
              <a:ext uri="{FF2B5EF4-FFF2-40B4-BE49-F238E27FC236}">
                <a16:creationId xmlns:a16="http://schemas.microsoft.com/office/drawing/2014/main" id="{AE13171A-5950-774A-A0F9-4FBBA33B23CE}"/>
              </a:ext>
            </a:extLst>
          </p:cNvPr>
          <p:cNvSpPr>
            <a:spLocks noGrp="1"/>
          </p:cNvSpPr>
          <p:nvPr>
            <p:ph type="title"/>
          </p:nvPr>
        </p:nvSpPr>
        <p:spPr>
          <a:xfrm>
            <a:off x="98612" y="125132"/>
            <a:ext cx="11936506" cy="1325563"/>
          </a:xfrm>
        </p:spPr>
        <p:txBody>
          <a:bodyPr/>
          <a:lstStyle/>
          <a:p>
            <a:r>
              <a:rPr lang="en-US" altLang="ja-JP" dirty="0"/>
              <a:t>6.2.1 </a:t>
            </a:r>
            <a:r>
              <a:rPr lang="ja-JP" altLang="en-US"/>
              <a:t>１標本の</a:t>
            </a:r>
            <a:r>
              <a:rPr lang="en-US" altLang="ja-JP" dirty="0"/>
              <a:t>t</a:t>
            </a:r>
            <a:r>
              <a:rPr lang="ja-JP" altLang="en-US"/>
              <a:t>検定</a:t>
            </a:r>
            <a:endParaRPr lang="en-US" altLang="ja-JP"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4329F45-FA8C-6F4C-8695-BBB21ED3AF72}"/>
                  </a:ext>
                </a:extLst>
              </p:cNvPr>
              <p:cNvSpPr txBox="1"/>
              <p:nvPr/>
            </p:nvSpPr>
            <p:spPr>
              <a:xfrm>
                <a:off x="223430" y="1447511"/>
                <a:ext cx="6458371" cy="523220"/>
              </a:xfrm>
              <a:prstGeom prst="rect">
                <a:avLst/>
              </a:prstGeom>
              <a:noFill/>
            </p:spPr>
            <p:txBody>
              <a:bodyPr wrap="none" rtlCol="0">
                <a:spAutoFit/>
              </a:bodyPr>
              <a:lstStyle/>
              <a:p>
                <a:r>
                  <a:rPr lang="en-US" altLang="ja-JP" sz="2800" b="1" u="sng" dirty="0">
                    <a:solidFill>
                      <a:srgbClr val="FF0000"/>
                    </a:solidFill>
                  </a:rPr>
                  <a:t>1</a:t>
                </a:r>
                <a:r>
                  <a:rPr lang="ja-JP" altLang="en-US" sz="2800" b="1" u="sng">
                    <a:solidFill>
                      <a:srgbClr val="FF0000"/>
                    </a:solidFill>
                  </a:rPr>
                  <a:t>標本の</a:t>
                </a:r>
                <a14:m>
                  <m:oMath xmlns:m="http://schemas.openxmlformats.org/officeDocument/2006/math">
                    <m:r>
                      <a:rPr lang="en-US" altLang="ja-JP" sz="2800" b="1" i="1" u="sng" dirty="0">
                        <a:solidFill>
                          <a:srgbClr val="FF0000"/>
                        </a:solidFill>
                        <a:latin typeface="Cambria Math" panose="02040503050406030204" pitchFamily="18" charset="0"/>
                      </a:rPr>
                      <m:t>𝒕</m:t>
                    </m:r>
                  </m:oMath>
                </a14:m>
                <a:r>
                  <a:rPr lang="ja-JP" altLang="en-US" sz="2800" b="1" u="sng">
                    <a:solidFill>
                      <a:srgbClr val="FF0000"/>
                    </a:solidFill>
                  </a:rPr>
                  <a:t>値</a:t>
                </a:r>
                <a:r>
                  <a:rPr lang="ja-JP" altLang="en-US" sz="2800" b="1" u="sng"/>
                  <a:t>が</a:t>
                </a:r>
                <a:r>
                  <a:rPr lang="en-US" altLang="ja-JP" sz="2800" b="1" u="sng" dirty="0">
                    <a:solidFill>
                      <a:schemeClr val="accent5">
                        <a:lumMod val="75000"/>
                      </a:schemeClr>
                    </a:solidFill>
                  </a:rPr>
                  <a:t>t</a:t>
                </a:r>
                <a:r>
                  <a:rPr lang="ja-JP" altLang="en-US" sz="2800" b="1" u="sng">
                    <a:solidFill>
                      <a:schemeClr val="accent5">
                        <a:lumMod val="75000"/>
                      </a:schemeClr>
                    </a:solidFill>
                  </a:rPr>
                  <a:t>分布</a:t>
                </a:r>
                <a:r>
                  <a:rPr lang="ja-JP" altLang="en-US" sz="2800" b="1" u="sng"/>
                  <a:t>に収まる確率</a:t>
                </a:r>
                <a:r>
                  <a:rPr lang="en-US" altLang="ja-JP" sz="2800" b="1" u="sng" dirty="0"/>
                  <a:t> </a:t>
                </a:r>
                <a:r>
                  <a:rPr lang="ja-JP" altLang="en-US" sz="2800" b="1"/>
                  <a:t>⇨</a:t>
                </a:r>
                <a:r>
                  <a:rPr lang="en-US" altLang="ja-JP" sz="2800" b="1" dirty="0"/>
                  <a:t> </a:t>
                </a:r>
                <a14:m>
                  <m:oMath xmlns:m="http://schemas.openxmlformats.org/officeDocument/2006/math">
                    <m:r>
                      <a:rPr lang="en-US" altLang="ja-JP" sz="2800" b="1" i="1" u="sng" dirty="0" smtClean="0">
                        <a:solidFill>
                          <a:srgbClr val="7030A0"/>
                        </a:solidFill>
                        <a:latin typeface="Cambria Math" panose="02040503050406030204" pitchFamily="18" charset="0"/>
                      </a:rPr>
                      <m:t>𝒑</m:t>
                    </m:r>
                  </m:oMath>
                </a14:m>
                <a:r>
                  <a:rPr lang="ja-JP" altLang="en-US" sz="2800" b="1" u="sng">
                    <a:solidFill>
                      <a:srgbClr val="7030A0"/>
                    </a:solidFill>
                  </a:rPr>
                  <a:t>値</a:t>
                </a:r>
                <a:endParaRPr lang="ja-JP" altLang="en-US" sz="2800" b="1" u="sng"/>
              </a:p>
            </p:txBody>
          </p:sp>
        </mc:Choice>
        <mc:Fallback xmlns="">
          <p:sp>
            <p:nvSpPr>
              <p:cNvPr id="5" name="テキスト ボックス 4">
                <a:extLst>
                  <a:ext uri="{FF2B5EF4-FFF2-40B4-BE49-F238E27FC236}">
                    <a16:creationId xmlns:a16="http://schemas.microsoft.com/office/drawing/2014/main" id="{04329F45-FA8C-6F4C-8695-BBB21ED3AF72}"/>
                  </a:ext>
                </a:extLst>
              </p:cNvPr>
              <p:cNvSpPr txBox="1">
                <a:spLocks noRot="1" noChangeAspect="1" noMove="1" noResize="1" noEditPoints="1" noAdjustHandles="1" noChangeArrowheads="1" noChangeShapeType="1" noTextEdit="1"/>
              </p:cNvSpPr>
              <p:nvPr/>
            </p:nvSpPr>
            <p:spPr>
              <a:xfrm>
                <a:off x="223430" y="1447511"/>
                <a:ext cx="6458371" cy="523220"/>
              </a:xfrm>
              <a:prstGeom prst="rect">
                <a:avLst/>
              </a:prstGeom>
              <a:blipFill>
                <a:blip r:embed="rId3"/>
                <a:stretch>
                  <a:fillRect l="-1965" t="-11905" r="-1375"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C56A37BB-F12D-174D-8522-57AC62C4C254}"/>
                  </a:ext>
                </a:extLst>
              </p:cNvPr>
              <p:cNvSpPr/>
              <p:nvPr/>
            </p:nvSpPr>
            <p:spPr>
              <a:xfrm>
                <a:off x="2017388" y="2149386"/>
                <a:ext cx="3057247" cy="1077218"/>
              </a:xfrm>
              <a:prstGeom prst="rect">
                <a:avLst/>
              </a:prstGeom>
            </p:spPr>
            <p:txBody>
              <a:bodyPr wrap="none">
                <a:spAutoFit/>
              </a:bodyPr>
              <a:lstStyle/>
              <a:p>
                <a:pPr algn="ctr"/>
                <a:r>
                  <a:rPr lang="ja-JP" altLang="en-US" sz="3200" b="1">
                    <a:solidFill>
                      <a:srgbClr val="FF0000"/>
                    </a:solidFill>
                  </a:rPr>
                  <a:t>母集団から抽出</a:t>
                </a:r>
                <a:endParaRPr lang="en-US" altLang="ja-JP" sz="3200" b="1" dirty="0">
                  <a:solidFill>
                    <a:srgbClr val="FF0000"/>
                  </a:solidFill>
                </a:endParaRPr>
              </a:p>
              <a:p>
                <a:pPr algn="ctr"/>
                <a:r>
                  <a:rPr lang="en-US" altLang="ja-JP" sz="3200" b="1" dirty="0">
                    <a:solidFill>
                      <a:srgbClr val="FF0000"/>
                    </a:solidFill>
                  </a:rPr>
                  <a:t>1</a:t>
                </a:r>
                <a:r>
                  <a:rPr lang="ja-JP" altLang="en-US" sz="3200" b="1" dirty="0">
                    <a:solidFill>
                      <a:srgbClr val="FF0000"/>
                    </a:solidFill>
                  </a:rPr>
                  <a:t>標本の</a:t>
                </a:r>
                <a14:m>
                  <m:oMath xmlns:m="http://schemas.openxmlformats.org/officeDocument/2006/math">
                    <m:r>
                      <a:rPr lang="en-US" altLang="ja-JP" sz="3200" b="1" i="1" dirty="0">
                        <a:solidFill>
                          <a:srgbClr val="FF0000"/>
                        </a:solidFill>
                        <a:latin typeface="Cambria Math" panose="02040503050406030204" pitchFamily="18" charset="0"/>
                      </a:rPr>
                      <m:t>𝒕</m:t>
                    </m:r>
                  </m:oMath>
                </a14:m>
                <a:r>
                  <a:rPr lang="ja-JP" altLang="en-US" sz="3200" b="1">
                    <a:solidFill>
                      <a:srgbClr val="FF0000"/>
                    </a:solidFill>
                  </a:rPr>
                  <a:t>値</a:t>
                </a:r>
              </a:p>
            </p:txBody>
          </p:sp>
        </mc:Choice>
        <mc:Fallback xmlns="">
          <p:sp>
            <p:nvSpPr>
              <p:cNvPr id="8" name="正方形/長方形 7">
                <a:extLst>
                  <a:ext uri="{FF2B5EF4-FFF2-40B4-BE49-F238E27FC236}">
                    <a16:creationId xmlns:a16="http://schemas.microsoft.com/office/drawing/2014/main" id="{C56A37BB-F12D-174D-8522-57AC62C4C254}"/>
                  </a:ext>
                </a:extLst>
              </p:cNvPr>
              <p:cNvSpPr>
                <a:spLocks noRot="1" noChangeAspect="1" noMove="1" noResize="1" noEditPoints="1" noAdjustHandles="1" noChangeArrowheads="1" noChangeShapeType="1" noTextEdit="1"/>
              </p:cNvSpPr>
              <p:nvPr/>
            </p:nvSpPr>
            <p:spPr>
              <a:xfrm>
                <a:off x="2017388" y="2149386"/>
                <a:ext cx="3057247" cy="1077218"/>
              </a:xfrm>
              <a:prstGeom prst="rect">
                <a:avLst/>
              </a:prstGeom>
              <a:blipFill>
                <a:blip r:embed="rId4"/>
                <a:stretch>
                  <a:fillRect l="-4545" t="-5814" r="-4132" b="-174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2E893530-E666-AC40-B414-4392DA111383}"/>
                  </a:ext>
                </a:extLst>
              </p:cNvPr>
              <p:cNvSpPr txBox="1"/>
              <p:nvPr/>
            </p:nvSpPr>
            <p:spPr>
              <a:xfrm>
                <a:off x="7775625" y="1374728"/>
                <a:ext cx="3416320" cy="954107"/>
              </a:xfrm>
              <a:prstGeom prst="rect">
                <a:avLst/>
              </a:prstGeom>
              <a:noFill/>
            </p:spPr>
            <p:txBody>
              <a:bodyPr wrap="none" rtlCol="0">
                <a:spAutoFit/>
              </a:bodyPr>
              <a:lstStyle/>
              <a:p>
                <a:pPr algn="ctr"/>
                <a:r>
                  <a:rPr lang="ja-JP" altLang="en-US" sz="2800" b="1" dirty="0">
                    <a:solidFill>
                      <a:schemeClr val="accent5">
                        <a:lumMod val="75000"/>
                      </a:schemeClr>
                    </a:solidFill>
                  </a:rPr>
                  <a:t>仮説の集団から抽出</a:t>
                </a:r>
                <a:endParaRPr lang="en-US" altLang="ja-JP" sz="2800" b="1" dirty="0">
                  <a:solidFill>
                    <a:schemeClr val="accent5">
                      <a:lumMod val="75000"/>
                    </a:schemeClr>
                  </a:solidFill>
                </a:endParaRPr>
              </a:p>
              <a:p>
                <a:pPr algn="ctr"/>
                <a14:m>
                  <m:oMath xmlns:m="http://schemas.openxmlformats.org/officeDocument/2006/math">
                    <m:r>
                      <a:rPr lang="en-US" altLang="ja-JP" sz="2800" b="1" i="1" dirty="0" smtClean="0">
                        <a:solidFill>
                          <a:schemeClr val="accent5">
                            <a:lumMod val="75000"/>
                          </a:schemeClr>
                        </a:solidFill>
                        <a:latin typeface="Cambria Math" panose="02040503050406030204" pitchFamily="18" charset="0"/>
                      </a:rPr>
                      <m:t>𝒕</m:t>
                    </m:r>
                  </m:oMath>
                </a14:m>
                <a:r>
                  <a:rPr lang="ja-JP" altLang="en-US" sz="2800" b="1">
                    <a:solidFill>
                      <a:schemeClr val="accent5">
                        <a:lumMod val="75000"/>
                      </a:schemeClr>
                    </a:solidFill>
                  </a:rPr>
                  <a:t>分布の</a:t>
                </a:r>
                <a14:m>
                  <m:oMath xmlns:m="http://schemas.openxmlformats.org/officeDocument/2006/math">
                    <m:r>
                      <a:rPr lang="en-US" altLang="ja-JP" sz="2800" b="1" i="1">
                        <a:solidFill>
                          <a:schemeClr val="accent5">
                            <a:lumMod val="75000"/>
                          </a:schemeClr>
                        </a:solidFill>
                        <a:latin typeface="Cambria Math" panose="02040503050406030204" pitchFamily="18" charset="0"/>
                      </a:rPr>
                      <m:t>𝑷𝑫𝑭</m:t>
                    </m:r>
                  </m:oMath>
                </a14:m>
                <a:endParaRPr lang="en-US" altLang="ja-JP" sz="2800" b="1" i="1" dirty="0">
                  <a:solidFill>
                    <a:schemeClr val="accent5">
                      <a:lumMod val="75000"/>
                    </a:schemeClr>
                  </a:solidFill>
                </a:endParaRPr>
              </a:p>
            </p:txBody>
          </p:sp>
        </mc:Choice>
        <mc:Fallback xmlns="">
          <p:sp>
            <p:nvSpPr>
              <p:cNvPr id="9" name="テキスト ボックス 8">
                <a:extLst>
                  <a:ext uri="{FF2B5EF4-FFF2-40B4-BE49-F238E27FC236}">
                    <a16:creationId xmlns:a16="http://schemas.microsoft.com/office/drawing/2014/main" id="{2E893530-E666-AC40-B414-4392DA111383}"/>
                  </a:ext>
                </a:extLst>
              </p:cNvPr>
              <p:cNvSpPr txBox="1">
                <a:spLocks noRot="1" noChangeAspect="1" noMove="1" noResize="1" noEditPoints="1" noAdjustHandles="1" noChangeArrowheads="1" noChangeShapeType="1" noTextEdit="1"/>
              </p:cNvSpPr>
              <p:nvPr/>
            </p:nvSpPr>
            <p:spPr>
              <a:xfrm>
                <a:off x="7775625" y="1374728"/>
                <a:ext cx="3416320" cy="954107"/>
              </a:xfrm>
              <a:prstGeom prst="rect">
                <a:avLst/>
              </a:prstGeom>
              <a:blipFill>
                <a:blip r:embed="rId5"/>
                <a:stretch>
                  <a:fillRect l="-3346" t="-6667" r="-2974"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8DEF31D3-E5F1-0E40-9423-3F5D2FF6D780}"/>
                  </a:ext>
                </a:extLst>
              </p:cNvPr>
              <p:cNvSpPr txBox="1"/>
              <p:nvPr/>
            </p:nvSpPr>
            <p:spPr>
              <a:xfrm>
                <a:off x="2660244" y="3174427"/>
                <a:ext cx="1678665" cy="461665"/>
              </a:xfrm>
              <a:prstGeom prst="rect">
                <a:avLst/>
              </a:prstGeom>
              <a:noFill/>
              <a:ln>
                <a:solidFill>
                  <a:srgbClr val="FF0000"/>
                </a:solidFill>
              </a:ln>
            </p:spPr>
            <p:txBody>
              <a:bodyPr wrap="none" rtlCol="0">
                <a:spAutoFit/>
              </a:bodyPr>
              <a:lstStyle/>
              <a:p>
                <a14:m>
                  <m:oMath xmlns:m="http://schemas.openxmlformats.org/officeDocument/2006/math">
                    <m:r>
                      <a:rPr lang="en-US" altLang="ja-JP" sz="2400" b="1" i="1" dirty="0">
                        <a:solidFill>
                          <a:srgbClr val="FF0000"/>
                        </a:solidFill>
                        <a:latin typeface="Cambria Math" panose="02040503050406030204" pitchFamily="18" charset="0"/>
                      </a:rPr>
                      <m:t>𝒕</m:t>
                    </m:r>
                  </m:oMath>
                </a14:m>
                <a:r>
                  <a:rPr lang="ja-JP" altLang="en-US" sz="2400" b="1">
                    <a:solidFill>
                      <a:srgbClr val="FF0000"/>
                    </a:solidFill>
                  </a:rPr>
                  <a:t>値：</a:t>
                </a:r>
                <a:r>
                  <a:rPr lang="en-US" altLang="ja-JP" sz="2400" b="1" dirty="0">
                    <a:solidFill>
                      <a:srgbClr val="FF0000"/>
                    </a:solidFill>
                  </a:rPr>
                  <a:t>-0.90</a:t>
                </a:r>
                <a:endParaRPr kumimoji="1" lang="ja-JP" altLang="en-US" sz="2400"/>
              </a:p>
            </p:txBody>
          </p:sp>
        </mc:Choice>
        <mc:Fallback xmlns="">
          <p:sp>
            <p:nvSpPr>
              <p:cNvPr id="11" name="テキスト ボックス 10">
                <a:extLst>
                  <a:ext uri="{FF2B5EF4-FFF2-40B4-BE49-F238E27FC236}">
                    <a16:creationId xmlns:a16="http://schemas.microsoft.com/office/drawing/2014/main" id="{8DEF31D3-E5F1-0E40-9423-3F5D2FF6D780}"/>
                  </a:ext>
                </a:extLst>
              </p:cNvPr>
              <p:cNvSpPr txBox="1">
                <a:spLocks noRot="1" noChangeAspect="1" noMove="1" noResize="1" noEditPoints="1" noAdjustHandles="1" noChangeArrowheads="1" noChangeShapeType="1" noTextEdit="1"/>
              </p:cNvSpPr>
              <p:nvPr/>
            </p:nvSpPr>
            <p:spPr>
              <a:xfrm>
                <a:off x="2660244" y="3174427"/>
                <a:ext cx="1678665" cy="461665"/>
              </a:xfrm>
              <a:prstGeom prst="rect">
                <a:avLst/>
              </a:prstGeom>
              <a:blipFill>
                <a:blip r:embed="rId6"/>
                <a:stretch>
                  <a:fillRect t="-7895" r="-3704" b="-26316"/>
                </a:stretch>
              </a:blipFill>
              <a:ln>
                <a:solidFill>
                  <a:srgbClr val="FF0000"/>
                </a:solidFill>
              </a:ln>
            </p:spPr>
            <p:txBody>
              <a:bodyPr/>
              <a:lstStyle/>
              <a:p>
                <a:r>
                  <a:rPr lang="ja-JP" altLang="en-US">
                    <a:noFill/>
                  </a:rPr>
                  <a:t> </a:t>
                </a:r>
              </a:p>
            </p:txBody>
          </p:sp>
        </mc:Fallback>
      </mc:AlternateContent>
      <p:cxnSp>
        <p:nvCxnSpPr>
          <p:cNvPr id="15" name="直線矢印コネクタ 14">
            <a:extLst>
              <a:ext uri="{FF2B5EF4-FFF2-40B4-BE49-F238E27FC236}">
                <a16:creationId xmlns:a16="http://schemas.microsoft.com/office/drawing/2014/main" id="{22BEE48D-0538-DE45-BB2A-F0FB5606BD73}"/>
              </a:ext>
            </a:extLst>
          </p:cNvPr>
          <p:cNvCxnSpPr>
            <a:cxnSpLocks/>
            <a:stCxn id="11" idx="3"/>
            <a:endCxn id="19" idx="2"/>
          </p:cNvCxnSpPr>
          <p:nvPr/>
        </p:nvCxnSpPr>
        <p:spPr>
          <a:xfrm>
            <a:off x="4338909" y="3405260"/>
            <a:ext cx="497182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円/楕円 18">
            <a:extLst>
              <a:ext uri="{FF2B5EF4-FFF2-40B4-BE49-F238E27FC236}">
                <a16:creationId xmlns:a16="http://schemas.microsoft.com/office/drawing/2014/main" id="{8AB2304A-BB2A-4F42-81A5-16E8758C9423}"/>
              </a:ext>
            </a:extLst>
          </p:cNvPr>
          <p:cNvSpPr/>
          <p:nvPr/>
        </p:nvSpPr>
        <p:spPr>
          <a:xfrm>
            <a:off x="9310734" y="3307525"/>
            <a:ext cx="212035" cy="19547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a:extLst>
              <a:ext uri="{FF2B5EF4-FFF2-40B4-BE49-F238E27FC236}">
                <a16:creationId xmlns:a16="http://schemas.microsoft.com/office/drawing/2014/main" id="{A0FAE9DB-9716-D547-8D33-7958DDF22CA6}"/>
              </a:ext>
            </a:extLst>
          </p:cNvPr>
          <p:cNvCxnSpPr>
            <a:cxnSpLocks/>
          </p:cNvCxnSpPr>
          <p:nvPr/>
        </p:nvCxnSpPr>
        <p:spPr>
          <a:xfrm flipH="1" flipV="1">
            <a:off x="9416751" y="2328835"/>
            <a:ext cx="774" cy="32271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EE4298C0-631E-7A4C-AFA7-53A7477F889D}"/>
                  </a:ext>
                </a:extLst>
              </p:cNvPr>
              <p:cNvSpPr txBox="1"/>
              <p:nvPr/>
            </p:nvSpPr>
            <p:spPr>
              <a:xfrm>
                <a:off x="135403" y="3980882"/>
                <a:ext cx="6309741" cy="1323439"/>
              </a:xfrm>
              <a:prstGeom prst="rect">
                <a:avLst/>
              </a:prstGeom>
              <a:noFill/>
            </p:spPr>
            <p:txBody>
              <a:bodyPr wrap="none" rtlCol="0">
                <a:spAutoFit/>
              </a:bodyPr>
              <a:lstStyle/>
              <a:p>
                <a:r>
                  <a:rPr lang="ja-JP" altLang="en-US" sz="3200" b="1" dirty="0"/>
                  <a:t>評価</a:t>
                </a:r>
                <a:r>
                  <a:rPr lang="en-US" altLang="ja-JP" sz="3200" b="1" dirty="0"/>
                  <a:t>:</a:t>
                </a:r>
                <a14:m>
                  <m:oMath xmlns:m="http://schemas.openxmlformats.org/officeDocument/2006/math">
                    <m:r>
                      <a:rPr lang="en-US" altLang="ja-JP" sz="3200" b="1" i="1" dirty="0">
                        <a:solidFill>
                          <a:srgbClr val="7030A0"/>
                        </a:solidFill>
                        <a:latin typeface="Cambria Math" panose="02040503050406030204" pitchFamily="18" charset="0"/>
                      </a:rPr>
                      <m:t>𝒑</m:t>
                    </m:r>
                  </m:oMath>
                </a14:m>
                <a:r>
                  <a:rPr lang="ja-JP" altLang="en-US" sz="3200" b="1">
                    <a:solidFill>
                      <a:srgbClr val="7030A0"/>
                    </a:solidFill>
                  </a:rPr>
                  <a:t>値</a:t>
                </a:r>
                <a:r>
                  <a:rPr lang="ja-JP" altLang="en-US" sz="3200" b="1"/>
                  <a:t>が一定基準よりも小さい</a:t>
                </a:r>
                <a:endParaRPr lang="en-US" altLang="ja-JP" sz="3200" b="1" dirty="0"/>
              </a:p>
              <a:p>
                <a:r>
                  <a:rPr lang="en-US" altLang="ja-JP" sz="2400" dirty="0"/>
                  <a:t>;</a:t>
                </a:r>
                <a:r>
                  <a:rPr lang="ja-JP" altLang="en-US" sz="2400"/>
                  <a:t>仮説の</a:t>
                </a:r>
                <a:r>
                  <a:rPr lang="en-US" altLang="ja-JP" sz="2400" dirty="0"/>
                  <a:t>t</a:t>
                </a:r>
                <a:r>
                  <a:rPr lang="ja-JP" altLang="en-US" sz="2400"/>
                  <a:t>分布の中心から離れている</a:t>
                </a:r>
                <a:endParaRPr lang="en-US" altLang="ja-JP" sz="2400" dirty="0"/>
              </a:p>
              <a:p>
                <a:r>
                  <a:rPr lang="en-US" altLang="ja-JP" sz="2400" dirty="0"/>
                  <a:t>;</a:t>
                </a:r>
                <a:r>
                  <a:rPr lang="ja-JP" altLang="en-US" sz="2400"/>
                  <a:t>仮説の集団は間違っている可能性が高い</a:t>
                </a:r>
                <a:endParaRPr kumimoji="1" lang="ja-JP" altLang="en-US" sz="3200"/>
              </a:p>
            </p:txBody>
          </p:sp>
        </mc:Choice>
        <mc:Fallback xmlns="">
          <p:sp>
            <p:nvSpPr>
              <p:cNvPr id="29" name="テキスト ボックス 28">
                <a:extLst>
                  <a:ext uri="{FF2B5EF4-FFF2-40B4-BE49-F238E27FC236}">
                    <a16:creationId xmlns:a16="http://schemas.microsoft.com/office/drawing/2014/main" id="{EE4298C0-631E-7A4C-AFA7-53A7477F889D}"/>
                  </a:ext>
                </a:extLst>
              </p:cNvPr>
              <p:cNvSpPr txBox="1">
                <a:spLocks noRot="1" noChangeAspect="1" noMove="1" noResize="1" noEditPoints="1" noAdjustHandles="1" noChangeArrowheads="1" noChangeShapeType="1" noTextEdit="1"/>
              </p:cNvSpPr>
              <p:nvPr/>
            </p:nvSpPr>
            <p:spPr>
              <a:xfrm>
                <a:off x="135403" y="3980882"/>
                <a:ext cx="6309741" cy="1323439"/>
              </a:xfrm>
              <a:prstGeom prst="rect">
                <a:avLst/>
              </a:prstGeom>
              <a:blipFill>
                <a:blip r:embed="rId7"/>
                <a:stretch>
                  <a:fillRect l="-2213" t="-3774" r="-1408" b="-8491"/>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B75A993A-761B-BD47-BA22-5BD42F9E332F}"/>
              </a:ext>
            </a:extLst>
          </p:cNvPr>
          <p:cNvSpPr txBox="1"/>
          <p:nvPr/>
        </p:nvSpPr>
        <p:spPr>
          <a:xfrm>
            <a:off x="1299242" y="6157859"/>
            <a:ext cx="3775393" cy="523220"/>
          </a:xfrm>
          <a:prstGeom prst="rect">
            <a:avLst/>
          </a:prstGeom>
          <a:noFill/>
        </p:spPr>
        <p:txBody>
          <a:bodyPr wrap="none" rtlCol="0">
            <a:spAutoFit/>
          </a:bodyPr>
          <a:lstStyle/>
          <a:p>
            <a:r>
              <a:rPr kumimoji="1" lang="ja-JP" altLang="en-US" sz="2800" b="1"/>
              <a:t>帰無仮説は棄却される</a:t>
            </a:r>
          </a:p>
        </p:txBody>
      </p:sp>
      <p:sp>
        <p:nvSpPr>
          <p:cNvPr id="6" name="ストライプ矢印 5">
            <a:extLst>
              <a:ext uri="{FF2B5EF4-FFF2-40B4-BE49-F238E27FC236}">
                <a16:creationId xmlns:a16="http://schemas.microsoft.com/office/drawing/2014/main" id="{524C9977-87C8-1647-8512-097076AED9C8}"/>
              </a:ext>
            </a:extLst>
          </p:cNvPr>
          <p:cNvSpPr/>
          <p:nvPr/>
        </p:nvSpPr>
        <p:spPr>
          <a:xfrm rot="5400000">
            <a:off x="2607742" y="5159643"/>
            <a:ext cx="702824" cy="108084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ストライプ矢印 23">
            <a:extLst>
              <a:ext uri="{FF2B5EF4-FFF2-40B4-BE49-F238E27FC236}">
                <a16:creationId xmlns:a16="http://schemas.microsoft.com/office/drawing/2014/main" id="{04B14852-2A9C-A746-8C59-951372906B86}"/>
              </a:ext>
            </a:extLst>
          </p:cNvPr>
          <p:cNvSpPr/>
          <p:nvPr/>
        </p:nvSpPr>
        <p:spPr>
          <a:xfrm>
            <a:off x="9450779" y="3991999"/>
            <a:ext cx="310344" cy="537486"/>
          </a:xfrm>
          <a:prstGeom prst="strip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7030A0"/>
              </a:solidFill>
            </a:endParaRPr>
          </a:p>
        </p:txBody>
      </p:sp>
      <p:sp>
        <p:nvSpPr>
          <p:cNvPr id="28" name="ストライプ矢印 27">
            <a:extLst>
              <a:ext uri="{FF2B5EF4-FFF2-40B4-BE49-F238E27FC236}">
                <a16:creationId xmlns:a16="http://schemas.microsoft.com/office/drawing/2014/main" id="{C5C4808C-79FB-904F-8AB6-EC45310A511C}"/>
              </a:ext>
            </a:extLst>
          </p:cNvPr>
          <p:cNvSpPr/>
          <p:nvPr/>
        </p:nvSpPr>
        <p:spPr>
          <a:xfrm rot="10800000">
            <a:off x="8499881" y="3999039"/>
            <a:ext cx="863862" cy="537486"/>
          </a:xfrm>
          <a:prstGeom prst="strip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7030A0"/>
              </a:solidFill>
            </a:endParaRPr>
          </a:p>
        </p:txBody>
      </p:sp>
      <p:cxnSp>
        <p:nvCxnSpPr>
          <p:cNvPr id="30" name="直線コネクタ 29">
            <a:extLst>
              <a:ext uri="{FF2B5EF4-FFF2-40B4-BE49-F238E27FC236}">
                <a16:creationId xmlns:a16="http://schemas.microsoft.com/office/drawing/2014/main" id="{0FB0D71D-5FF5-6D4A-A979-1DBC9C2875FE}"/>
              </a:ext>
            </a:extLst>
          </p:cNvPr>
          <p:cNvCxnSpPr>
            <a:cxnSpLocks/>
          </p:cNvCxnSpPr>
          <p:nvPr/>
        </p:nvCxnSpPr>
        <p:spPr>
          <a:xfrm flipH="1" flipV="1">
            <a:off x="9782504" y="2330162"/>
            <a:ext cx="774" cy="322714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5284DEC7-A8E1-734B-8C2B-F83D5C4E55EB}"/>
                  </a:ext>
                </a:extLst>
              </p:cNvPr>
              <p:cNvSpPr txBox="1"/>
              <p:nvPr/>
            </p:nvSpPr>
            <p:spPr>
              <a:xfrm>
                <a:off x="9774873" y="4083116"/>
                <a:ext cx="1481496" cy="369332"/>
              </a:xfrm>
              <a:prstGeom prst="rect">
                <a:avLst/>
              </a:prstGeom>
              <a:noFill/>
            </p:spPr>
            <p:txBody>
              <a:bodyPr wrap="none" rtlCol="0">
                <a:spAutoFit/>
              </a:bodyPr>
              <a:lstStyle/>
              <a:p>
                <a14:m>
                  <m:oMath xmlns:m="http://schemas.openxmlformats.org/officeDocument/2006/math">
                    <m:r>
                      <a:rPr lang="en-US" altLang="ja-JP" b="1" i="1" dirty="0" smtClean="0">
                        <a:solidFill>
                          <a:schemeClr val="tx1"/>
                        </a:solidFill>
                        <a:latin typeface="Cambria Math" panose="02040503050406030204" pitchFamily="18" charset="0"/>
                      </a:rPr>
                      <m:t>𝒑</m:t>
                    </m:r>
                  </m:oMath>
                </a14:m>
                <a:r>
                  <a:rPr lang="ja-JP" altLang="en-US" b="1">
                    <a:solidFill>
                      <a:schemeClr val="tx1"/>
                    </a:solidFill>
                  </a:rPr>
                  <a:t>値は大きく</a:t>
                </a:r>
                <a:endParaRPr kumimoji="1" lang="ja-JP" altLang="en-US">
                  <a:solidFill>
                    <a:schemeClr val="tx1"/>
                  </a:solidFill>
                </a:endParaRPr>
              </a:p>
            </p:txBody>
          </p:sp>
        </mc:Choice>
        <mc:Fallback xmlns="">
          <p:sp>
            <p:nvSpPr>
              <p:cNvPr id="26" name="テキスト ボックス 25">
                <a:extLst>
                  <a:ext uri="{FF2B5EF4-FFF2-40B4-BE49-F238E27FC236}">
                    <a16:creationId xmlns:a16="http://schemas.microsoft.com/office/drawing/2014/main" id="{5284DEC7-A8E1-734B-8C2B-F83D5C4E55EB}"/>
                  </a:ext>
                </a:extLst>
              </p:cNvPr>
              <p:cNvSpPr txBox="1">
                <a:spLocks noRot="1" noChangeAspect="1" noMove="1" noResize="1" noEditPoints="1" noAdjustHandles="1" noChangeArrowheads="1" noChangeShapeType="1" noTextEdit="1"/>
              </p:cNvSpPr>
              <p:nvPr/>
            </p:nvSpPr>
            <p:spPr>
              <a:xfrm>
                <a:off x="9774873" y="4083116"/>
                <a:ext cx="1481496" cy="369332"/>
              </a:xfrm>
              <a:prstGeom prst="rect">
                <a:avLst/>
              </a:prstGeom>
              <a:blipFill>
                <a:blip r:embed="rId8"/>
                <a:stretch>
                  <a:fillRect t="-6667" r="-2564"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52952577-6846-7B41-B48E-3FC052D14155}"/>
                  </a:ext>
                </a:extLst>
              </p:cNvPr>
              <p:cNvSpPr txBox="1"/>
              <p:nvPr/>
            </p:nvSpPr>
            <p:spPr>
              <a:xfrm>
                <a:off x="7034483" y="4119476"/>
                <a:ext cx="1481496" cy="369332"/>
              </a:xfrm>
              <a:prstGeom prst="rect">
                <a:avLst/>
              </a:prstGeom>
              <a:noFill/>
            </p:spPr>
            <p:txBody>
              <a:bodyPr wrap="none" rtlCol="0">
                <a:spAutoFit/>
              </a:bodyPr>
              <a:lstStyle/>
              <a:p>
                <a14:m>
                  <m:oMath xmlns:m="http://schemas.openxmlformats.org/officeDocument/2006/math">
                    <m:r>
                      <a:rPr lang="en-US" altLang="ja-JP" b="1" i="1" dirty="0" smtClean="0">
                        <a:solidFill>
                          <a:schemeClr val="tx1"/>
                        </a:solidFill>
                        <a:latin typeface="Cambria Math" panose="02040503050406030204" pitchFamily="18" charset="0"/>
                      </a:rPr>
                      <m:t>𝒑</m:t>
                    </m:r>
                  </m:oMath>
                </a14:m>
                <a:r>
                  <a:rPr lang="ja-JP" altLang="en-US" b="1">
                    <a:solidFill>
                      <a:schemeClr val="tx1"/>
                    </a:solidFill>
                  </a:rPr>
                  <a:t>値は小さく</a:t>
                </a:r>
                <a:endParaRPr lang="en-US" altLang="ja-JP" b="1" dirty="0">
                  <a:solidFill>
                    <a:schemeClr val="tx1"/>
                  </a:solidFill>
                </a:endParaRPr>
              </a:p>
            </p:txBody>
          </p:sp>
        </mc:Choice>
        <mc:Fallback xmlns="">
          <p:sp>
            <p:nvSpPr>
              <p:cNvPr id="31" name="テキスト ボックス 30">
                <a:extLst>
                  <a:ext uri="{FF2B5EF4-FFF2-40B4-BE49-F238E27FC236}">
                    <a16:creationId xmlns:a16="http://schemas.microsoft.com/office/drawing/2014/main" id="{52952577-6846-7B41-B48E-3FC052D14155}"/>
                  </a:ext>
                </a:extLst>
              </p:cNvPr>
              <p:cNvSpPr txBox="1">
                <a:spLocks noRot="1" noChangeAspect="1" noMove="1" noResize="1" noEditPoints="1" noAdjustHandles="1" noChangeArrowheads="1" noChangeShapeType="1" noTextEdit="1"/>
              </p:cNvSpPr>
              <p:nvPr/>
            </p:nvSpPr>
            <p:spPr>
              <a:xfrm>
                <a:off x="7034483" y="4119476"/>
                <a:ext cx="1481496" cy="369332"/>
              </a:xfrm>
              <a:prstGeom prst="rect">
                <a:avLst/>
              </a:prstGeom>
              <a:blipFill>
                <a:blip r:embed="rId9"/>
                <a:stretch>
                  <a:fillRect t="-6897" r="-1695" b="-2758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6964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F23DE-29B5-364F-B5B9-C82D63A47AB3}"/>
              </a:ext>
            </a:extLst>
          </p:cNvPr>
          <p:cNvSpPr>
            <a:spLocks noGrp="1"/>
          </p:cNvSpPr>
          <p:nvPr>
            <p:ph type="title"/>
          </p:nvPr>
        </p:nvSpPr>
        <p:spPr/>
        <p:txBody>
          <a:bodyPr/>
          <a:lstStyle/>
          <a:p>
            <a:r>
              <a:rPr lang="en-US" altLang="ja-JP" dirty="0"/>
              <a:t>1.1 </a:t>
            </a:r>
            <a:r>
              <a:rPr lang="ja-JP" altLang="en-US"/>
              <a:t>統計学とは</a:t>
            </a:r>
            <a:endParaRPr kumimoji="1" lang="ja-JP" altLang="en-US"/>
          </a:p>
        </p:txBody>
      </p:sp>
    </p:spTree>
    <p:extLst>
      <p:ext uri="{BB962C8B-B14F-4D97-AF65-F5344CB8AC3E}">
        <p14:creationId xmlns:p14="http://schemas.microsoft.com/office/powerpoint/2010/main" val="2699462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図 31">
            <a:extLst>
              <a:ext uri="{FF2B5EF4-FFF2-40B4-BE49-F238E27FC236}">
                <a16:creationId xmlns:a16="http://schemas.microsoft.com/office/drawing/2014/main" id="{C3460B18-DC9E-404D-BC2C-86C64B74194B}"/>
              </a:ext>
            </a:extLst>
          </p:cNvPr>
          <p:cNvPicPr>
            <a:picLocks noChangeAspect="1"/>
          </p:cNvPicPr>
          <p:nvPr/>
        </p:nvPicPr>
        <p:blipFill>
          <a:blip r:embed="rId2"/>
          <a:stretch>
            <a:fillRect/>
          </a:stretch>
        </p:blipFill>
        <p:spPr>
          <a:xfrm>
            <a:off x="6066865" y="1750949"/>
            <a:ext cx="6487742" cy="4325161"/>
          </a:xfrm>
          <a:prstGeom prst="rect">
            <a:avLst/>
          </a:prstGeom>
        </p:spPr>
      </p:pic>
      <p:sp>
        <p:nvSpPr>
          <p:cNvPr id="2" name="タイトル 1">
            <a:extLst>
              <a:ext uri="{FF2B5EF4-FFF2-40B4-BE49-F238E27FC236}">
                <a16:creationId xmlns:a16="http://schemas.microsoft.com/office/drawing/2014/main" id="{AE13171A-5950-774A-A0F9-4FBBA33B23CE}"/>
              </a:ext>
            </a:extLst>
          </p:cNvPr>
          <p:cNvSpPr>
            <a:spLocks noGrp="1"/>
          </p:cNvSpPr>
          <p:nvPr>
            <p:ph type="title"/>
          </p:nvPr>
        </p:nvSpPr>
        <p:spPr>
          <a:xfrm>
            <a:off x="98612" y="125132"/>
            <a:ext cx="11936506" cy="1325563"/>
          </a:xfrm>
        </p:spPr>
        <p:txBody>
          <a:bodyPr/>
          <a:lstStyle/>
          <a:p>
            <a:r>
              <a:rPr lang="en-US" altLang="ja-JP" dirty="0"/>
              <a:t>6.2.1 </a:t>
            </a:r>
            <a:r>
              <a:rPr lang="ja-JP" altLang="en-US"/>
              <a:t>１標本の</a:t>
            </a:r>
            <a:r>
              <a:rPr lang="en-US" altLang="ja-JP" dirty="0"/>
              <a:t>t</a:t>
            </a:r>
            <a:r>
              <a:rPr lang="ja-JP" altLang="en-US"/>
              <a:t>検定</a:t>
            </a:r>
            <a:endParaRPr lang="en-US" altLang="ja-JP"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47201593-A22B-D44A-A35A-D0E75C04BB2B}"/>
                  </a:ext>
                </a:extLst>
              </p:cNvPr>
              <p:cNvSpPr txBox="1"/>
              <p:nvPr/>
            </p:nvSpPr>
            <p:spPr>
              <a:xfrm>
                <a:off x="61774" y="1667213"/>
                <a:ext cx="6206956" cy="2136675"/>
              </a:xfrm>
              <a:prstGeom prst="rect">
                <a:avLst/>
              </a:prstGeom>
              <a:noFill/>
            </p:spPr>
            <p:txBody>
              <a:bodyPr wrap="none" rtlCol="0">
                <a:spAutoFit/>
              </a:bodyPr>
              <a:lstStyle/>
              <a:p>
                <a:r>
                  <a:rPr lang="ja-JP" altLang="en-US" sz="3600"/>
                  <a:t>両側検定の</a:t>
                </a:r>
                <a14:m>
                  <m:oMath xmlns:m="http://schemas.openxmlformats.org/officeDocument/2006/math">
                    <m:r>
                      <a:rPr lang="en-US" altLang="ja-JP" sz="3600" b="1" i="1" dirty="0">
                        <a:solidFill>
                          <a:srgbClr val="7030A0"/>
                        </a:solidFill>
                        <a:latin typeface="Cambria Math" panose="02040503050406030204" pitchFamily="18" charset="0"/>
                      </a:rPr>
                      <m:t>𝒑</m:t>
                    </m:r>
                  </m:oMath>
                </a14:m>
                <a:r>
                  <a:rPr lang="ja-JP" altLang="en-US" sz="3600" b="1">
                    <a:solidFill>
                      <a:srgbClr val="7030A0"/>
                    </a:solidFill>
                  </a:rPr>
                  <a:t>値</a:t>
                </a:r>
                <a:r>
                  <a:rPr lang="en-US" altLang="ja-JP" sz="3600" b="1" dirty="0"/>
                  <a:t> :</a:t>
                </a:r>
              </a:p>
              <a:p>
                <a:pPr/>
                <a14:m>
                  <m:oMathPara xmlns:m="http://schemas.openxmlformats.org/officeDocument/2006/math">
                    <m:oMathParaPr>
                      <m:jc m:val="left"/>
                    </m:oMathParaPr>
                    <m:oMath xmlns:m="http://schemas.openxmlformats.org/officeDocument/2006/math">
                      <m:d>
                        <m:dPr>
                          <m:ctrlPr>
                            <a:rPr lang="en-US" altLang="ja-JP" sz="3600" i="1" dirty="0">
                              <a:solidFill>
                                <a:srgbClr val="7030A0"/>
                              </a:solidFill>
                              <a:latin typeface="Cambria Math" panose="02040503050406030204" pitchFamily="18" charset="0"/>
                            </a:rPr>
                          </m:ctrlPr>
                        </m:dPr>
                        <m:e>
                          <m:r>
                            <a:rPr lang="en-US" altLang="ja-JP" sz="3600" i="1" dirty="0">
                              <a:solidFill>
                                <a:srgbClr val="7030A0"/>
                              </a:solidFill>
                              <a:latin typeface="Cambria Math" panose="02040503050406030204" pitchFamily="18" charset="0"/>
                            </a:rPr>
                            <m:t>1−</m:t>
                          </m:r>
                          <m:r>
                            <a:rPr lang="en-US" altLang="ja-JP" sz="3600" i="1" dirty="0">
                              <a:solidFill>
                                <a:srgbClr val="7030A0"/>
                              </a:solidFill>
                              <a:latin typeface="Cambria Math" panose="02040503050406030204" pitchFamily="18" charset="0"/>
                            </a:rPr>
                            <m:t>𝐶𝐷𝐹</m:t>
                          </m:r>
                          <m:d>
                            <m:dPr>
                              <m:ctrlPr>
                                <a:rPr lang="en-US" altLang="ja-JP" sz="3600" i="1" dirty="0">
                                  <a:solidFill>
                                    <a:srgbClr val="7030A0"/>
                                  </a:solidFill>
                                  <a:latin typeface="Cambria Math" panose="02040503050406030204" pitchFamily="18" charset="0"/>
                                </a:rPr>
                              </m:ctrlPr>
                            </m:dPr>
                            <m:e>
                              <m:d>
                                <m:dPr>
                                  <m:begChr m:val="|"/>
                                  <m:endChr m:val="|"/>
                                  <m:ctrlPr>
                                    <a:rPr lang="en-US" altLang="ja-JP" sz="3600" i="1" dirty="0">
                                      <a:solidFill>
                                        <a:srgbClr val="7030A0"/>
                                      </a:solidFill>
                                      <a:latin typeface="Cambria Math" panose="02040503050406030204" pitchFamily="18" charset="0"/>
                                    </a:rPr>
                                  </m:ctrlPr>
                                </m:dPr>
                                <m:e>
                                  <m:r>
                                    <a:rPr lang="ja-JP" altLang="en-US" sz="3600" i="1" dirty="0">
                                      <a:solidFill>
                                        <a:srgbClr val="7030A0"/>
                                      </a:solidFill>
                                      <a:latin typeface="Cambria Math" panose="02040503050406030204" pitchFamily="18" charset="0"/>
                                    </a:rPr>
                                    <m:t>標本の</m:t>
                                  </m:r>
                                  <m:r>
                                    <a:rPr lang="en-US" altLang="ja-JP" sz="3600" i="1" dirty="0">
                                      <a:solidFill>
                                        <a:srgbClr val="7030A0"/>
                                      </a:solidFill>
                                      <a:latin typeface="Cambria Math" panose="02040503050406030204" pitchFamily="18" charset="0"/>
                                    </a:rPr>
                                    <m:t>𝑡</m:t>
                                  </m:r>
                                  <m:r>
                                    <a:rPr lang="ja-JP" altLang="en-US" sz="3600" i="1" dirty="0">
                                      <a:solidFill>
                                        <a:srgbClr val="7030A0"/>
                                      </a:solidFill>
                                      <a:latin typeface="Cambria Math" panose="02040503050406030204" pitchFamily="18" charset="0"/>
                                    </a:rPr>
                                    <m:t>値</m:t>
                                  </m:r>
                                </m:e>
                              </m:d>
                            </m:e>
                          </m:d>
                        </m:e>
                      </m:d>
                      <m:r>
                        <a:rPr lang="en-US" altLang="ja-JP" sz="3600" i="1" dirty="0">
                          <a:solidFill>
                            <a:srgbClr val="7030A0"/>
                          </a:solidFill>
                          <a:latin typeface="Cambria Math" panose="02040503050406030204" pitchFamily="18" charset="0"/>
                        </a:rPr>
                        <m:t>∗2</m:t>
                      </m:r>
                    </m:oMath>
                  </m:oMathPara>
                </a14:m>
                <a:endParaRPr lang="en-US" altLang="ja-JP" sz="3600" b="1" dirty="0"/>
              </a:p>
              <a:p>
                <a:pPr/>
                <a14:m>
                  <m:oMathPara xmlns:m="http://schemas.openxmlformats.org/officeDocument/2006/math">
                    <m:oMathParaPr>
                      <m:jc m:val="centerGroup"/>
                    </m:oMathParaPr>
                    <m:oMath xmlns:m="http://schemas.openxmlformats.org/officeDocument/2006/math">
                      <m:r>
                        <a:rPr lang="en-US" altLang="ja-JP" sz="2800" i="1" dirty="0">
                          <a:solidFill>
                            <a:srgbClr val="7030A0"/>
                          </a:solidFill>
                          <a:latin typeface="Cambria Math" panose="02040503050406030204" pitchFamily="18" charset="0"/>
                        </a:rPr>
                        <m:t>𝐶𝐷𝐹</m:t>
                      </m:r>
                      <m:d>
                        <m:dPr>
                          <m:ctrlPr>
                            <a:rPr lang="en-US" altLang="ja-JP" sz="2800" i="1" dirty="0">
                              <a:solidFill>
                                <a:srgbClr val="7030A0"/>
                              </a:solidFill>
                              <a:latin typeface="Cambria Math" panose="02040503050406030204" pitchFamily="18" charset="0"/>
                            </a:rPr>
                          </m:ctrlPr>
                        </m:dPr>
                        <m:e>
                          <m:r>
                            <a:rPr lang="en-US" altLang="ja-JP" sz="2800" b="0" i="1" dirty="0" smtClean="0">
                              <a:solidFill>
                                <a:srgbClr val="7030A0"/>
                              </a:solidFill>
                              <a:latin typeface="Cambria Math" panose="02040503050406030204" pitchFamily="18" charset="0"/>
                            </a:rPr>
                            <m:t>𝑥</m:t>
                          </m:r>
                        </m:e>
                      </m:d>
                      <m:r>
                        <a:rPr lang="en-US" altLang="ja-JP" sz="2800" b="0" i="1" dirty="0" smtClean="0">
                          <a:solidFill>
                            <a:srgbClr val="7030A0"/>
                          </a:solidFill>
                          <a:latin typeface="Cambria Math" panose="02040503050406030204" pitchFamily="18" charset="0"/>
                        </a:rPr>
                        <m:t>:</m:t>
                      </m:r>
                      <m:r>
                        <a:rPr lang="ja-JP" altLang="en-US" sz="2800" i="1" dirty="0">
                          <a:solidFill>
                            <a:srgbClr val="7030A0"/>
                          </a:solidFill>
                          <a:latin typeface="Cambria Math" panose="02040503050406030204" pitchFamily="18" charset="0"/>
                        </a:rPr>
                        <m:t>仮説の</m:t>
                      </m:r>
                      <m:r>
                        <a:rPr lang="en-US" altLang="ja-JP" sz="2800" b="0" i="1" dirty="0" smtClean="0">
                          <a:solidFill>
                            <a:srgbClr val="7030A0"/>
                          </a:solidFill>
                          <a:latin typeface="Cambria Math" panose="02040503050406030204" pitchFamily="18" charset="0"/>
                        </a:rPr>
                        <m:t>𝑡</m:t>
                      </m:r>
                      <m:r>
                        <a:rPr lang="ja-JP" altLang="en-US" sz="2800" i="1" dirty="0">
                          <a:solidFill>
                            <a:srgbClr val="7030A0"/>
                          </a:solidFill>
                          <a:latin typeface="Cambria Math" panose="02040503050406030204" pitchFamily="18" charset="0"/>
                        </a:rPr>
                        <m:t>分布</m:t>
                      </m:r>
                      <m:r>
                        <a:rPr lang="ja-JP" altLang="en-US" sz="2800" i="1" dirty="0" smtClean="0">
                          <a:solidFill>
                            <a:srgbClr val="7030A0"/>
                          </a:solidFill>
                          <a:latin typeface="Cambria Math" panose="02040503050406030204" pitchFamily="18" charset="0"/>
                        </a:rPr>
                        <m:t>の</m:t>
                      </m:r>
                      <m:r>
                        <a:rPr lang="ja-JP" altLang="en-US" sz="2800" i="1" dirty="0">
                          <a:solidFill>
                            <a:srgbClr val="7030A0"/>
                          </a:solidFill>
                          <a:latin typeface="Cambria Math" panose="02040503050406030204" pitchFamily="18" charset="0"/>
                        </a:rPr>
                        <m:t>累積分布関数</m:t>
                      </m:r>
                      <m:r>
                        <a:rPr lang="en-US" altLang="ja-JP" sz="2800" b="0" i="1" dirty="0" smtClean="0">
                          <a:solidFill>
                            <a:srgbClr val="7030A0"/>
                          </a:solidFill>
                          <a:latin typeface="Cambria Math" panose="02040503050406030204" pitchFamily="18" charset="0"/>
                        </a:rPr>
                        <m:t>,</m:t>
                      </m:r>
                    </m:oMath>
                  </m:oMathPara>
                </a14:m>
                <a:endParaRPr lang="en-US" altLang="ja-JP" sz="2800" b="0" i="1" dirty="0">
                  <a:solidFill>
                    <a:srgbClr val="7030A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ja-JP" altLang="en-US" sz="2800" i="1" dirty="0" smtClean="0">
                          <a:solidFill>
                            <a:srgbClr val="7030A0"/>
                          </a:solidFill>
                          <a:latin typeface="Cambria Math" panose="02040503050406030204" pitchFamily="18" charset="0"/>
                        </a:rPr>
                        <m:t>自由度</m:t>
                      </m:r>
                      <m:r>
                        <a:rPr lang="en-US" altLang="ja-JP" sz="2800" b="0" i="1" dirty="0" smtClean="0">
                          <a:solidFill>
                            <a:srgbClr val="7030A0"/>
                          </a:solidFill>
                          <a:latin typeface="Cambria Math" panose="02040503050406030204" pitchFamily="18" charset="0"/>
                        </a:rPr>
                        <m:t>:1</m:t>
                      </m:r>
                      <m:r>
                        <a:rPr lang="ja-JP" altLang="en-US" sz="2800" i="1" dirty="0">
                          <a:solidFill>
                            <a:srgbClr val="7030A0"/>
                          </a:solidFill>
                          <a:latin typeface="Cambria Math" panose="02040503050406030204" pitchFamily="18" charset="0"/>
                        </a:rPr>
                        <m:t>標本の</m:t>
                      </m:r>
                      <m:r>
                        <a:rPr lang="ja-JP" altLang="en-US" sz="2800" i="1" dirty="0" smtClean="0">
                          <a:solidFill>
                            <a:srgbClr val="7030A0"/>
                          </a:solidFill>
                          <a:latin typeface="Cambria Math" panose="02040503050406030204" pitchFamily="18" charset="0"/>
                        </a:rPr>
                        <m:t>自由度</m:t>
                      </m:r>
                    </m:oMath>
                  </m:oMathPara>
                </a14:m>
                <a:endParaRPr lang="en-US" altLang="ja-JP" sz="2800" dirty="0"/>
              </a:p>
            </p:txBody>
          </p:sp>
        </mc:Choice>
        <mc:Fallback xmlns="">
          <p:sp>
            <p:nvSpPr>
              <p:cNvPr id="4" name="テキスト ボックス 3">
                <a:extLst>
                  <a:ext uri="{FF2B5EF4-FFF2-40B4-BE49-F238E27FC236}">
                    <a16:creationId xmlns:a16="http://schemas.microsoft.com/office/drawing/2014/main" id="{47201593-A22B-D44A-A35A-D0E75C04BB2B}"/>
                  </a:ext>
                </a:extLst>
              </p:cNvPr>
              <p:cNvSpPr txBox="1">
                <a:spLocks noRot="1" noChangeAspect="1" noMove="1" noResize="1" noEditPoints="1" noAdjustHandles="1" noChangeArrowheads="1" noChangeShapeType="1" noTextEdit="1"/>
              </p:cNvSpPr>
              <p:nvPr/>
            </p:nvSpPr>
            <p:spPr>
              <a:xfrm>
                <a:off x="61774" y="1667213"/>
                <a:ext cx="6206956" cy="2136675"/>
              </a:xfrm>
              <a:prstGeom prst="rect">
                <a:avLst/>
              </a:prstGeom>
              <a:blipFill>
                <a:blip r:embed="rId3"/>
                <a:stretch>
                  <a:fillRect l="-2653" t="-4118" b="-58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4329F45-FA8C-6F4C-8695-BBB21ED3AF72}"/>
                  </a:ext>
                </a:extLst>
              </p:cNvPr>
              <p:cNvSpPr txBox="1"/>
              <p:nvPr/>
            </p:nvSpPr>
            <p:spPr>
              <a:xfrm>
                <a:off x="5680394" y="6095811"/>
                <a:ext cx="6458371" cy="523220"/>
              </a:xfrm>
              <a:prstGeom prst="rect">
                <a:avLst/>
              </a:prstGeom>
              <a:noFill/>
            </p:spPr>
            <p:txBody>
              <a:bodyPr wrap="none" rtlCol="0">
                <a:spAutoFit/>
              </a:bodyPr>
              <a:lstStyle/>
              <a:p>
                <a:r>
                  <a:rPr lang="en-US" altLang="ja-JP" sz="2800" b="1" dirty="0">
                    <a:solidFill>
                      <a:srgbClr val="FF0000"/>
                    </a:solidFill>
                  </a:rPr>
                  <a:t>1</a:t>
                </a:r>
                <a:r>
                  <a:rPr lang="ja-JP" altLang="en-US" sz="2800" b="1">
                    <a:solidFill>
                      <a:srgbClr val="FF0000"/>
                    </a:solidFill>
                  </a:rPr>
                  <a:t>標本の</a:t>
                </a:r>
                <a14:m>
                  <m:oMath xmlns:m="http://schemas.openxmlformats.org/officeDocument/2006/math">
                    <m:r>
                      <a:rPr lang="en-US" altLang="ja-JP" sz="2800" b="1" i="1" dirty="0">
                        <a:solidFill>
                          <a:srgbClr val="FF0000"/>
                        </a:solidFill>
                        <a:latin typeface="Cambria Math" panose="02040503050406030204" pitchFamily="18" charset="0"/>
                      </a:rPr>
                      <m:t>𝒕</m:t>
                    </m:r>
                  </m:oMath>
                </a14:m>
                <a:r>
                  <a:rPr lang="ja-JP" altLang="en-US" sz="2800" b="1">
                    <a:solidFill>
                      <a:srgbClr val="FF0000"/>
                    </a:solidFill>
                  </a:rPr>
                  <a:t>値</a:t>
                </a:r>
                <a:r>
                  <a:rPr lang="ja-JP" altLang="en-US" sz="2800" b="1"/>
                  <a:t>が</a:t>
                </a:r>
                <a:r>
                  <a:rPr lang="en-US" altLang="ja-JP" sz="2800" b="1" dirty="0">
                    <a:solidFill>
                      <a:schemeClr val="accent5">
                        <a:lumMod val="75000"/>
                      </a:schemeClr>
                    </a:solidFill>
                  </a:rPr>
                  <a:t>t</a:t>
                </a:r>
                <a:r>
                  <a:rPr lang="ja-JP" altLang="en-US" sz="2800" b="1">
                    <a:solidFill>
                      <a:schemeClr val="accent5">
                        <a:lumMod val="75000"/>
                      </a:schemeClr>
                    </a:solidFill>
                  </a:rPr>
                  <a:t>分布</a:t>
                </a:r>
                <a:r>
                  <a:rPr lang="ja-JP" altLang="en-US" sz="2800" b="1"/>
                  <a:t>に収まる確率</a:t>
                </a:r>
                <a:r>
                  <a:rPr lang="en-US" altLang="ja-JP" sz="2800" b="1" dirty="0"/>
                  <a:t> </a:t>
                </a:r>
                <a:r>
                  <a:rPr lang="ja-JP" altLang="en-US" sz="2800" b="1"/>
                  <a:t>⇨</a:t>
                </a:r>
                <a:r>
                  <a:rPr lang="en-US" altLang="ja-JP" sz="2800" b="1" dirty="0"/>
                  <a:t> </a:t>
                </a:r>
                <a14:m>
                  <m:oMath xmlns:m="http://schemas.openxmlformats.org/officeDocument/2006/math">
                    <m:r>
                      <a:rPr lang="en-US" altLang="ja-JP" sz="2800" b="1" i="1" dirty="0" smtClean="0">
                        <a:solidFill>
                          <a:srgbClr val="7030A0"/>
                        </a:solidFill>
                        <a:latin typeface="Cambria Math" panose="02040503050406030204" pitchFamily="18" charset="0"/>
                      </a:rPr>
                      <m:t>𝒑</m:t>
                    </m:r>
                  </m:oMath>
                </a14:m>
                <a:r>
                  <a:rPr lang="ja-JP" altLang="en-US" sz="2800" b="1">
                    <a:solidFill>
                      <a:srgbClr val="7030A0"/>
                    </a:solidFill>
                  </a:rPr>
                  <a:t>値</a:t>
                </a:r>
                <a:endParaRPr lang="ja-JP" altLang="en-US" sz="2800" b="1"/>
              </a:p>
            </p:txBody>
          </p:sp>
        </mc:Choice>
        <mc:Fallback xmlns="">
          <p:sp>
            <p:nvSpPr>
              <p:cNvPr id="5" name="テキスト ボックス 4">
                <a:extLst>
                  <a:ext uri="{FF2B5EF4-FFF2-40B4-BE49-F238E27FC236}">
                    <a16:creationId xmlns:a16="http://schemas.microsoft.com/office/drawing/2014/main" id="{04329F45-FA8C-6F4C-8695-BBB21ED3AF72}"/>
                  </a:ext>
                </a:extLst>
              </p:cNvPr>
              <p:cNvSpPr txBox="1">
                <a:spLocks noRot="1" noChangeAspect="1" noMove="1" noResize="1" noEditPoints="1" noAdjustHandles="1" noChangeArrowheads="1" noChangeShapeType="1" noTextEdit="1"/>
              </p:cNvSpPr>
              <p:nvPr/>
            </p:nvSpPr>
            <p:spPr>
              <a:xfrm>
                <a:off x="5680394" y="6095811"/>
                <a:ext cx="6458371" cy="523220"/>
              </a:xfrm>
              <a:prstGeom prst="rect">
                <a:avLst/>
              </a:prstGeom>
              <a:blipFill>
                <a:blip r:embed="rId4"/>
                <a:stretch>
                  <a:fillRect l="-1765" t="-14634" r="-1373" b="-317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C56A37BB-F12D-174D-8522-57AC62C4C254}"/>
                  </a:ext>
                </a:extLst>
              </p:cNvPr>
              <p:cNvSpPr/>
              <p:nvPr/>
            </p:nvSpPr>
            <p:spPr>
              <a:xfrm>
                <a:off x="9883803" y="2594473"/>
                <a:ext cx="2339102" cy="830997"/>
              </a:xfrm>
              <a:prstGeom prst="rect">
                <a:avLst/>
              </a:prstGeom>
            </p:spPr>
            <p:txBody>
              <a:bodyPr wrap="none">
                <a:spAutoFit/>
              </a:bodyPr>
              <a:lstStyle/>
              <a:p>
                <a:pPr algn="ctr"/>
                <a:r>
                  <a:rPr lang="ja-JP" altLang="en-US" sz="2400" b="1">
                    <a:solidFill>
                      <a:srgbClr val="FF0000"/>
                    </a:solidFill>
                  </a:rPr>
                  <a:t>母集団から抽出</a:t>
                </a:r>
                <a:endParaRPr lang="en-US" altLang="ja-JP" sz="2400" b="1" dirty="0">
                  <a:solidFill>
                    <a:srgbClr val="FF0000"/>
                  </a:solidFill>
                </a:endParaRPr>
              </a:p>
              <a:p>
                <a:pPr algn="ctr"/>
                <a:r>
                  <a:rPr lang="en-US" altLang="ja-JP" sz="2400" b="1" dirty="0">
                    <a:solidFill>
                      <a:srgbClr val="FF0000"/>
                    </a:solidFill>
                  </a:rPr>
                  <a:t>1</a:t>
                </a:r>
                <a:r>
                  <a:rPr lang="ja-JP" altLang="en-US" sz="2400" b="1" dirty="0">
                    <a:solidFill>
                      <a:srgbClr val="FF0000"/>
                    </a:solidFill>
                  </a:rPr>
                  <a:t>標本の</a:t>
                </a:r>
                <a14:m>
                  <m:oMath xmlns:m="http://schemas.openxmlformats.org/officeDocument/2006/math">
                    <m:r>
                      <a:rPr lang="en-US" altLang="ja-JP" sz="2400" b="1" i="1" dirty="0">
                        <a:solidFill>
                          <a:srgbClr val="FF0000"/>
                        </a:solidFill>
                        <a:latin typeface="Cambria Math" panose="02040503050406030204" pitchFamily="18" charset="0"/>
                      </a:rPr>
                      <m:t>𝒕</m:t>
                    </m:r>
                  </m:oMath>
                </a14:m>
                <a:r>
                  <a:rPr lang="ja-JP" altLang="en-US" sz="2400" b="1">
                    <a:solidFill>
                      <a:srgbClr val="FF0000"/>
                    </a:solidFill>
                  </a:rPr>
                  <a:t>値</a:t>
                </a:r>
              </a:p>
            </p:txBody>
          </p:sp>
        </mc:Choice>
        <mc:Fallback xmlns="">
          <p:sp>
            <p:nvSpPr>
              <p:cNvPr id="8" name="正方形/長方形 7">
                <a:extLst>
                  <a:ext uri="{FF2B5EF4-FFF2-40B4-BE49-F238E27FC236}">
                    <a16:creationId xmlns:a16="http://schemas.microsoft.com/office/drawing/2014/main" id="{C56A37BB-F12D-174D-8522-57AC62C4C254}"/>
                  </a:ext>
                </a:extLst>
              </p:cNvPr>
              <p:cNvSpPr>
                <a:spLocks noRot="1" noChangeAspect="1" noMove="1" noResize="1" noEditPoints="1" noAdjustHandles="1" noChangeArrowheads="1" noChangeShapeType="1" noTextEdit="1"/>
              </p:cNvSpPr>
              <p:nvPr/>
            </p:nvSpPr>
            <p:spPr>
              <a:xfrm>
                <a:off x="9883803" y="2594473"/>
                <a:ext cx="2339102" cy="830997"/>
              </a:xfrm>
              <a:prstGeom prst="rect">
                <a:avLst/>
              </a:prstGeom>
              <a:blipFill>
                <a:blip r:embed="rId5"/>
                <a:stretch>
                  <a:fillRect l="-3243" t="-6061" r="-3784"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2E893530-E666-AC40-B414-4392DA111383}"/>
                  </a:ext>
                </a:extLst>
              </p:cNvPr>
              <p:cNvSpPr txBox="1"/>
              <p:nvPr/>
            </p:nvSpPr>
            <p:spPr>
              <a:xfrm>
                <a:off x="7775625" y="1374728"/>
                <a:ext cx="3416320" cy="954107"/>
              </a:xfrm>
              <a:prstGeom prst="rect">
                <a:avLst/>
              </a:prstGeom>
              <a:noFill/>
            </p:spPr>
            <p:txBody>
              <a:bodyPr wrap="none" rtlCol="0">
                <a:spAutoFit/>
              </a:bodyPr>
              <a:lstStyle/>
              <a:p>
                <a:pPr algn="ctr"/>
                <a:r>
                  <a:rPr lang="ja-JP" altLang="en-US" sz="2800" b="1" dirty="0">
                    <a:solidFill>
                      <a:schemeClr val="accent5">
                        <a:lumMod val="75000"/>
                      </a:schemeClr>
                    </a:solidFill>
                  </a:rPr>
                  <a:t>仮説の集団から抽出</a:t>
                </a:r>
                <a:endParaRPr lang="en-US" altLang="ja-JP" sz="2800" b="1" dirty="0">
                  <a:solidFill>
                    <a:schemeClr val="accent5">
                      <a:lumMod val="75000"/>
                    </a:schemeClr>
                  </a:solidFill>
                </a:endParaRPr>
              </a:p>
              <a:p>
                <a:pPr algn="ctr"/>
                <a14:m>
                  <m:oMath xmlns:m="http://schemas.openxmlformats.org/officeDocument/2006/math">
                    <m:r>
                      <a:rPr lang="en-US" altLang="ja-JP" sz="2800" b="1" i="1" dirty="0" smtClean="0">
                        <a:solidFill>
                          <a:schemeClr val="accent5">
                            <a:lumMod val="75000"/>
                          </a:schemeClr>
                        </a:solidFill>
                        <a:latin typeface="Cambria Math" panose="02040503050406030204" pitchFamily="18" charset="0"/>
                      </a:rPr>
                      <m:t>𝒕</m:t>
                    </m:r>
                  </m:oMath>
                </a14:m>
                <a:r>
                  <a:rPr lang="ja-JP" altLang="en-US" sz="2800" b="1">
                    <a:solidFill>
                      <a:schemeClr val="accent5">
                        <a:lumMod val="75000"/>
                      </a:schemeClr>
                    </a:solidFill>
                  </a:rPr>
                  <a:t>分布の</a:t>
                </a:r>
                <a14:m>
                  <m:oMath xmlns:m="http://schemas.openxmlformats.org/officeDocument/2006/math">
                    <m:r>
                      <a:rPr lang="en-US" altLang="ja-JP" sz="2800" i="1" dirty="0" smtClean="0">
                        <a:solidFill>
                          <a:schemeClr val="accent5">
                            <a:lumMod val="75000"/>
                          </a:schemeClr>
                        </a:solidFill>
                        <a:latin typeface="Cambria Math" panose="02040503050406030204" pitchFamily="18" charset="0"/>
                      </a:rPr>
                      <m:t>𝐶𝐷𝐹</m:t>
                    </m:r>
                    <m:d>
                      <m:dPr>
                        <m:ctrlPr>
                          <a:rPr lang="en-US" altLang="ja-JP" sz="2800" i="1" dirty="0">
                            <a:solidFill>
                              <a:schemeClr val="accent5">
                                <a:lumMod val="75000"/>
                              </a:schemeClr>
                            </a:solidFill>
                            <a:latin typeface="Cambria Math" panose="02040503050406030204" pitchFamily="18" charset="0"/>
                          </a:rPr>
                        </m:ctrlPr>
                      </m:dPr>
                      <m:e>
                        <m:r>
                          <a:rPr lang="en-US" altLang="ja-JP" sz="2800" b="0" i="1" dirty="0" smtClean="0">
                            <a:solidFill>
                              <a:schemeClr val="accent5">
                                <a:lumMod val="75000"/>
                              </a:schemeClr>
                            </a:solidFill>
                            <a:latin typeface="Cambria Math" panose="02040503050406030204" pitchFamily="18" charset="0"/>
                          </a:rPr>
                          <m:t>𝑡</m:t>
                        </m:r>
                      </m:e>
                    </m:d>
                  </m:oMath>
                </a14:m>
                <a:endParaRPr lang="en-US" altLang="ja-JP" sz="2800" b="1" dirty="0">
                  <a:solidFill>
                    <a:schemeClr val="accent5">
                      <a:lumMod val="75000"/>
                    </a:schemeClr>
                  </a:solidFill>
                </a:endParaRPr>
              </a:p>
            </p:txBody>
          </p:sp>
        </mc:Choice>
        <mc:Fallback xmlns="">
          <p:sp>
            <p:nvSpPr>
              <p:cNvPr id="9" name="テキスト ボックス 8">
                <a:extLst>
                  <a:ext uri="{FF2B5EF4-FFF2-40B4-BE49-F238E27FC236}">
                    <a16:creationId xmlns:a16="http://schemas.microsoft.com/office/drawing/2014/main" id="{2E893530-E666-AC40-B414-4392DA111383}"/>
                  </a:ext>
                </a:extLst>
              </p:cNvPr>
              <p:cNvSpPr txBox="1">
                <a:spLocks noRot="1" noChangeAspect="1" noMove="1" noResize="1" noEditPoints="1" noAdjustHandles="1" noChangeArrowheads="1" noChangeShapeType="1" noTextEdit="1"/>
              </p:cNvSpPr>
              <p:nvPr/>
            </p:nvSpPr>
            <p:spPr>
              <a:xfrm>
                <a:off x="7775625" y="1374728"/>
                <a:ext cx="3416320" cy="954107"/>
              </a:xfrm>
              <a:prstGeom prst="rect">
                <a:avLst/>
              </a:prstGeom>
              <a:blipFill>
                <a:blip r:embed="rId6"/>
                <a:stretch>
                  <a:fillRect l="-3346" t="-6667" r="-2974"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8DEF31D3-E5F1-0E40-9423-3F5D2FF6D780}"/>
                  </a:ext>
                </a:extLst>
              </p:cNvPr>
              <p:cNvSpPr txBox="1"/>
              <p:nvPr/>
            </p:nvSpPr>
            <p:spPr>
              <a:xfrm>
                <a:off x="8578638" y="2723565"/>
                <a:ext cx="1305165" cy="369332"/>
              </a:xfrm>
              <a:prstGeom prst="rect">
                <a:avLst/>
              </a:prstGeom>
              <a:noFill/>
              <a:ln>
                <a:solidFill>
                  <a:srgbClr val="FF0000"/>
                </a:solidFill>
              </a:ln>
            </p:spPr>
            <p:txBody>
              <a:bodyPr wrap="none" rtlCol="0">
                <a:spAutoFit/>
              </a:bodyPr>
              <a:lstStyle/>
              <a:p>
                <a14:m>
                  <m:oMath xmlns:m="http://schemas.openxmlformats.org/officeDocument/2006/math">
                    <m:r>
                      <a:rPr lang="en-US" altLang="ja-JP" b="1" i="1" dirty="0">
                        <a:solidFill>
                          <a:srgbClr val="FF0000"/>
                        </a:solidFill>
                        <a:latin typeface="Cambria Math" panose="02040503050406030204" pitchFamily="18" charset="0"/>
                      </a:rPr>
                      <m:t>𝒕</m:t>
                    </m:r>
                  </m:oMath>
                </a14:m>
                <a:r>
                  <a:rPr lang="ja-JP" altLang="en-US" b="1">
                    <a:solidFill>
                      <a:srgbClr val="FF0000"/>
                    </a:solidFill>
                  </a:rPr>
                  <a:t>値：</a:t>
                </a:r>
                <a:r>
                  <a:rPr lang="en-US" altLang="ja-JP" b="1" dirty="0">
                    <a:solidFill>
                      <a:srgbClr val="FF0000"/>
                    </a:solidFill>
                  </a:rPr>
                  <a:t>-0.50</a:t>
                </a:r>
                <a:endParaRPr kumimoji="1" lang="ja-JP" altLang="en-US"/>
              </a:p>
            </p:txBody>
          </p:sp>
        </mc:Choice>
        <mc:Fallback xmlns="">
          <p:sp>
            <p:nvSpPr>
              <p:cNvPr id="11" name="テキスト ボックス 10">
                <a:extLst>
                  <a:ext uri="{FF2B5EF4-FFF2-40B4-BE49-F238E27FC236}">
                    <a16:creationId xmlns:a16="http://schemas.microsoft.com/office/drawing/2014/main" id="{8DEF31D3-E5F1-0E40-9423-3F5D2FF6D780}"/>
                  </a:ext>
                </a:extLst>
              </p:cNvPr>
              <p:cNvSpPr txBox="1">
                <a:spLocks noRot="1" noChangeAspect="1" noMove="1" noResize="1" noEditPoints="1" noAdjustHandles="1" noChangeArrowheads="1" noChangeShapeType="1" noTextEdit="1"/>
              </p:cNvSpPr>
              <p:nvPr/>
            </p:nvSpPr>
            <p:spPr>
              <a:xfrm>
                <a:off x="8578638" y="2723565"/>
                <a:ext cx="1305165" cy="369332"/>
              </a:xfrm>
              <a:prstGeom prst="rect">
                <a:avLst/>
              </a:prstGeom>
              <a:blipFill>
                <a:blip r:embed="rId7"/>
                <a:stretch>
                  <a:fillRect t="-3125" r="-1905" b="-18750"/>
                </a:stretch>
              </a:blipFill>
              <a:ln>
                <a:solidFill>
                  <a:srgbClr val="FF0000"/>
                </a:solidFill>
              </a:ln>
            </p:spPr>
            <p:txBody>
              <a:bodyPr/>
              <a:lstStyle/>
              <a:p>
                <a:r>
                  <a:rPr lang="ja-JP" altLang="en-US">
                    <a:noFill/>
                  </a:rPr>
                  <a:t> </a:t>
                </a:r>
              </a:p>
            </p:txBody>
          </p:sp>
        </mc:Fallback>
      </mc:AlternateContent>
      <p:cxnSp>
        <p:nvCxnSpPr>
          <p:cNvPr id="15" name="直線矢印コネクタ 14">
            <a:extLst>
              <a:ext uri="{FF2B5EF4-FFF2-40B4-BE49-F238E27FC236}">
                <a16:creationId xmlns:a16="http://schemas.microsoft.com/office/drawing/2014/main" id="{22BEE48D-0538-DE45-BB2A-F0FB5606BD73}"/>
              </a:ext>
            </a:extLst>
          </p:cNvPr>
          <p:cNvCxnSpPr>
            <a:cxnSpLocks/>
            <a:stCxn id="11" idx="2"/>
            <a:endCxn id="19" idx="0"/>
          </p:cNvCxnSpPr>
          <p:nvPr/>
        </p:nvCxnSpPr>
        <p:spPr>
          <a:xfrm>
            <a:off x="9231221" y="3092897"/>
            <a:ext cx="1" cy="11687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円/楕円 18">
            <a:extLst>
              <a:ext uri="{FF2B5EF4-FFF2-40B4-BE49-F238E27FC236}">
                <a16:creationId xmlns:a16="http://schemas.microsoft.com/office/drawing/2014/main" id="{8AB2304A-BB2A-4F42-81A5-16E8758C9423}"/>
              </a:ext>
            </a:extLst>
          </p:cNvPr>
          <p:cNvSpPr/>
          <p:nvPr/>
        </p:nvSpPr>
        <p:spPr>
          <a:xfrm>
            <a:off x="9125204" y="4261684"/>
            <a:ext cx="212035" cy="19547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a:extLst>
              <a:ext uri="{FF2B5EF4-FFF2-40B4-BE49-F238E27FC236}">
                <a16:creationId xmlns:a16="http://schemas.microsoft.com/office/drawing/2014/main" id="{A0FAE9DB-9716-D547-8D33-7958DDF22CA6}"/>
              </a:ext>
            </a:extLst>
          </p:cNvPr>
          <p:cNvCxnSpPr>
            <a:cxnSpLocks/>
          </p:cNvCxnSpPr>
          <p:nvPr/>
        </p:nvCxnSpPr>
        <p:spPr>
          <a:xfrm>
            <a:off x="6886361" y="4377642"/>
            <a:ext cx="502257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EE4298C0-631E-7A4C-AFA7-53A7477F889D}"/>
                  </a:ext>
                </a:extLst>
              </p:cNvPr>
              <p:cNvSpPr txBox="1"/>
              <p:nvPr/>
            </p:nvSpPr>
            <p:spPr>
              <a:xfrm>
                <a:off x="61774" y="4454871"/>
                <a:ext cx="6705682" cy="1015663"/>
              </a:xfrm>
              <a:prstGeom prst="rect">
                <a:avLst/>
              </a:prstGeom>
              <a:noFill/>
            </p:spPr>
            <p:txBody>
              <a:bodyPr wrap="none" rtlCol="0">
                <a:spAutoFit/>
              </a:bodyPr>
              <a:lstStyle/>
              <a:p>
                <a14:m>
                  <m:oMath xmlns:m="http://schemas.openxmlformats.org/officeDocument/2006/math">
                    <m:r>
                      <a:rPr lang="en-US" altLang="ja-JP" sz="2400" b="1" i="1" dirty="0">
                        <a:solidFill>
                          <a:srgbClr val="7030A0"/>
                        </a:solidFill>
                        <a:latin typeface="Cambria Math" panose="02040503050406030204" pitchFamily="18" charset="0"/>
                      </a:rPr>
                      <m:t>𝒑</m:t>
                    </m:r>
                  </m:oMath>
                </a14:m>
                <a:r>
                  <a:rPr lang="ja-JP" altLang="en-US" sz="2400" b="1">
                    <a:solidFill>
                      <a:srgbClr val="7030A0"/>
                    </a:solidFill>
                  </a:rPr>
                  <a:t>値</a:t>
                </a:r>
                <a:r>
                  <a:rPr lang="ja-JP" altLang="en-US" sz="2400" b="1"/>
                  <a:t>が一定基準よりも小さい</a:t>
                </a:r>
                <a:endParaRPr lang="en-US" altLang="ja-JP" sz="2400" b="1" dirty="0"/>
              </a:p>
              <a:p>
                <a:r>
                  <a:rPr lang="en-US" altLang="ja-JP" dirty="0"/>
                  <a:t>;</a:t>
                </a:r>
                <a:r>
                  <a:rPr lang="ja-JP" altLang="en-US"/>
                  <a:t>母集団から得た標本の</a:t>
                </a:r>
                <a:r>
                  <a:rPr lang="en-US" altLang="ja-JP" dirty="0"/>
                  <a:t>t</a:t>
                </a:r>
                <a:r>
                  <a:rPr lang="ja-JP" altLang="en-US"/>
                  <a:t>値が</a:t>
                </a:r>
                <a:r>
                  <a:rPr lang="en-US" altLang="ja-JP" dirty="0"/>
                  <a:t>,</a:t>
                </a:r>
                <a:r>
                  <a:rPr lang="ja-JP" altLang="en-US"/>
                  <a:t>仮説の</a:t>
                </a:r>
                <a:r>
                  <a:rPr lang="en-US" altLang="ja-JP" dirty="0"/>
                  <a:t>t</a:t>
                </a:r>
                <a:r>
                  <a:rPr lang="ja-JP" altLang="en-US"/>
                  <a:t>分布の中心から離れている</a:t>
                </a:r>
                <a:endParaRPr lang="en-US" altLang="ja-JP" dirty="0"/>
              </a:p>
              <a:p>
                <a:r>
                  <a:rPr lang="en-US" altLang="ja-JP" dirty="0"/>
                  <a:t>;</a:t>
                </a:r>
                <a:r>
                  <a:rPr lang="ja-JP" altLang="en-US"/>
                  <a:t>仮説の集団は間違っている可能性が高い</a:t>
                </a:r>
                <a:endParaRPr kumimoji="1" lang="ja-JP" altLang="en-US" sz="2400"/>
              </a:p>
            </p:txBody>
          </p:sp>
        </mc:Choice>
        <mc:Fallback xmlns="">
          <p:sp>
            <p:nvSpPr>
              <p:cNvPr id="29" name="テキスト ボックス 28">
                <a:extLst>
                  <a:ext uri="{FF2B5EF4-FFF2-40B4-BE49-F238E27FC236}">
                    <a16:creationId xmlns:a16="http://schemas.microsoft.com/office/drawing/2014/main" id="{EE4298C0-631E-7A4C-AFA7-53A7477F889D}"/>
                  </a:ext>
                </a:extLst>
              </p:cNvPr>
              <p:cNvSpPr txBox="1">
                <a:spLocks noRot="1" noChangeAspect="1" noMove="1" noResize="1" noEditPoints="1" noAdjustHandles="1" noChangeArrowheads="1" noChangeShapeType="1" noTextEdit="1"/>
              </p:cNvSpPr>
              <p:nvPr/>
            </p:nvSpPr>
            <p:spPr>
              <a:xfrm>
                <a:off x="61774" y="4454871"/>
                <a:ext cx="6705682" cy="1015663"/>
              </a:xfrm>
              <a:prstGeom prst="rect">
                <a:avLst/>
              </a:prstGeom>
              <a:blipFill>
                <a:blip r:embed="rId8"/>
                <a:stretch>
                  <a:fillRect l="-756" t="-3704" b="-7407"/>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B75A993A-761B-BD47-BA22-5BD42F9E332F}"/>
              </a:ext>
            </a:extLst>
          </p:cNvPr>
          <p:cNvSpPr txBox="1"/>
          <p:nvPr/>
        </p:nvSpPr>
        <p:spPr>
          <a:xfrm>
            <a:off x="593693" y="6291228"/>
            <a:ext cx="3775393" cy="523220"/>
          </a:xfrm>
          <a:prstGeom prst="rect">
            <a:avLst/>
          </a:prstGeom>
          <a:noFill/>
        </p:spPr>
        <p:txBody>
          <a:bodyPr wrap="none" rtlCol="0">
            <a:spAutoFit/>
          </a:bodyPr>
          <a:lstStyle/>
          <a:p>
            <a:r>
              <a:rPr kumimoji="1" lang="ja-JP" altLang="en-US" sz="2800" b="1"/>
              <a:t>帰無仮説は棄却される</a:t>
            </a:r>
          </a:p>
        </p:txBody>
      </p:sp>
      <p:sp>
        <p:nvSpPr>
          <p:cNvPr id="6" name="ストライプ矢印 5">
            <a:extLst>
              <a:ext uri="{FF2B5EF4-FFF2-40B4-BE49-F238E27FC236}">
                <a16:creationId xmlns:a16="http://schemas.microsoft.com/office/drawing/2014/main" id="{524C9977-87C8-1647-8512-097076AED9C8}"/>
              </a:ext>
            </a:extLst>
          </p:cNvPr>
          <p:cNvSpPr/>
          <p:nvPr/>
        </p:nvSpPr>
        <p:spPr>
          <a:xfrm rot="5400000">
            <a:off x="2095357" y="5340458"/>
            <a:ext cx="702824" cy="108084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085655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3AA58059-F349-6C4A-9481-F789654EE5B8}"/>
                  </a:ext>
                </a:extLst>
              </p:cNvPr>
              <p:cNvSpPr>
                <a:spLocks noGrp="1"/>
              </p:cNvSpPr>
              <p:nvPr>
                <p:ph type="title"/>
              </p:nvPr>
            </p:nvSpPr>
            <p:spPr/>
            <p:txBody>
              <a:bodyPr/>
              <a:lstStyle/>
              <a:p>
                <a:r>
                  <a:rPr lang="en-US" altLang="ja-JP" dirty="0"/>
                  <a:t>6.2.2 </a:t>
                </a:r>
                <a:r>
                  <a:rPr lang="ja-JP" altLang="en-US"/>
                  <a:t>２集団の母平均の差の</a:t>
                </a:r>
                <a14:m>
                  <m:oMath xmlns:m="http://schemas.openxmlformats.org/officeDocument/2006/math">
                    <m:r>
                      <a:rPr lang="en-US" altLang="ja-JP" i="1" dirty="0">
                        <a:latin typeface="Cambria Math" panose="02040503050406030204" pitchFamily="18" charset="0"/>
                      </a:rPr>
                      <m:t>𝑡</m:t>
                    </m:r>
                  </m:oMath>
                </a14:m>
                <a:r>
                  <a:rPr lang="ja-JP" altLang="en-US"/>
                  <a:t>検定</a:t>
                </a:r>
                <a:endParaRPr kumimoji="1" lang="ja-JP" altLang="en-US"/>
              </a:p>
            </p:txBody>
          </p:sp>
        </mc:Choice>
        <mc:Fallback xmlns="">
          <p:sp>
            <p:nvSpPr>
              <p:cNvPr id="2" name="タイトル 1">
                <a:extLst>
                  <a:ext uri="{FF2B5EF4-FFF2-40B4-BE49-F238E27FC236}">
                    <a16:creationId xmlns:a16="http://schemas.microsoft.com/office/drawing/2014/main" id="{3AA58059-F349-6C4A-9481-F789654EE5B8}"/>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3" name="コンテンツ プレースホルダー 2">
            <a:extLst>
              <a:ext uri="{FF2B5EF4-FFF2-40B4-BE49-F238E27FC236}">
                <a16:creationId xmlns:a16="http://schemas.microsoft.com/office/drawing/2014/main" id="{CE4BA8D6-E5B3-6346-84D6-0A6AAA85FDC8}"/>
              </a:ext>
            </a:extLst>
          </p:cNvPr>
          <p:cNvSpPr>
            <a:spLocks noGrp="1"/>
          </p:cNvSpPr>
          <p:nvPr>
            <p:ph idx="1"/>
          </p:nvPr>
        </p:nvSpPr>
        <p:spPr>
          <a:xfrm>
            <a:off x="98612" y="1410141"/>
            <a:ext cx="6180418" cy="647609"/>
          </a:xfrm>
        </p:spPr>
        <p:txBody>
          <a:bodyPr>
            <a:normAutofit/>
          </a:bodyPr>
          <a:lstStyle/>
          <a:p>
            <a:pPr marL="0" indent="0">
              <a:buNone/>
            </a:pPr>
            <a:r>
              <a:rPr kumimoji="1" lang="ja-JP" altLang="en-US" sz="4000" b="1" u="sng">
                <a:solidFill>
                  <a:schemeClr val="tx2">
                    <a:lumMod val="60000"/>
                    <a:lumOff val="40000"/>
                  </a:schemeClr>
                </a:solidFill>
              </a:rPr>
              <a:t>２集団に対応がある時</a:t>
            </a:r>
          </a:p>
        </p:txBody>
      </p:sp>
      <p:pic>
        <p:nvPicPr>
          <p:cNvPr id="24" name="図 23">
            <a:extLst>
              <a:ext uri="{FF2B5EF4-FFF2-40B4-BE49-F238E27FC236}">
                <a16:creationId xmlns:a16="http://schemas.microsoft.com/office/drawing/2014/main" id="{09F48078-7917-3A43-A746-E3F6736B85D6}"/>
              </a:ext>
            </a:extLst>
          </p:cNvPr>
          <p:cNvPicPr>
            <a:picLocks noChangeAspect="1"/>
          </p:cNvPicPr>
          <p:nvPr/>
        </p:nvPicPr>
        <p:blipFill>
          <a:blip r:embed="rId3"/>
          <a:stretch>
            <a:fillRect/>
          </a:stretch>
        </p:blipFill>
        <p:spPr>
          <a:xfrm>
            <a:off x="98612" y="3006819"/>
            <a:ext cx="4885787" cy="2969793"/>
          </a:xfrm>
          <a:prstGeom prst="rect">
            <a:avLst/>
          </a:prstGeom>
        </p:spPr>
      </p:pic>
      <p:cxnSp>
        <p:nvCxnSpPr>
          <p:cNvPr id="26" name="カギ線コネクタ 25">
            <a:extLst>
              <a:ext uri="{FF2B5EF4-FFF2-40B4-BE49-F238E27FC236}">
                <a16:creationId xmlns:a16="http://schemas.microsoft.com/office/drawing/2014/main" id="{5A74B1CC-E7E7-C745-A036-FB4301A577E0}"/>
              </a:ext>
            </a:extLst>
          </p:cNvPr>
          <p:cNvCxnSpPr>
            <a:cxnSpLocks/>
            <a:stCxn id="27" idx="3"/>
          </p:cNvCxnSpPr>
          <p:nvPr/>
        </p:nvCxnSpPr>
        <p:spPr>
          <a:xfrm flipV="1">
            <a:off x="4057300" y="5910288"/>
            <a:ext cx="611322" cy="6328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6A539A4C-1501-6C42-83AB-C88989B7CD85}"/>
              </a:ext>
            </a:extLst>
          </p:cNvPr>
          <p:cNvSpPr txBox="1"/>
          <p:nvPr/>
        </p:nvSpPr>
        <p:spPr>
          <a:xfrm>
            <a:off x="3641802" y="6358447"/>
            <a:ext cx="415498" cy="369332"/>
          </a:xfrm>
          <a:prstGeom prst="rect">
            <a:avLst/>
          </a:prstGeom>
          <a:noFill/>
          <a:ln>
            <a:solidFill>
              <a:schemeClr val="accent5"/>
            </a:solidFill>
          </a:ln>
        </p:spPr>
        <p:txBody>
          <a:bodyPr wrap="none" rtlCol="0">
            <a:spAutoFit/>
          </a:bodyPr>
          <a:lstStyle/>
          <a:p>
            <a:r>
              <a:rPr kumimoji="1" lang="ja-JP" altLang="en-US">
                <a:solidFill>
                  <a:schemeClr val="accent5">
                    <a:lumMod val="75000"/>
                  </a:schemeClr>
                </a:solidFill>
              </a:rPr>
              <a:t>差</a:t>
            </a:r>
          </a:p>
        </p:txBody>
      </p:sp>
      <p:cxnSp>
        <p:nvCxnSpPr>
          <p:cNvPr id="40" name="カギ線コネクタ 39">
            <a:extLst>
              <a:ext uri="{FF2B5EF4-FFF2-40B4-BE49-F238E27FC236}">
                <a16:creationId xmlns:a16="http://schemas.microsoft.com/office/drawing/2014/main" id="{0A5F7DAA-E6E3-544B-981C-840F2503BC78}"/>
              </a:ext>
            </a:extLst>
          </p:cNvPr>
          <p:cNvCxnSpPr>
            <a:cxnSpLocks/>
            <a:stCxn id="43" idx="2"/>
            <a:endCxn id="27" idx="1"/>
          </p:cNvCxnSpPr>
          <p:nvPr/>
        </p:nvCxnSpPr>
        <p:spPr>
          <a:xfrm rot="16200000" flipH="1">
            <a:off x="2775242" y="5676552"/>
            <a:ext cx="632823" cy="11002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628BFADB-80C0-2F4A-8A55-3A74A960C0DD}"/>
              </a:ext>
            </a:extLst>
          </p:cNvPr>
          <p:cNvSpPr txBox="1"/>
          <p:nvPr/>
        </p:nvSpPr>
        <p:spPr>
          <a:xfrm>
            <a:off x="2333756" y="5540958"/>
            <a:ext cx="415498" cy="369332"/>
          </a:xfrm>
          <a:prstGeom prst="rect">
            <a:avLst/>
          </a:prstGeom>
          <a:noFill/>
        </p:spPr>
        <p:txBody>
          <a:bodyPr wrap="none" rtlCol="0">
            <a:spAutoFit/>
          </a:bodyPr>
          <a:lstStyle/>
          <a:p>
            <a:r>
              <a:rPr lang="ja-JP" altLang="en-US"/>
              <a:t>　</a:t>
            </a:r>
            <a:endParaRPr kumimoji="1" lang="ja-JP" altLang="en-US"/>
          </a:p>
        </p:txBody>
      </p:sp>
      <p:sp>
        <p:nvSpPr>
          <p:cNvPr id="45" name="テキスト ボックス 44">
            <a:extLst>
              <a:ext uri="{FF2B5EF4-FFF2-40B4-BE49-F238E27FC236}">
                <a16:creationId xmlns:a16="http://schemas.microsoft.com/office/drawing/2014/main" id="{E8AA88B7-202C-DF45-AEDF-134DEC9C96C4}"/>
              </a:ext>
            </a:extLst>
          </p:cNvPr>
          <p:cNvSpPr txBox="1"/>
          <p:nvPr/>
        </p:nvSpPr>
        <p:spPr>
          <a:xfrm>
            <a:off x="3641801" y="5540958"/>
            <a:ext cx="415498" cy="369332"/>
          </a:xfrm>
          <a:prstGeom prst="rect">
            <a:avLst/>
          </a:prstGeom>
          <a:noFill/>
        </p:spPr>
        <p:txBody>
          <a:bodyPr wrap="none" rtlCol="0">
            <a:spAutoFit/>
          </a:bodyPr>
          <a:lstStyle/>
          <a:p>
            <a:r>
              <a:rPr lang="ja-JP" altLang="en-US"/>
              <a:t>　</a:t>
            </a:r>
            <a:endParaRPr kumimoji="1" lang="ja-JP" altLang="en-US"/>
          </a:p>
        </p:txBody>
      </p:sp>
      <p:cxnSp>
        <p:nvCxnSpPr>
          <p:cNvPr id="46" name="カギ線コネクタ 45">
            <a:extLst>
              <a:ext uri="{FF2B5EF4-FFF2-40B4-BE49-F238E27FC236}">
                <a16:creationId xmlns:a16="http://schemas.microsoft.com/office/drawing/2014/main" id="{E464976F-3962-364C-A3EE-4AFD6CAD7D57}"/>
              </a:ext>
            </a:extLst>
          </p:cNvPr>
          <p:cNvCxnSpPr>
            <a:cxnSpLocks/>
            <a:stCxn id="45" idx="2"/>
            <a:endCxn id="27" idx="0"/>
          </p:cNvCxnSpPr>
          <p:nvPr/>
        </p:nvCxnSpPr>
        <p:spPr>
          <a:xfrm rot="16200000" flipH="1">
            <a:off x="3625472" y="6134367"/>
            <a:ext cx="448157"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71F89055-79EA-554F-A422-B8B1664F000A}"/>
              </a:ext>
            </a:extLst>
          </p:cNvPr>
          <p:cNvSpPr txBox="1"/>
          <p:nvPr/>
        </p:nvSpPr>
        <p:spPr>
          <a:xfrm>
            <a:off x="18722" y="2310614"/>
            <a:ext cx="6340197" cy="461665"/>
          </a:xfrm>
          <a:prstGeom prst="rect">
            <a:avLst/>
          </a:prstGeom>
          <a:noFill/>
        </p:spPr>
        <p:txBody>
          <a:bodyPr wrap="none" rtlCol="0">
            <a:spAutoFit/>
          </a:bodyPr>
          <a:lstStyle/>
          <a:p>
            <a:r>
              <a:rPr lang="ja-JP" altLang="en-US" sz="2400" b="1"/>
              <a:t>（例）薬を飲んだ前後で体温は変化するか？</a:t>
            </a:r>
            <a:endParaRPr kumimoji="1" lang="ja-JP" altLang="en-US" sz="2400" b="1"/>
          </a:p>
        </p:txBody>
      </p:sp>
      <p:sp>
        <p:nvSpPr>
          <p:cNvPr id="58" name="テキスト ボックス 57">
            <a:extLst>
              <a:ext uri="{FF2B5EF4-FFF2-40B4-BE49-F238E27FC236}">
                <a16:creationId xmlns:a16="http://schemas.microsoft.com/office/drawing/2014/main" id="{E7070D08-2330-A046-BEFA-8AFF24FF7151}"/>
              </a:ext>
            </a:extLst>
          </p:cNvPr>
          <p:cNvSpPr txBox="1"/>
          <p:nvPr/>
        </p:nvSpPr>
        <p:spPr>
          <a:xfrm>
            <a:off x="6440012" y="3361772"/>
            <a:ext cx="5570756" cy="523220"/>
          </a:xfrm>
          <a:prstGeom prst="rect">
            <a:avLst/>
          </a:prstGeom>
          <a:noFill/>
        </p:spPr>
        <p:txBody>
          <a:bodyPr wrap="none" rtlCol="0">
            <a:spAutoFit/>
          </a:bodyPr>
          <a:lstStyle/>
          <a:p>
            <a:r>
              <a:rPr kumimoji="1" lang="ja-JP" altLang="en-US" sz="2800" b="1"/>
              <a:t>帰無仮説：差分の平均は０である</a:t>
            </a:r>
          </a:p>
        </p:txBody>
      </p:sp>
      <p:sp>
        <p:nvSpPr>
          <p:cNvPr id="59" name="角丸四角形 58">
            <a:extLst>
              <a:ext uri="{FF2B5EF4-FFF2-40B4-BE49-F238E27FC236}">
                <a16:creationId xmlns:a16="http://schemas.microsoft.com/office/drawing/2014/main" id="{E00A3BCC-CD5D-DF46-854A-34443EE2293B}"/>
              </a:ext>
            </a:extLst>
          </p:cNvPr>
          <p:cNvSpPr/>
          <p:nvPr/>
        </p:nvSpPr>
        <p:spPr>
          <a:xfrm>
            <a:off x="4339603" y="3006819"/>
            <a:ext cx="631554" cy="2903469"/>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右矢印 61">
            <a:extLst>
              <a:ext uri="{FF2B5EF4-FFF2-40B4-BE49-F238E27FC236}">
                <a16:creationId xmlns:a16="http://schemas.microsoft.com/office/drawing/2014/main" id="{6375216E-52DD-934B-AF61-69DEB90A5C81}"/>
              </a:ext>
            </a:extLst>
          </p:cNvPr>
          <p:cNvSpPr/>
          <p:nvPr/>
        </p:nvSpPr>
        <p:spPr>
          <a:xfrm>
            <a:off x="5118100" y="3926313"/>
            <a:ext cx="1098550" cy="1130803"/>
          </a:xfrm>
          <a:prstGeom prst="rightArrow">
            <a:avLst/>
          </a:prstGeom>
          <a:solidFill>
            <a:schemeClr val="accent5">
              <a:lumMod val="20000"/>
              <a:lumOff val="80000"/>
            </a:schemeClr>
          </a:solidFill>
          <a:ln>
            <a:solidFill>
              <a:schemeClr val="accent5">
                <a:lumMod val="40000"/>
                <a:lumOff val="6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42442D39-1EDE-744D-AF90-0AD6A6597EB8}"/>
                  </a:ext>
                </a:extLst>
              </p:cNvPr>
              <p:cNvSpPr txBox="1"/>
              <p:nvPr/>
            </p:nvSpPr>
            <p:spPr>
              <a:xfrm>
                <a:off x="7988209" y="2439236"/>
                <a:ext cx="2161169" cy="461665"/>
              </a:xfrm>
              <a:prstGeom prst="rect">
                <a:avLst/>
              </a:prstGeom>
              <a:noFill/>
            </p:spPr>
            <p:txBody>
              <a:bodyPr wrap="none" rtlCol="0">
                <a:spAutoFit/>
              </a:bodyPr>
              <a:lstStyle/>
              <a:p>
                <a:r>
                  <a:rPr kumimoji="1" lang="ja-JP" altLang="en-US" sz="2400" b="1">
                    <a:solidFill>
                      <a:schemeClr val="accent1">
                        <a:lumMod val="75000"/>
                      </a:schemeClr>
                    </a:solidFill>
                  </a:rPr>
                  <a:t>１標本の</a:t>
                </a:r>
                <a14:m>
                  <m:oMath xmlns:m="http://schemas.openxmlformats.org/officeDocument/2006/math">
                    <m:r>
                      <a:rPr lang="en-US" altLang="ja-JP" sz="2400" b="1" i="1" dirty="0">
                        <a:solidFill>
                          <a:schemeClr val="accent1">
                            <a:lumMod val="75000"/>
                          </a:schemeClr>
                        </a:solidFill>
                        <a:latin typeface="Cambria Math" panose="02040503050406030204" pitchFamily="18" charset="0"/>
                      </a:rPr>
                      <m:t>𝒕</m:t>
                    </m:r>
                  </m:oMath>
                </a14:m>
                <a:r>
                  <a:rPr lang="ja-JP" altLang="en-US" sz="2400" b="1">
                    <a:solidFill>
                      <a:schemeClr val="accent1">
                        <a:lumMod val="75000"/>
                      </a:schemeClr>
                    </a:solidFill>
                  </a:rPr>
                  <a:t>検定</a:t>
                </a:r>
                <a:endParaRPr kumimoji="1" lang="ja-JP" altLang="en-US" sz="2400" b="1">
                  <a:solidFill>
                    <a:schemeClr val="accent1">
                      <a:lumMod val="75000"/>
                    </a:schemeClr>
                  </a:solidFill>
                </a:endParaRPr>
              </a:p>
            </p:txBody>
          </p:sp>
        </mc:Choice>
        <mc:Fallback xmlns="">
          <p:sp>
            <p:nvSpPr>
              <p:cNvPr id="63" name="テキスト ボックス 62">
                <a:extLst>
                  <a:ext uri="{FF2B5EF4-FFF2-40B4-BE49-F238E27FC236}">
                    <a16:creationId xmlns:a16="http://schemas.microsoft.com/office/drawing/2014/main" id="{42442D39-1EDE-744D-AF90-0AD6A6597EB8}"/>
                  </a:ext>
                </a:extLst>
              </p:cNvPr>
              <p:cNvSpPr txBox="1">
                <a:spLocks noRot="1" noChangeAspect="1" noMove="1" noResize="1" noEditPoints="1" noAdjustHandles="1" noChangeArrowheads="1" noChangeShapeType="1" noTextEdit="1"/>
              </p:cNvSpPr>
              <p:nvPr/>
            </p:nvSpPr>
            <p:spPr>
              <a:xfrm>
                <a:off x="7988209" y="2439236"/>
                <a:ext cx="2161169" cy="461665"/>
              </a:xfrm>
              <a:prstGeom prst="rect">
                <a:avLst/>
              </a:prstGeom>
              <a:blipFill>
                <a:blip r:embed="rId4"/>
                <a:stretch>
                  <a:fillRect l="-4094" t="-11111" r="-2924" b="-30556"/>
                </a:stretch>
              </a:blipFill>
            </p:spPr>
            <p:txBody>
              <a:bodyPr/>
              <a:lstStyle/>
              <a:p>
                <a:r>
                  <a:rPr lang="ja-JP" altLang="en-US">
                    <a:noFill/>
                  </a:rPr>
                  <a:t> </a:t>
                </a:r>
              </a:p>
            </p:txBody>
          </p:sp>
        </mc:Fallback>
      </mc:AlternateContent>
      <p:sp>
        <p:nvSpPr>
          <p:cNvPr id="64" name="テキスト ボックス 63">
            <a:extLst>
              <a:ext uri="{FF2B5EF4-FFF2-40B4-BE49-F238E27FC236}">
                <a16:creationId xmlns:a16="http://schemas.microsoft.com/office/drawing/2014/main" id="{E03800BA-A5C5-864C-B9AB-4282239A0C20}"/>
              </a:ext>
            </a:extLst>
          </p:cNvPr>
          <p:cNvSpPr txBox="1"/>
          <p:nvPr/>
        </p:nvSpPr>
        <p:spPr>
          <a:xfrm>
            <a:off x="5675472" y="6172734"/>
            <a:ext cx="6516528" cy="461665"/>
          </a:xfrm>
          <a:prstGeom prst="rect">
            <a:avLst/>
          </a:prstGeom>
          <a:noFill/>
        </p:spPr>
        <p:txBody>
          <a:bodyPr wrap="none" rtlCol="0">
            <a:spAutoFit/>
          </a:bodyPr>
          <a:lstStyle/>
          <a:p>
            <a:r>
              <a:rPr kumimoji="1" lang="ja-JP" altLang="en-US" sz="2400"/>
              <a:t>棄却</a:t>
            </a:r>
            <a:r>
              <a:rPr kumimoji="1" lang="en-US" altLang="ja-JP" sz="2400" dirty="0"/>
              <a:t> </a:t>
            </a:r>
            <a:r>
              <a:rPr kumimoji="1" lang="ja-JP" altLang="en-US" sz="2400"/>
              <a:t>⇨</a:t>
            </a:r>
            <a:r>
              <a:rPr kumimoji="1" lang="en-US" altLang="ja-JP" sz="2400" dirty="0"/>
              <a:t> </a:t>
            </a:r>
            <a:r>
              <a:rPr lang="ja-JP" altLang="en-US" sz="2400"/>
              <a:t>薬を飲む前と後で体温が有意に異なる</a:t>
            </a:r>
          </a:p>
        </p:txBody>
      </p:sp>
      <mc:AlternateContent xmlns:mc="http://schemas.openxmlformats.org/markup-compatibility/2006" xmlns:a14="http://schemas.microsoft.com/office/drawing/2010/main">
        <mc:Choice Requires="a14">
          <p:sp>
            <p:nvSpPr>
              <p:cNvPr id="66" name="正方形/長方形 65">
                <a:extLst>
                  <a:ext uri="{FF2B5EF4-FFF2-40B4-BE49-F238E27FC236}">
                    <a16:creationId xmlns:a16="http://schemas.microsoft.com/office/drawing/2014/main" id="{0A618C28-09FA-6847-8F5F-39D701FDB72C}"/>
                  </a:ext>
                </a:extLst>
              </p:cNvPr>
              <p:cNvSpPr/>
              <p:nvPr/>
            </p:nvSpPr>
            <p:spPr>
              <a:xfrm>
                <a:off x="6623693" y="4106437"/>
                <a:ext cx="1850763" cy="1000851"/>
              </a:xfrm>
              <a:prstGeom prst="rect">
                <a:avLst/>
              </a:prstGeom>
            </p:spPr>
            <p:txBody>
              <a:bodyPr wrap="none">
                <a:spAutoFit/>
              </a:bodyPr>
              <a:lstStyle/>
              <a:p>
                <a14:m>
                  <m:oMath xmlns:m="http://schemas.openxmlformats.org/officeDocument/2006/math">
                    <m:r>
                      <a:rPr lang="en-US" altLang="ja-JP" sz="2400" i="1" dirty="0">
                        <a:latin typeface="Cambria Math" panose="02040503050406030204" pitchFamily="18" charset="0"/>
                      </a:rPr>
                      <m:t>𝑡</m:t>
                    </m:r>
                  </m:oMath>
                </a14:m>
                <a:r>
                  <a:rPr lang="ja-JP" altLang="en-US" sz="2400"/>
                  <a:t>値</a:t>
                </a:r>
                <a:r>
                  <a:rPr lang="en-US" altLang="ja-JP" sz="2400" dirty="0"/>
                  <a:t> = </a:t>
                </a:r>
                <a14:m>
                  <m:oMath xmlns:m="http://schemas.openxmlformats.org/officeDocument/2006/math">
                    <m:f>
                      <m:fPr>
                        <m:ctrlPr>
                          <a:rPr lang="en-US" altLang="ja-JP" sz="3600" i="1">
                            <a:latin typeface="Cambria Math" panose="02040503050406030204" pitchFamily="18" charset="0"/>
                          </a:rPr>
                        </m:ctrlPr>
                      </m:fPr>
                      <m:num>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𝑋</m:t>
                            </m:r>
                          </m:e>
                        </m:acc>
                        <m:r>
                          <a:rPr lang="en-US" altLang="ja-JP" sz="3600" i="1">
                            <a:latin typeface="Cambria Math" panose="02040503050406030204" pitchFamily="18" charset="0"/>
                          </a:rPr>
                          <m:t>−</m:t>
                        </m:r>
                        <m:r>
                          <a:rPr lang="en-US" altLang="ja-JP" sz="3600" i="1" smtClean="0">
                            <a:solidFill>
                              <a:schemeClr val="tx1"/>
                            </a:solidFill>
                            <a:latin typeface="Cambria Math" panose="02040503050406030204" pitchFamily="18" charset="0"/>
                            <a:ea typeface="Cambria Math" panose="02040503050406030204" pitchFamily="18" charset="0"/>
                          </a:rPr>
                          <m:t>𝜇</m:t>
                        </m:r>
                      </m:num>
                      <m:den>
                        <m:acc>
                          <m:accPr>
                            <m:chr m:val="̂"/>
                            <m:ctrlPr>
                              <a:rPr lang="en-US" altLang="ja-JP" sz="3600" i="1">
                                <a:latin typeface="Cambria Math" panose="02040503050406030204" pitchFamily="18" charset="0"/>
                              </a:rPr>
                            </m:ctrlPr>
                          </m:accPr>
                          <m:e>
                            <m:r>
                              <m:rPr>
                                <m:sty m:val="p"/>
                              </m:rPr>
                              <a:rPr lang="el-GR" altLang="ja-JP" sz="3600" i="1" dirty="0">
                                <a:latin typeface="Cambria Math" panose="02040503050406030204" pitchFamily="18" charset="0"/>
                                <a:ea typeface="Cambria Math" panose="02040503050406030204" pitchFamily="18" charset="0"/>
                              </a:rPr>
                              <m:t>σ</m:t>
                            </m:r>
                          </m:e>
                        </m:acc>
                        <m:r>
                          <a:rPr lang="en-US" altLang="ja-JP" sz="3600" i="1" dirty="0">
                            <a:latin typeface="Cambria Math" panose="02040503050406030204" pitchFamily="18" charset="0"/>
                            <a:ea typeface="Cambria Math" panose="02040503050406030204" pitchFamily="18" charset="0"/>
                          </a:rPr>
                          <m:t>/</m:t>
                        </m:r>
                        <m:rad>
                          <m:radPr>
                            <m:degHide m:val="on"/>
                            <m:ctrlPr>
                              <a:rPr lang="en-US" altLang="ja-JP" sz="3600" i="1" dirty="0">
                                <a:latin typeface="Cambria Math" panose="02040503050406030204" pitchFamily="18" charset="0"/>
                                <a:ea typeface="Cambria Math" panose="02040503050406030204" pitchFamily="18" charset="0"/>
                              </a:rPr>
                            </m:ctrlPr>
                          </m:radPr>
                          <m:deg/>
                          <m:e>
                            <m:r>
                              <a:rPr lang="en-US" altLang="ja-JP" sz="3600" i="1" dirty="0">
                                <a:latin typeface="Cambria Math" panose="02040503050406030204" pitchFamily="18" charset="0"/>
                                <a:ea typeface="Cambria Math" panose="02040503050406030204" pitchFamily="18" charset="0"/>
                              </a:rPr>
                              <m:t>𝑛</m:t>
                            </m:r>
                          </m:e>
                        </m:rad>
                      </m:den>
                    </m:f>
                  </m:oMath>
                </a14:m>
                <a:endParaRPr lang="ja-JP" altLang="en-US" sz="3600"/>
              </a:p>
            </p:txBody>
          </p:sp>
        </mc:Choice>
        <mc:Fallback xmlns="">
          <p:sp>
            <p:nvSpPr>
              <p:cNvPr id="66" name="正方形/長方形 65">
                <a:extLst>
                  <a:ext uri="{FF2B5EF4-FFF2-40B4-BE49-F238E27FC236}">
                    <a16:creationId xmlns:a16="http://schemas.microsoft.com/office/drawing/2014/main" id="{0A618C28-09FA-6847-8F5F-39D701FDB72C}"/>
                  </a:ext>
                </a:extLst>
              </p:cNvPr>
              <p:cNvSpPr>
                <a:spLocks noRot="1" noChangeAspect="1" noMove="1" noResize="1" noEditPoints="1" noAdjustHandles="1" noChangeArrowheads="1" noChangeShapeType="1" noTextEdit="1"/>
              </p:cNvSpPr>
              <p:nvPr/>
            </p:nvSpPr>
            <p:spPr>
              <a:xfrm>
                <a:off x="6623693" y="4106437"/>
                <a:ext cx="1850763" cy="1000851"/>
              </a:xfrm>
              <a:prstGeom prst="rect">
                <a:avLst/>
              </a:prstGeom>
              <a:blipFill>
                <a:blip r:embed="rId5"/>
                <a:stretch>
                  <a:fillRect b="-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正方形/長方形 66">
                <a:extLst>
                  <a:ext uri="{FF2B5EF4-FFF2-40B4-BE49-F238E27FC236}">
                    <a16:creationId xmlns:a16="http://schemas.microsoft.com/office/drawing/2014/main" id="{062F7C5A-60B8-6545-9640-DF75CF9EFAF9}"/>
                  </a:ext>
                </a:extLst>
              </p:cNvPr>
              <p:cNvSpPr/>
              <p:nvPr/>
            </p:nvSpPr>
            <p:spPr>
              <a:xfrm>
                <a:off x="8519637" y="4226119"/>
                <a:ext cx="3259482" cy="830997"/>
              </a:xfrm>
              <a:prstGeom prst="rect">
                <a:avLst/>
              </a:prstGeom>
            </p:spPr>
            <p:txBody>
              <a:bodyPr wrap="none">
                <a:spAutoFit/>
              </a:bodyPr>
              <a:lstStyle/>
              <a:p>
                <a14:m>
                  <m:oMath xmlns:m="http://schemas.openxmlformats.org/officeDocument/2006/math">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𝑋</m:t>
                        </m:r>
                      </m:e>
                    </m:acc>
                  </m:oMath>
                </a14:m>
                <a:r>
                  <a:rPr lang="en-US" altLang="ja-JP" sz="2400" dirty="0"/>
                  <a:t>:</a:t>
                </a:r>
                <a:r>
                  <a:rPr lang="ja-JP" altLang="en-US" sz="2400"/>
                  <a:t>差分の標本平均</a:t>
                </a:r>
                <a:endParaRPr lang="en-US" altLang="ja-JP" sz="2400" dirty="0"/>
              </a:p>
              <a:p>
                <a14:m>
                  <m:oMath xmlns:m="http://schemas.openxmlformats.org/officeDocument/2006/math">
                    <m:r>
                      <a:rPr lang="en-US" altLang="ja-JP" sz="2400" i="1" smtClean="0">
                        <a:solidFill>
                          <a:schemeClr val="tx1"/>
                        </a:solidFill>
                        <a:latin typeface="Cambria Math" panose="02040503050406030204" pitchFamily="18" charset="0"/>
                        <a:ea typeface="Cambria Math" panose="02040503050406030204" pitchFamily="18" charset="0"/>
                      </a:rPr>
                      <m:t>𝜇</m:t>
                    </m:r>
                  </m:oMath>
                </a14:m>
                <a:r>
                  <a:rPr lang="en-US" altLang="ja-JP" sz="2400" dirty="0"/>
                  <a:t>:</a:t>
                </a:r>
                <a:r>
                  <a:rPr lang="ja-JP" altLang="en-US" sz="2400"/>
                  <a:t>仮定する母平均</a:t>
                </a:r>
                <a:r>
                  <a:rPr lang="en-US" altLang="ja-JP" sz="2400" dirty="0"/>
                  <a:t> </a:t>
                </a:r>
                <a:r>
                  <a:rPr lang="ja-JP" altLang="en-US" sz="2400"/>
                  <a:t>⇨</a:t>
                </a:r>
                <a:r>
                  <a:rPr lang="en-US" altLang="ja-JP" sz="2400" dirty="0"/>
                  <a:t> 0</a:t>
                </a:r>
              </a:p>
            </p:txBody>
          </p:sp>
        </mc:Choice>
        <mc:Fallback xmlns="">
          <p:sp>
            <p:nvSpPr>
              <p:cNvPr id="67" name="正方形/長方形 66">
                <a:extLst>
                  <a:ext uri="{FF2B5EF4-FFF2-40B4-BE49-F238E27FC236}">
                    <a16:creationId xmlns:a16="http://schemas.microsoft.com/office/drawing/2014/main" id="{062F7C5A-60B8-6545-9640-DF75CF9EFAF9}"/>
                  </a:ext>
                </a:extLst>
              </p:cNvPr>
              <p:cNvSpPr>
                <a:spLocks noRot="1" noChangeAspect="1" noMove="1" noResize="1" noEditPoints="1" noAdjustHandles="1" noChangeArrowheads="1" noChangeShapeType="1" noTextEdit="1"/>
              </p:cNvSpPr>
              <p:nvPr/>
            </p:nvSpPr>
            <p:spPr>
              <a:xfrm>
                <a:off x="8519637" y="4226119"/>
                <a:ext cx="3259482" cy="830997"/>
              </a:xfrm>
              <a:prstGeom prst="rect">
                <a:avLst/>
              </a:prstGeom>
              <a:blipFill>
                <a:blip r:embed="rId6"/>
                <a:stretch>
                  <a:fillRect l="-389" t="-6061" r="-1946" b="-15152"/>
                </a:stretch>
              </a:blipFill>
            </p:spPr>
            <p:txBody>
              <a:bodyPr/>
              <a:lstStyle/>
              <a:p>
                <a:r>
                  <a:rPr lang="ja-JP" altLang="en-US">
                    <a:noFill/>
                  </a:rPr>
                  <a:t> </a:t>
                </a:r>
              </a:p>
            </p:txBody>
          </p:sp>
        </mc:Fallback>
      </mc:AlternateContent>
      <p:sp>
        <p:nvSpPr>
          <p:cNvPr id="68" name="正方形/長方形 67">
            <a:extLst>
              <a:ext uri="{FF2B5EF4-FFF2-40B4-BE49-F238E27FC236}">
                <a16:creationId xmlns:a16="http://schemas.microsoft.com/office/drawing/2014/main" id="{111A7E72-DE74-8A47-8A5B-E102EC6C1318}"/>
              </a:ext>
            </a:extLst>
          </p:cNvPr>
          <p:cNvSpPr/>
          <p:nvPr/>
        </p:nvSpPr>
        <p:spPr>
          <a:xfrm>
            <a:off x="6350351" y="2961156"/>
            <a:ext cx="5673468" cy="2969793"/>
          </a:xfrm>
          <a:prstGeom prst="rect">
            <a:avLst/>
          </a:prstGeom>
          <a:noFill/>
          <a:ln w="3810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B9717EFC-EEDB-144A-B028-9E6F4E917E08}"/>
                  </a:ext>
                </a:extLst>
              </p:cNvPr>
              <p:cNvSpPr txBox="1"/>
              <p:nvPr/>
            </p:nvSpPr>
            <p:spPr>
              <a:xfrm>
                <a:off x="6629023" y="5288286"/>
                <a:ext cx="3781228" cy="461665"/>
              </a:xfrm>
              <a:prstGeom prst="rect">
                <a:avLst/>
              </a:prstGeom>
              <a:noFill/>
            </p:spPr>
            <p:txBody>
              <a:bodyPr wrap="none" rtlCol="0">
                <a:spAutoFit/>
              </a:bodyPr>
              <a:lstStyle/>
              <a:p>
                <a:r>
                  <a:rPr kumimoji="1" lang="ja-JP" altLang="en-US" sz="2400"/>
                  <a:t>自由度</a:t>
                </a:r>
                <a14:m>
                  <m:oMath xmlns:m="http://schemas.openxmlformats.org/officeDocument/2006/math">
                    <m:r>
                      <a:rPr kumimoji="1" lang="en-US" altLang="ja-JP" sz="2400" i="1" dirty="0" smtClean="0">
                        <a:latin typeface="Cambria Math" panose="02040503050406030204" pitchFamily="18" charset="0"/>
                      </a:rPr>
                      <m:t>𝑛</m:t>
                    </m:r>
                    <m:r>
                      <a:rPr kumimoji="1" lang="en-US" altLang="ja-JP" sz="2400" i="1" dirty="0" smtClean="0">
                        <a:latin typeface="Cambria Math" panose="02040503050406030204" pitchFamily="18" charset="0"/>
                      </a:rPr>
                      <m:t>−1</m:t>
                    </m:r>
                  </m:oMath>
                </a14:m>
                <a:r>
                  <a:rPr kumimoji="1" lang="ja-JP" altLang="en-US" sz="2400"/>
                  <a:t>の</a:t>
                </a:r>
                <a14:m>
                  <m:oMath xmlns:m="http://schemas.openxmlformats.org/officeDocument/2006/math">
                    <m:r>
                      <a:rPr kumimoji="1" lang="en-US" altLang="ja-JP" sz="2400" i="1" dirty="0" smtClean="0">
                        <a:latin typeface="Cambria Math" panose="02040503050406030204" pitchFamily="18" charset="0"/>
                      </a:rPr>
                      <m:t>𝑡</m:t>
                    </m:r>
                  </m:oMath>
                </a14:m>
                <a:r>
                  <a:rPr kumimoji="1" lang="ja-JP" altLang="en-US" sz="2400"/>
                  <a:t>分布</a:t>
                </a:r>
                <a:r>
                  <a:rPr lang="ja-JP" altLang="en-US" sz="2400"/>
                  <a:t>に従う</a:t>
                </a:r>
                <a:endParaRPr kumimoji="1" lang="ja-JP" altLang="en-US" sz="2400"/>
              </a:p>
            </p:txBody>
          </p:sp>
        </mc:Choice>
        <mc:Fallback xmlns="">
          <p:sp>
            <p:nvSpPr>
              <p:cNvPr id="69" name="テキスト ボックス 68">
                <a:extLst>
                  <a:ext uri="{FF2B5EF4-FFF2-40B4-BE49-F238E27FC236}">
                    <a16:creationId xmlns:a16="http://schemas.microsoft.com/office/drawing/2014/main" id="{B9717EFC-EEDB-144A-B028-9E6F4E917E08}"/>
                  </a:ext>
                </a:extLst>
              </p:cNvPr>
              <p:cNvSpPr txBox="1">
                <a:spLocks noRot="1" noChangeAspect="1" noMove="1" noResize="1" noEditPoints="1" noAdjustHandles="1" noChangeArrowheads="1" noChangeShapeType="1" noTextEdit="1"/>
              </p:cNvSpPr>
              <p:nvPr/>
            </p:nvSpPr>
            <p:spPr>
              <a:xfrm>
                <a:off x="6629023" y="5288286"/>
                <a:ext cx="3781228" cy="461665"/>
              </a:xfrm>
              <a:prstGeom prst="rect">
                <a:avLst/>
              </a:prstGeom>
              <a:blipFill>
                <a:blip r:embed="rId7"/>
                <a:stretch>
                  <a:fillRect l="-2341" t="-7895" r="-2007"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テキスト ボックス 69">
                <a:extLst>
                  <a:ext uri="{FF2B5EF4-FFF2-40B4-BE49-F238E27FC236}">
                    <a16:creationId xmlns:a16="http://schemas.microsoft.com/office/drawing/2014/main" id="{41F06E5A-BF14-A14B-8426-6675CACAE2DB}"/>
                  </a:ext>
                </a:extLst>
              </p:cNvPr>
              <p:cNvSpPr txBox="1"/>
              <p:nvPr/>
            </p:nvSpPr>
            <p:spPr>
              <a:xfrm>
                <a:off x="4958649" y="3136612"/>
                <a:ext cx="1177310" cy="584775"/>
              </a:xfrm>
              <a:prstGeom prst="rect">
                <a:avLst/>
              </a:prstGeom>
              <a:noFill/>
            </p:spPr>
            <p:txBody>
              <a:bodyPr wrap="none" rtlCol="0">
                <a:spAutoFit/>
              </a:bodyPr>
              <a:lstStyle/>
              <a:p>
                <a:r>
                  <a:rPr kumimoji="1" lang="ja-JP" altLang="en-US" sz="2800" b="0">
                    <a:solidFill>
                      <a:schemeClr val="accent1">
                        <a:lumMod val="75000"/>
                      </a:schemeClr>
                    </a:solidFill>
                  </a:rPr>
                  <a:t>標本</a:t>
                </a:r>
                <a14:m>
                  <m:oMath xmlns:m="http://schemas.openxmlformats.org/officeDocument/2006/math">
                    <m:r>
                      <a:rPr kumimoji="1" lang="en-US" altLang="ja-JP" sz="3200" b="0" i="1" smtClean="0">
                        <a:solidFill>
                          <a:schemeClr val="accent1">
                            <a:lumMod val="75000"/>
                          </a:schemeClr>
                        </a:solidFill>
                        <a:latin typeface="Cambria Math" panose="02040503050406030204" pitchFamily="18" charset="0"/>
                      </a:rPr>
                      <m:t>𝑋</m:t>
                    </m:r>
                  </m:oMath>
                </a14:m>
                <a:endParaRPr kumimoji="1" lang="en-US" altLang="ja-JP" sz="3200" b="0" dirty="0">
                  <a:solidFill>
                    <a:schemeClr val="accent1">
                      <a:lumMod val="75000"/>
                    </a:schemeClr>
                  </a:solidFill>
                </a:endParaRPr>
              </a:p>
            </p:txBody>
          </p:sp>
        </mc:Choice>
        <mc:Fallback xmlns="">
          <p:sp>
            <p:nvSpPr>
              <p:cNvPr id="70" name="テキスト ボックス 69">
                <a:extLst>
                  <a:ext uri="{FF2B5EF4-FFF2-40B4-BE49-F238E27FC236}">
                    <a16:creationId xmlns:a16="http://schemas.microsoft.com/office/drawing/2014/main" id="{41F06E5A-BF14-A14B-8426-6675CACAE2DB}"/>
                  </a:ext>
                </a:extLst>
              </p:cNvPr>
              <p:cNvSpPr txBox="1">
                <a:spLocks noRot="1" noChangeAspect="1" noMove="1" noResize="1" noEditPoints="1" noAdjustHandles="1" noChangeArrowheads="1" noChangeShapeType="1" noTextEdit="1"/>
              </p:cNvSpPr>
              <p:nvPr/>
            </p:nvSpPr>
            <p:spPr>
              <a:xfrm>
                <a:off x="4958649" y="3136612"/>
                <a:ext cx="1177310" cy="584775"/>
              </a:xfrm>
              <a:prstGeom prst="rect">
                <a:avLst/>
              </a:prstGeom>
              <a:blipFill>
                <a:blip r:embed="rId8"/>
                <a:stretch>
                  <a:fillRect l="-9574" t="-2128" r="-1064" b="-2553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360730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55485208-5BAF-7740-B7B5-93019E2E5497}"/>
                  </a:ext>
                </a:extLst>
              </p:cNvPr>
              <p:cNvSpPr>
                <a:spLocks noGrp="1"/>
              </p:cNvSpPr>
              <p:nvPr>
                <p:ph type="title"/>
              </p:nvPr>
            </p:nvSpPr>
            <p:spPr/>
            <p:txBody>
              <a:bodyPr/>
              <a:lstStyle/>
              <a:p>
                <a:r>
                  <a:rPr lang="en-US" altLang="ja-JP" dirty="0"/>
                  <a:t>6.2.2 </a:t>
                </a:r>
                <a:r>
                  <a:rPr lang="ja-JP" altLang="en-US"/>
                  <a:t>２集団の母平均の差の</a:t>
                </a:r>
                <a14:m>
                  <m:oMath xmlns:m="http://schemas.openxmlformats.org/officeDocument/2006/math">
                    <m:r>
                      <a:rPr lang="en-US" altLang="ja-JP" i="1" dirty="0">
                        <a:latin typeface="Cambria Math" panose="02040503050406030204" pitchFamily="18" charset="0"/>
                      </a:rPr>
                      <m:t>𝑡</m:t>
                    </m:r>
                  </m:oMath>
                </a14:m>
                <a:r>
                  <a:rPr lang="ja-JP" altLang="en-US"/>
                  <a:t>検定</a:t>
                </a:r>
                <a:endParaRPr kumimoji="1" lang="ja-JP" altLang="en-US"/>
              </a:p>
            </p:txBody>
          </p:sp>
        </mc:Choice>
        <mc:Fallback xmlns="">
          <p:sp>
            <p:nvSpPr>
              <p:cNvPr id="2" name="タイトル 1">
                <a:extLst>
                  <a:ext uri="{FF2B5EF4-FFF2-40B4-BE49-F238E27FC236}">
                    <a16:creationId xmlns:a16="http://schemas.microsoft.com/office/drawing/2014/main" id="{55485208-5BAF-7740-B7B5-93019E2E5497}"/>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8" name="コンテンツ プレースホルダー 2">
            <a:extLst>
              <a:ext uri="{FF2B5EF4-FFF2-40B4-BE49-F238E27FC236}">
                <a16:creationId xmlns:a16="http://schemas.microsoft.com/office/drawing/2014/main" id="{FE3706C8-BB98-8549-95AE-333113A91474}"/>
              </a:ext>
            </a:extLst>
          </p:cNvPr>
          <p:cNvSpPr txBox="1">
            <a:spLocks/>
          </p:cNvSpPr>
          <p:nvPr/>
        </p:nvSpPr>
        <p:spPr>
          <a:xfrm>
            <a:off x="98612" y="1410141"/>
            <a:ext cx="6180418" cy="6476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4000" b="1" u="sng">
                <a:solidFill>
                  <a:schemeClr val="tx2">
                    <a:lumMod val="60000"/>
                    <a:lumOff val="40000"/>
                  </a:schemeClr>
                </a:solidFill>
              </a:rPr>
              <a:t>２集団に対応がない時</a:t>
            </a:r>
          </a:p>
        </p:txBody>
      </p:sp>
      <p:pic>
        <p:nvPicPr>
          <p:cNvPr id="12" name="図 11">
            <a:extLst>
              <a:ext uri="{FF2B5EF4-FFF2-40B4-BE49-F238E27FC236}">
                <a16:creationId xmlns:a16="http://schemas.microsoft.com/office/drawing/2014/main" id="{5BA0E30D-050B-EC43-A8C4-15DC5D4F697D}"/>
              </a:ext>
            </a:extLst>
          </p:cNvPr>
          <p:cNvPicPr>
            <a:picLocks noChangeAspect="1"/>
          </p:cNvPicPr>
          <p:nvPr/>
        </p:nvPicPr>
        <p:blipFill>
          <a:blip r:embed="rId3"/>
          <a:stretch>
            <a:fillRect/>
          </a:stretch>
        </p:blipFill>
        <p:spPr>
          <a:xfrm>
            <a:off x="135329" y="2866102"/>
            <a:ext cx="2512502" cy="2568336"/>
          </a:xfrm>
          <a:prstGeom prst="rect">
            <a:avLst/>
          </a:prstGeom>
        </p:spPr>
      </p:pic>
      <p:pic>
        <p:nvPicPr>
          <p:cNvPr id="14" name="図 13">
            <a:extLst>
              <a:ext uri="{FF2B5EF4-FFF2-40B4-BE49-F238E27FC236}">
                <a16:creationId xmlns:a16="http://schemas.microsoft.com/office/drawing/2014/main" id="{CE07BA17-F639-1C42-A5AA-1552FCC17454}"/>
              </a:ext>
            </a:extLst>
          </p:cNvPr>
          <p:cNvPicPr>
            <a:picLocks noChangeAspect="1"/>
          </p:cNvPicPr>
          <p:nvPr/>
        </p:nvPicPr>
        <p:blipFill>
          <a:blip r:embed="rId4"/>
          <a:stretch>
            <a:fillRect/>
          </a:stretch>
        </p:blipFill>
        <p:spPr>
          <a:xfrm>
            <a:off x="2674778" y="2849814"/>
            <a:ext cx="2512502" cy="1803090"/>
          </a:xfrm>
          <a:prstGeom prst="rect">
            <a:avLst/>
          </a:prstGeom>
        </p:spPr>
      </p:pic>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27DB7C4-F941-C84A-B6A4-AE7CC2BD7126}"/>
                  </a:ext>
                </a:extLst>
              </p:cNvPr>
              <p:cNvSpPr txBox="1"/>
              <p:nvPr/>
            </p:nvSpPr>
            <p:spPr>
              <a:xfrm>
                <a:off x="5827536" y="1625909"/>
                <a:ext cx="5206875" cy="523220"/>
              </a:xfrm>
              <a:prstGeom prst="rect">
                <a:avLst/>
              </a:prstGeom>
              <a:noFill/>
            </p:spPr>
            <p:txBody>
              <a:bodyPr wrap="none" rtlCol="0">
                <a:spAutoFit/>
              </a:bodyPr>
              <a:lstStyle/>
              <a:p>
                <a:r>
                  <a:rPr lang="ja-JP" altLang="en-US" sz="2800" b="1">
                    <a:solidFill>
                      <a:schemeClr val="accent1">
                        <a:lumMod val="75000"/>
                      </a:schemeClr>
                    </a:solidFill>
                  </a:rPr>
                  <a:t>ウェルチの検定</a:t>
                </a:r>
                <a:r>
                  <a:rPr lang="en-US" altLang="ja-JP" sz="2800" b="1" dirty="0">
                    <a:solidFill>
                      <a:schemeClr val="accent1">
                        <a:lumMod val="75000"/>
                      </a:schemeClr>
                    </a:solidFill>
                  </a:rPr>
                  <a:t> </a:t>
                </a:r>
                <a14:m>
                  <m:oMath xmlns:m="http://schemas.openxmlformats.org/officeDocument/2006/math">
                    <m:r>
                      <a:rPr lang="en-US" altLang="ja-JP" sz="2800" b="1" i="1" dirty="0" smtClean="0">
                        <a:solidFill>
                          <a:schemeClr val="accent1">
                            <a:lumMod val="75000"/>
                          </a:schemeClr>
                        </a:solidFill>
                        <a:latin typeface="Cambria Math" panose="02040503050406030204" pitchFamily="18" charset="0"/>
                      </a:rPr>
                      <m:t>(</m:t>
                    </m:r>
                    <m:r>
                      <a:rPr kumimoji="1" lang="en-US" altLang="ja-JP" sz="2800" b="1" i="1" dirty="0" smtClean="0">
                        <a:solidFill>
                          <a:schemeClr val="accent1">
                            <a:lumMod val="75000"/>
                          </a:schemeClr>
                        </a:solidFill>
                        <a:latin typeface="Cambria Math" panose="02040503050406030204" pitchFamily="18" charset="0"/>
                      </a:rPr>
                      <m:t>𝑾𝒆𝒍𝒄𝒉</m:t>
                    </m:r>
                    <m:r>
                      <a:rPr kumimoji="1" lang="en-US" altLang="ja-JP" sz="2800" b="1" i="1" dirty="0" smtClean="0">
                        <a:solidFill>
                          <a:schemeClr val="accent1">
                            <a:lumMod val="75000"/>
                          </a:schemeClr>
                        </a:solidFill>
                        <a:latin typeface="Cambria Math" panose="02040503050406030204" pitchFamily="18" charset="0"/>
                      </a:rPr>
                      <m:t>’</m:t>
                    </m:r>
                    <m:r>
                      <a:rPr kumimoji="1" lang="en-US" altLang="ja-JP" sz="2800" b="1" i="1" dirty="0" smtClean="0">
                        <a:solidFill>
                          <a:schemeClr val="accent1">
                            <a:lumMod val="75000"/>
                          </a:schemeClr>
                        </a:solidFill>
                        <a:latin typeface="Cambria Math" panose="02040503050406030204" pitchFamily="18" charset="0"/>
                      </a:rPr>
                      <m:t>𝒔</m:t>
                    </m:r>
                    <m:r>
                      <a:rPr kumimoji="1" lang="en-US" altLang="ja-JP" sz="2800" b="1" i="1" dirty="0" smtClean="0">
                        <a:solidFill>
                          <a:schemeClr val="accent1">
                            <a:lumMod val="75000"/>
                          </a:schemeClr>
                        </a:solidFill>
                        <a:latin typeface="Cambria Math" panose="02040503050406030204" pitchFamily="18" charset="0"/>
                      </a:rPr>
                      <m:t> </m:t>
                    </m:r>
                    <m:r>
                      <a:rPr kumimoji="1" lang="en-US" altLang="ja-JP" sz="2800" b="1" i="1" dirty="0" smtClean="0">
                        <a:solidFill>
                          <a:schemeClr val="accent1">
                            <a:lumMod val="75000"/>
                          </a:schemeClr>
                        </a:solidFill>
                        <a:latin typeface="Cambria Math" panose="02040503050406030204" pitchFamily="18" charset="0"/>
                      </a:rPr>
                      <m:t>𝒕𝒆𝒔𝒕</m:t>
                    </m:r>
                    <m:r>
                      <a:rPr kumimoji="1" lang="en-US" altLang="ja-JP" sz="2800" b="1" i="1" dirty="0" smtClean="0">
                        <a:solidFill>
                          <a:schemeClr val="accent1">
                            <a:lumMod val="75000"/>
                          </a:schemeClr>
                        </a:solidFill>
                        <a:latin typeface="Cambria Math" panose="02040503050406030204" pitchFamily="18" charset="0"/>
                      </a:rPr>
                      <m:t>)</m:t>
                    </m:r>
                  </m:oMath>
                </a14:m>
                <a:endParaRPr kumimoji="1" lang="ja-JP" altLang="en-US" sz="2800" b="1">
                  <a:solidFill>
                    <a:schemeClr val="accent1">
                      <a:lumMod val="75000"/>
                    </a:schemeClr>
                  </a:solidFill>
                </a:endParaRPr>
              </a:p>
            </p:txBody>
          </p:sp>
        </mc:Choice>
        <mc:Fallback xmlns="">
          <p:sp>
            <p:nvSpPr>
              <p:cNvPr id="15" name="テキスト ボックス 14">
                <a:extLst>
                  <a:ext uri="{FF2B5EF4-FFF2-40B4-BE49-F238E27FC236}">
                    <a16:creationId xmlns:a16="http://schemas.microsoft.com/office/drawing/2014/main" id="{E27DB7C4-F941-C84A-B6A4-AE7CC2BD7126}"/>
                  </a:ext>
                </a:extLst>
              </p:cNvPr>
              <p:cNvSpPr txBox="1">
                <a:spLocks noRot="1" noChangeAspect="1" noMove="1" noResize="1" noEditPoints="1" noAdjustHandles="1" noChangeArrowheads="1" noChangeShapeType="1" noTextEdit="1"/>
              </p:cNvSpPr>
              <p:nvPr/>
            </p:nvSpPr>
            <p:spPr>
              <a:xfrm>
                <a:off x="5827536" y="1625909"/>
                <a:ext cx="5206875" cy="523220"/>
              </a:xfrm>
              <a:prstGeom prst="rect">
                <a:avLst/>
              </a:prstGeom>
              <a:blipFill>
                <a:blip r:embed="rId5"/>
                <a:stretch>
                  <a:fillRect l="-2433" t="-11905" r="-243"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565E24A-AC6D-A643-9098-0D827578D0BC}"/>
                  </a:ext>
                </a:extLst>
              </p:cNvPr>
              <p:cNvSpPr txBox="1"/>
              <p:nvPr/>
            </p:nvSpPr>
            <p:spPr>
              <a:xfrm>
                <a:off x="802925" y="2288923"/>
                <a:ext cx="1104470" cy="523220"/>
              </a:xfrm>
              <a:prstGeom prst="rect">
                <a:avLst/>
              </a:prstGeom>
              <a:noFill/>
            </p:spPr>
            <p:txBody>
              <a:bodyPr wrap="none" rtlCol="0">
                <a:spAutoFit/>
              </a:bodyPr>
              <a:lstStyle/>
              <a:p>
                <a:r>
                  <a:rPr kumimoji="1" lang="ja-JP" altLang="en-US" sz="2800" b="0">
                    <a:solidFill>
                      <a:schemeClr val="accent1">
                        <a:lumMod val="75000"/>
                      </a:schemeClr>
                    </a:solidFill>
                  </a:rPr>
                  <a:t>標本</a:t>
                </a:r>
                <a14:m>
                  <m:oMath xmlns:m="http://schemas.openxmlformats.org/officeDocument/2006/math">
                    <m:r>
                      <a:rPr kumimoji="1" lang="en-US" altLang="ja-JP" sz="2800" b="0" i="1" smtClean="0">
                        <a:solidFill>
                          <a:schemeClr val="accent1">
                            <a:lumMod val="75000"/>
                          </a:schemeClr>
                        </a:solidFill>
                        <a:latin typeface="Cambria Math" panose="02040503050406030204" pitchFamily="18" charset="0"/>
                      </a:rPr>
                      <m:t>𝑥</m:t>
                    </m:r>
                  </m:oMath>
                </a14:m>
                <a:endParaRPr kumimoji="1" lang="en-US" altLang="ja-JP" sz="3200" b="0" dirty="0">
                  <a:solidFill>
                    <a:schemeClr val="accent1">
                      <a:lumMod val="75000"/>
                    </a:schemeClr>
                  </a:solidFill>
                </a:endParaRPr>
              </a:p>
            </p:txBody>
          </p:sp>
        </mc:Choice>
        <mc:Fallback xmlns="">
          <p:sp>
            <p:nvSpPr>
              <p:cNvPr id="17" name="テキスト ボックス 16">
                <a:extLst>
                  <a:ext uri="{FF2B5EF4-FFF2-40B4-BE49-F238E27FC236}">
                    <a16:creationId xmlns:a16="http://schemas.microsoft.com/office/drawing/2014/main" id="{5565E24A-AC6D-A643-9098-0D827578D0BC}"/>
                  </a:ext>
                </a:extLst>
              </p:cNvPr>
              <p:cNvSpPr txBox="1">
                <a:spLocks noRot="1" noChangeAspect="1" noMove="1" noResize="1" noEditPoints="1" noAdjustHandles="1" noChangeArrowheads="1" noChangeShapeType="1" noTextEdit="1"/>
              </p:cNvSpPr>
              <p:nvPr/>
            </p:nvSpPr>
            <p:spPr>
              <a:xfrm>
                <a:off x="802925" y="2288923"/>
                <a:ext cx="1104470" cy="523220"/>
              </a:xfrm>
              <a:prstGeom prst="rect">
                <a:avLst/>
              </a:prstGeom>
              <a:blipFill>
                <a:blip r:embed="rId6"/>
                <a:stretch>
                  <a:fillRect l="-10227" t="-12195" b="-3414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86ACD5FD-9F03-7949-95F8-28B1072B3B15}"/>
                  </a:ext>
                </a:extLst>
              </p:cNvPr>
              <p:cNvSpPr/>
              <p:nvPr/>
            </p:nvSpPr>
            <p:spPr>
              <a:xfrm>
                <a:off x="5855197" y="3115239"/>
                <a:ext cx="3198633" cy="1537665"/>
              </a:xfrm>
              <a:prstGeom prst="rect">
                <a:avLst/>
              </a:prstGeom>
            </p:spPr>
            <p:txBody>
              <a:bodyPr wrap="none">
                <a:spAutoFit/>
              </a:bodyPr>
              <a:lstStyle/>
              <a:p>
                <a14:m>
                  <m:oMath xmlns:m="http://schemas.openxmlformats.org/officeDocument/2006/math">
                    <m:r>
                      <a:rPr lang="en-US" altLang="ja-JP" sz="2800" i="1" dirty="0" smtClean="0">
                        <a:latin typeface="Cambria Math" panose="02040503050406030204" pitchFamily="18" charset="0"/>
                      </a:rPr>
                      <m:t>𝑡</m:t>
                    </m:r>
                  </m:oMath>
                </a14:m>
                <a:r>
                  <a:rPr lang="en-US" altLang="ja-JP" sz="2800" dirty="0"/>
                  <a:t> = </a:t>
                </a:r>
                <a14:m>
                  <m:oMath xmlns:m="http://schemas.openxmlformats.org/officeDocument/2006/math">
                    <m:f>
                      <m:fPr>
                        <m:ctrlPr>
                          <a:rPr lang="en-US" altLang="ja-JP" sz="4000" i="1">
                            <a:latin typeface="Cambria Math" panose="02040503050406030204" pitchFamily="18" charset="0"/>
                          </a:rPr>
                        </m:ctrlPr>
                      </m:fPr>
                      <m:num>
                        <m:sSub>
                          <m:sSubPr>
                            <m:ctrlPr>
                              <a:rPr lang="en-US" altLang="ja-JP" sz="4000" i="1" smtClean="0">
                                <a:latin typeface="Cambria Math" panose="02040503050406030204" pitchFamily="18" charset="0"/>
                              </a:rPr>
                            </m:ctrlPr>
                          </m:sSubPr>
                          <m:e>
                            <m:acc>
                              <m:accPr>
                                <m:chr m:val="̂"/>
                                <m:ctrlPr>
                                  <a:rPr lang="en-US" altLang="ja-JP" sz="4000" i="1" smtClean="0">
                                    <a:latin typeface="Cambria Math" panose="02040503050406030204" pitchFamily="18" charset="0"/>
                                  </a:rPr>
                                </m:ctrlPr>
                              </m:accPr>
                              <m:e>
                                <m:r>
                                  <a:rPr lang="en-US" altLang="ja-JP" sz="4000" i="1" smtClean="0">
                                    <a:latin typeface="Cambria Math" panose="02040503050406030204" pitchFamily="18" charset="0"/>
                                    <a:ea typeface="Cambria Math" panose="02040503050406030204" pitchFamily="18" charset="0"/>
                                  </a:rPr>
                                  <m:t>𝜇</m:t>
                                </m:r>
                              </m:e>
                            </m:acc>
                          </m:e>
                          <m:sub>
                            <m:r>
                              <a:rPr lang="en-US" altLang="ja-JP" sz="4000" b="0" i="1" smtClean="0">
                                <a:latin typeface="Cambria Math" panose="02040503050406030204" pitchFamily="18" charset="0"/>
                              </a:rPr>
                              <m:t>𝑥</m:t>
                            </m:r>
                          </m:sub>
                        </m:sSub>
                        <m:r>
                          <a:rPr lang="en-US" altLang="ja-JP" sz="4000" b="0" i="1" smtClean="0">
                            <a:latin typeface="Cambria Math" panose="02040503050406030204" pitchFamily="18" charset="0"/>
                          </a:rPr>
                          <m:t> </m:t>
                        </m:r>
                        <m:r>
                          <a:rPr lang="en-US" altLang="ja-JP" sz="4000" i="1">
                            <a:latin typeface="Cambria Math" panose="02040503050406030204" pitchFamily="18" charset="0"/>
                          </a:rPr>
                          <m:t>−</m:t>
                        </m:r>
                        <m:r>
                          <a:rPr lang="en-US" altLang="ja-JP" sz="4000" b="0" i="1" smtClean="0">
                            <a:latin typeface="Cambria Math" panose="02040503050406030204" pitchFamily="18" charset="0"/>
                          </a:rPr>
                          <m:t> </m:t>
                        </m:r>
                        <m:sSub>
                          <m:sSubPr>
                            <m:ctrlPr>
                              <a:rPr lang="en-US" altLang="ja-JP" sz="4000" i="1">
                                <a:latin typeface="Cambria Math" panose="02040503050406030204" pitchFamily="18" charset="0"/>
                              </a:rPr>
                            </m:ctrlPr>
                          </m:sSubPr>
                          <m:e>
                            <m:acc>
                              <m:accPr>
                                <m:chr m:val="̂"/>
                                <m:ctrlPr>
                                  <a:rPr lang="en-US" altLang="ja-JP" sz="4000" i="1">
                                    <a:latin typeface="Cambria Math" panose="02040503050406030204" pitchFamily="18" charset="0"/>
                                  </a:rPr>
                                </m:ctrlPr>
                              </m:accPr>
                              <m:e>
                                <m:r>
                                  <a:rPr lang="en-US" altLang="ja-JP" sz="4000" i="1">
                                    <a:latin typeface="Cambria Math" panose="02040503050406030204" pitchFamily="18" charset="0"/>
                                    <a:ea typeface="Cambria Math" panose="02040503050406030204" pitchFamily="18" charset="0"/>
                                  </a:rPr>
                                  <m:t>𝜇</m:t>
                                </m:r>
                              </m:e>
                            </m:acc>
                          </m:e>
                          <m:sub>
                            <m:r>
                              <a:rPr lang="en-US" altLang="ja-JP" sz="4000" b="0" i="1" smtClean="0">
                                <a:latin typeface="Cambria Math" panose="02040503050406030204" pitchFamily="18" charset="0"/>
                                <a:ea typeface="Cambria Math" panose="02040503050406030204" pitchFamily="18" charset="0"/>
                              </a:rPr>
                              <m:t>𝑦</m:t>
                            </m:r>
                          </m:sub>
                        </m:sSub>
                      </m:num>
                      <m:den>
                        <m:rad>
                          <m:radPr>
                            <m:degHide m:val="on"/>
                            <m:ctrlPr>
                              <a:rPr lang="en-US" altLang="ja-JP" sz="4000" i="1" dirty="0">
                                <a:latin typeface="Cambria Math" panose="02040503050406030204" pitchFamily="18" charset="0"/>
                                <a:ea typeface="Cambria Math" panose="02040503050406030204" pitchFamily="18" charset="0"/>
                              </a:rPr>
                            </m:ctrlPr>
                          </m:radPr>
                          <m:deg/>
                          <m:e>
                            <m:f>
                              <m:fPr>
                                <m:type m:val="skw"/>
                                <m:ctrlPr>
                                  <a:rPr lang="en-US" altLang="ja-JP" sz="4000" i="1" dirty="0" smtClean="0">
                                    <a:latin typeface="Cambria Math" panose="02040503050406030204" pitchFamily="18" charset="0"/>
                                    <a:ea typeface="Cambria Math" panose="02040503050406030204" pitchFamily="18" charset="0"/>
                                  </a:rPr>
                                </m:ctrlPr>
                              </m:fPr>
                              <m:num>
                                <m:sSubSup>
                                  <m:sSubSupPr>
                                    <m:ctrlPr>
                                      <a:rPr lang="en-US" altLang="ja-JP" sz="4000" i="1" dirty="0" smtClean="0">
                                        <a:latin typeface="Cambria Math" panose="02040503050406030204" pitchFamily="18" charset="0"/>
                                        <a:ea typeface="Cambria Math" panose="02040503050406030204" pitchFamily="18" charset="0"/>
                                      </a:rPr>
                                    </m:ctrlPr>
                                  </m:sSubSupPr>
                                  <m:e>
                                    <m:acc>
                                      <m:accPr>
                                        <m:chr m:val="̂"/>
                                        <m:ctrlPr>
                                          <a:rPr lang="en-US" altLang="ja-JP" sz="4000" i="1" dirty="0" smtClean="0">
                                            <a:latin typeface="Cambria Math" panose="02040503050406030204" pitchFamily="18" charset="0"/>
                                            <a:ea typeface="Cambria Math" panose="02040503050406030204" pitchFamily="18" charset="0"/>
                                          </a:rPr>
                                        </m:ctrlPr>
                                      </m:accPr>
                                      <m:e>
                                        <m:r>
                                          <a:rPr lang="en-US" altLang="ja-JP" sz="4000" i="1" dirty="0" smtClean="0">
                                            <a:latin typeface="Cambria Math" panose="02040503050406030204" pitchFamily="18" charset="0"/>
                                            <a:ea typeface="Cambria Math" panose="02040503050406030204" pitchFamily="18" charset="0"/>
                                          </a:rPr>
                                          <m:t>𝜎</m:t>
                                        </m:r>
                                      </m:e>
                                    </m:acc>
                                  </m:e>
                                  <m:sub>
                                    <m:r>
                                      <a:rPr lang="en-US" altLang="ja-JP" sz="4000" b="0" i="1" dirty="0" smtClean="0">
                                        <a:latin typeface="Cambria Math" panose="02040503050406030204" pitchFamily="18" charset="0"/>
                                        <a:ea typeface="Cambria Math" panose="02040503050406030204" pitchFamily="18" charset="0"/>
                                      </a:rPr>
                                      <m:t>𝑥</m:t>
                                    </m:r>
                                  </m:sub>
                                  <m:sup>
                                    <m:r>
                                      <a:rPr lang="en-US" altLang="ja-JP" sz="4000" b="0" i="1" dirty="0" smtClean="0">
                                        <a:latin typeface="Cambria Math" panose="02040503050406030204" pitchFamily="18" charset="0"/>
                                        <a:ea typeface="Cambria Math" panose="02040503050406030204" pitchFamily="18" charset="0"/>
                                      </a:rPr>
                                      <m:t>2</m:t>
                                    </m:r>
                                  </m:sup>
                                </m:sSubSup>
                              </m:num>
                              <m:den>
                                <m:r>
                                  <a:rPr lang="en-US" altLang="ja-JP" sz="4000" b="0" i="1" dirty="0" smtClean="0">
                                    <a:latin typeface="Cambria Math" panose="02040503050406030204" pitchFamily="18" charset="0"/>
                                    <a:ea typeface="Cambria Math" panose="02040503050406030204" pitchFamily="18" charset="0"/>
                                  </a:rPr>
                                  <m:t>𝑚</m:t>
                                </m:r>
                              </m:den>
                            </m:f>
                            <m:r>
                              <a:rPr lang="en-US" altLang="ja-JP" sz="4000" b="0" i="1" dirty="0" smtClean="0">
                                <a:latin typeface="Cambria Math" panose="02040503050406030204" pitchFamily="18" charset="0"/>
                                <a:ea typeface="Cambria Math" panose="02040503050406030204" pitchFamily="18" charset="0"/>
                              </a:rPr>
                              <m:t> + </m:t>
                            </m:r>
                            <m:f>
                              <m:fPr>
                                <m:type m:val="skw"/>
                                <m:ctrlPr>
                                  <a:rPr lang="en-US" altLang="ja-JP" sz="4000" i="1" dirty="0">
                                    <a:latin typeface="Cambria Math" panose="02040503050406030204" pitchFamily="18" charset="0"/>
                                    <a:ea typeface="Cambria Math" panose="02040503050406030204" pitchFamily="18" charset="0"/>
                                  </a:rPr>
                                </m:ctrlPr>
                              </m:fPr>
                              <m:num>
                                <m:sSubSup>
                                  <m:sSubSupPr>
                                    <m:ctrlPr>
                                      <a:rPr lang="en-US" altLang="ja-JP" sz="4000" i="1" dirty="0">
                                        <a:latin typeface="Cambria Math" panose="02040503050406030204" pitchFamily="18" charset="0"/>
                                        <a:ea typeface="Cambria Math" panose="02040503050406030204" pitchFamily="18" charset="0"/>
                                      </a:rPr>
                                    </m:ctrlPr>
                                  </m:sSubSupPr>
                                  <m:e>
                                    <m:acc>
                                      <m:accPr>
                                        <m:chr m:val="̂"/>
                                        <m:ctrlPr>
                                          <a:rPr lang="en-US" altLang="ja-JP" sz="4000" i="1" dirty="0">
                                            <a:latin typeface="Cambria Math" panose="02040503050406030204" pitchFamily="18" charset="0"/>
                                            <a:ea typeface="Cambria Math" panose="02040503050406030204" pitchFamily="18" charset="0"/>
                                          </a:rPr>
                                        </m:ctrlPr>
                                      </m:accPr>
                                      <m:e>
                                        <m:r>
                                          <a:rPr lang="en-US" altLang="ja-JP" sz="4000" i="1" dirty="0">
                                            <a:latin typeface="Cambria Math" panose="02040503050406030204" pitchFamily="18" charset="0"/>
                                            <a:ea typeface="Cambria Math" panose="02040503050406030204" pitchFamily="18" charset="0"/>
                                          </a:rPr>
                                          <m:t>𝜎</m:t>
                                        </m:r>
                                      </m:e>
                                    </m:acc>
                                  </m:e>
                                  <m:sub>
                                    <m:r>
                                      <a:rPr lang="en-US" altLang="ja-JP" sz="4000" b="0" i="1" dirty="0" smtClean="0">
                                        <a:latin typeface="Cambria Math" panose="02040503050406030204" pitchFamily="18" charset="0"/>
                                        <a:ea typeface="Cambria Math" panose="02040503050406030204" pitchFamily="18" charset="0"/>
                                      </a:rPr>
                                      <m:t>𝑦</m:t>
                                    </m:r>
                                  </m:sub>
                                  <m:sup>
                                    <m:r>
                                      <a:rPr lang="en-US" altLang="ja-JP" sz="4000" i="1" dirty="0">
                                        <a:latin typeface="Cambria Math" panose="02040503050406030204" pitchFamily="18" charset="0"/>
                                        <a:ea typeface="Cambria Math" panose="02040503050406030204" pitchFamily="18" charset="0"/>
                                      </a:rPr>
                                      <m:t>2</m:t>
                                    </m:r>
                                  </m:sup>
                                </m:sSubSup>
                              </m:num>
                              <m:den>
                                <m:r>
                                  <a:rPr lang="en-US" altLang="ja-JP" sz="4000" b="0" i="1" dirty="0" smtClean="0">
                                    <a:latin typeface="Cambria Math" panose="02040503050406030204" pitchFamily="18" charset="0"/>
                                    <a:ea typeface="Cambria Math" panose="02040503050406030204" pitchFamily="18" charset="0"/>
                                  </a:rPr>
                                  <m:t>𝑛</m:t>
                                </m:r>
                              </m:den>
                            </m:f>
                          </m:e>
                        </m:rad>
                      </m:den>
                    </m:f>
                  </m:oMath>
                </a14:m>
                <a:endParaRPr lang="ja-JP" altLang="en-US" sz="4000"/>
              </a:p>
            </p:txBody>
          </p:sp>
        </mc:Choice>
        <mc:Fallback xmlns="">
          <p:sp>
            <p:nvSpPr>
              <p:cNvPr id="20" name="正方形/長方形 19">
                <a:extLst>
                  <a:ext uri="{FF2B5EF4-FFF2-40B4-BE49-F238E27FC236}">
                    <a16:creationId xmlns:a16="http://schemas.microsoft.com/office/drawing/2014/main" id="{86ACD5FD-9F03-7949-95F8-28B1072B3B15}"/>
                  </a:ext>
                </a:extLst>
              </p:cNvPr>
              <p:cNvSpPr>
                <a:spLocks noRot="1" noChangeAspect="1" noMove="1" noResize="1" noEditPoints="1" noAdjustHandles="1" noChangeArrowheads="1" noChangeShapeType="1" noTextEdit="1"/>
              </p:cNvSpPr>
              <p:nvPr/>
            </p:nvSpPr>
            <p:spPr>
              <a:xfrm>
                <a:off x="5855197" y="3115239"/>
                <a:ext cx="3198633" cy="1537665"/>
              </a:xfrm>
              <a:prstGeom prst="rect">
                <a:avLst/>
              </a:prstGeom>
              <a:blipFill>
                <a:blip r:embed="rId7"/>
                <a:stretch>
                  <a:fillRect l="-395" t="-7377" r="-10277" b="-836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A2CECB07-A576-1342-AC68-F27288A79FFF}"/>
                  </a:ext>
                </a:extLst>
              </p:cNvPr>
              <p:cNvSpPr txBox="1"/>
              <p:nvPr/>
            </p:nvSpPr>
            <p:spPr>
              <a:xfrm>
                <a:off x="5854206" y="2335910"/>
                <a:ext cx="5471370" cy="461665"/>
              </a:xfrm>
              <a:prstGeom prst="rect">
                <a:avLst/>
              </a:prstGeom>
              <a:noFill/>
            </p:spPr>
            <p:txBody>
              <a:bodyPr wrap="none" rtlCol="0">
                <a:spAutoFit/>
              </a:bodyPr>
              <a:lstStyle/>
              <a:p>
                <a:r>
                  <a:rPr kumimoji="1" lang="ja-JP" altLang="en-US" sz="2400" b="1"/>
                  <a:t>帰無仮説：</a:t>
                </a:r>
                <a14:m>
                  <m:oMath xmlns:m="http://schemas.openxmlformats.org/officeDocument/2006/math">
                    <m:r>
                      <a:rPr kumimoji="1" lang="en-US" altLang="ja-JP" sz="2400" b="1" i="1" dirty="0" smtClean="0">
                        <a:latin typeface="Cambria Math" panose="02040503050406030204" pitchFamily="18" charset="0"/>
                      </a:rPr>
                      <m:t>𝒚</m:t>
                    </m:r>
                  </m:oMath>
                </a14:m>
                <a:r>
                  <a:rPr kumimoji="1" lang="ja-JP" altLang="en-US" sz="2400" b="1"/>
                  <a:t>の平均は</a:t>
                </a:r>
                <a14:m>
                  <m:oMath xmlns:m="http://schemas.openxmlformats.org/officeDocument/2006/math">
                    <m:r>
                      <a:rPr kumimoji="1" lang="en-US" altLang="ja-JP" sz="2400" b="1" i="1" dirty="0" smtClean="0">
                        <a:latin typeface="Cambria Math" panose="02040503050406030204" pitchFamily="18" charset="0"/>
                      </a:rPr>
                      <m:t>𝒙</m:t>
                    </m:r>
                  </m:oMath>
                </a14:m>
                <a:r>
                  <a:rPr kumimoji="1" lang="ja-JP" altLang="en-US" sz="2400" b="1"/>
                  <a:t>の平均と等しい</a:t>
                </a:r>
              </a:p>
            </p:txBody>
          </p:sp>
        </mc:Choice>
        <mc:Fallback xmlns="">
          <p:sp>
            <p:nvSpPr>
              <p:cNvPr id="21" name="テキスト ボックス 20">
                <a:extLst>
                  <a:ext uri="{FF2B5EF4-FFF2-40B4-BE49-F238E27FC236}">
                    <a16:creationId xmlns:a16="http://schemas.microsoft.com/office/drawing/2014/main" id="{A2CECB07-A576-1342-AC68-F27288A79FFF}"/>
                  </a:ext>
                </a:extLst>
              </p:cNvPr>
              <p:cNvSpPr txBox="1">
                <a:spLocks noRot="1" noChangeAspect="1" noMove="1" noResize="1" noEditPoints="1" noAdjustHandles="1" noChangeArrowheads="1" noChangeShapeType="1" noTextEdit="1"/>
              </p:cNvSpPr>
              <p:nvPr/>
            </p:nvSpPr>
            <p:spPr>
              <a:xfrm>
                <a:off x="5854206" y="2335910"/>
                <a:ext cx="5471370" cy="461665"/>
              </a:xfrm>
              <a:prstGeom prst="rect">
                <a:avLst/>
              </a:prstGeom>
              <a:blipFill>
                <a:blip r:embed="rId8"/>
                <a:stretch>
                  <a:fillRect l="-1620" t="-8108" r="-694"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D9304DAA-E474-0642-BA9A-87BAA784A075}"/>
                  </a:ext>
                </a:extLst>
              </p:cNvPr>
              <p:cNvSpPr txBox="1"/>
              <p:nvPr/>
            </p:nvSpPr>
            <p:spPr>
              <a:xfrm>
                <a:off x="3376358" y="2258067"/>
                <a:ext cx="1109343" cy="523220"/>
              </a:xfrm>
              <a:prstGeom prst="rect">
                <a:avLst/>
              </a:prstGeom>
              <a:noFill/>
            </p:spPr>
            <p:txBody>
              <a:bodyPr wrap="none" rtlCol="0">
                <a:spAutoFit/>
              </a:bodyPr>
              <a:lstStyle/>
              <a:p>
                <a:r>
                  <a:rPr kumimoji="1" lang="ja-JP" altLang="en-US" sz="2800" b="0">
                    <a:solidFill>
                      <a:schemeClr val="accent1">
                        <a:lumMod val="75000"/>
                      </a:schemeClr>
                    </a:solidFill>
                  </a:rPr>
                  <a:t>標本</a:t>
                </a:r>
                <a14:m>
                  <m:oMath xmlns:m="http://schemas.openxmlformats.org/officeDocument/2006/math">
                    <m:r>
                      <a:rPr kumimoji="1" lang="en-US" altLang="ja-JP" sz="2800" b="0" i="1" smtClean="0">
                        <a:solidFill>
                          <a:schemeClr val="accent1">
                            <a:lumMod val="75000"/>
                          </a:schemeClr>
                        </a:solidFill>
                        <a:latin typeface="Cambria Math" panose="02040503050406030204" pitchFamily="18" charset="0"/>
                      </a:rPr>
                      <m:t>𝑦</m:t>
                    </m:r>
                  </m:oMath>
                </a14:m>
                <a:endParaRPr kumimoji="1" lang="en-US" altLang="ja-JP" sz="3200" b="0" dirty="0">
                  <a:solidFill>
                    <a:schemeClr val="accent1">
                      <a:lumMod val="75000"/>
                    </a:schemeClr>
                  </a:solidFill>
                </a:endParaRPr>
              </a:p>
            </p:txBody>
          </p:sp>
        </mc:Choice>
        <mc:Fallback xmlns="">
          <p:sp>
            <p:nvSpPr>
              <p:cNvPr id="22" name="テキスト ボックス 21">
                <a:extLst>
                  <a:ext uri="{FF2B5EF4-FFF2-40B4-BE49-F238E27FC236}">
                    <a16:creationId xmlns:a16="http://schemas.microsoft.com/office/drawing/2014/main" id="{D9304DAA-E474-0642-BA9A-87BAA784A075}"/>
                  </a:ext>
                </a:extLst>
              </p:cNvPr>
              <p:cNvSpPr txBox="1">
                <a:spLocks noRot="1" noChangeAspect="1" noMove="1" noResize="1" noEditPoints="1" noAdjustHandles="1" noChangeArrowheads="1" noChangeShapeType="1" noTextEdit="1"/>
              </p:cNvSpPr>
              <p:nvPr/>
            </p:nvSpPr>
            <p:spPr>
              <a:xfrm>
                <a:off x="3376358" y="2258067"/>
                <a:ext cx="1109343" cy="523220"/>
              </a:xfrm>
              <a:prstGeom prst="rect">
                <a:avLst/>
              </a:prstGeom>
              <a:blipFill>
                <a:blip r:embed="rId9"/>
                <a:stretch>
                  <a:fillRect l="-11364" t="-11905" r="-1136"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5D33D72C-EE7A-E34D-A632-B617F0CC07ED}"/>
                  </a:ext>
                </a:extLst>
              </p:cNvPr>
              <p:cNvSpPr txBox="1"/>
              <p:nvPr/>
            </p:nvSpPr>
            <p:spPr>
              <a:xfrm>
                <a:off x="5724733" y="4825223"/>
                <a:ext cx="6335389" cy="707886"/>
              </a:xfrm>
              <a:prstGeom prst="rect">
                <a:avLst/>
              </a:prstGeom>
              <a:noFill/>
            </p:spPr>
            <p:txBody>
              <a:bodyPr wrap="none" rtlCol="0">
                <a:spAutoFit/>
              </a:bodyPr>
              <a:lstStyle/>
              <a:p>
                <a:r>
                  <a:rPr lang="ja-JP" altLang="en-US" sz="2000"/>
                  <a:t>・仮定する</a:t>
                </a:r>
                <a:r>
                  <a:rPr lang="en-US" altLang="ja-JP" sz="2000" dirty="0"/>
                  <a:t>y</a:t>
                </a:r>
                <a:r>
                  <a:rPr lang="ja-JP" altLang="en-US" sz="2000"/>
                  <a:t>の分布：</a:t>
                </a:r>
                <a:r>
                  <a:rPr lang="en-US" altLang="ja-JP" sz="2000" dirty="0"/>
                  <a:t>x</a:t>
                </a:r>
                <a:r>
                  <a:rPr lang="ja-JP" altLang="en-US" sz="2000"/>
                  <a:t>の代表値をもとに作成し標準化</a:t>
                </a:r>
                <a:endParaRPr lang="en-US" altLang="ja-JP" sz="2000" dirty="0"/>
              </a:p>
              <a:p>
                <a:r>
                  <a:rPr lang="ja-JP" altLang="en-US" sz="2000"/>
                  <a:t>・自由度</a:t>
                </a: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panose="02040503050406030204" pitchFamily="18" charset="0"/>
                            <a:ea typeface="Cambria Math" panose="02040503050406030204" pitchFamily="18" charset="0"/>
                          </a:rPr>
                          <m:t>𝜈</m:t>
                        </m:r>
                      </m:e>
                      <m:sup>
                        <m:r>
                          <a:rPr lang="en-US" altLang="ja-JP" sz="2000" i="1">
                            <a:latin typeface="Cambria Math" panose="02040503050406030204" pitchFamily="18" charset="0"/>
                            <a:ea typeface="Cambria Math" panose="02040503050406030204" pitchFamily="18" charset="0"/>
                          </a:rPr>
                          <m:t>∗</m:t>
                        </m:r>
                      </m:sup>
                    </m:sSup>
                  </m:oMath>
                </a14:m>
                <a:r>
                  <a:rPr lang="en-US" altLang="ja-JP" sz="2000" dirty="0"/>
                  <a:t>(</a:t>
                </a:r>
                <a14:m>
                  <m:oMath xmlns:m="http://schemas.openxmlformats.org/officeDocument/2006/math">
                    <m:r>
                      <a:rPr lang="en-US" altLang="ja-JP" sz="2000" i="1">
                        <a:latin typeface="Cambria Math" panose="02040503050406030204" pitchFamily="18" charset="0"/>
                        <a:ea typeface="Cambria Math" panose="02040503050406030204" pitchFamily="18" charset="0"/>
                      </a:rPr>
                      <m:t>𝜈</m:t>
                    </m:r>
                  </m:oMath>
                </a14:m>
                <a:r>
                  <a:rPr lang="ja-JP" altLang="en-US" sz="2000" dirty="0"/>
                  <a:t>に最も近い整数</a:t>
                </a:r>
                <a:r>
                  <a:rPr lang="en-US" altLang="ja-JP" sz="2000" dirty="0"/>
                  <a:t>)</a:t>
                </a:r>
                <a:r>
                  <a:rPr lang="ja-JP" altLang="en-US" sz="2000"/>
                  <a:t>の</a:t>
                </a:r>
                <a14:m>
                  <m:oMath xmlns:m="http://schemas.openxmlformats.org/officeDocument/2006/math">
                    <m:r>
                      <a:rPr lang="en-US" altLang="ja-JP" sz="2000" i="1" dirty="0">
                        <a:latin typeface="Cambria Math" panose="02040503050406030204" pitchFamily="18" charset="0"/>
                      </a:rPr>
                      <m:t>𝑡</m:t>
                    </m:r>
                  </m:oMath>
                </a14:m>
                <a:r>
                  <a:rPr lang="ja-JP" altLang="en-US" sz="2000"/>
                  <a:t>分布に従う</a:t>
                </a:r>
                <a:endParaRPr lang="en-US" altLang="ja-JP" sz="2000" dirty="0"/>
              </a:p>
            </p:txBody>
          </p:sp>
        </mc:Choice>
        <mc:Fallback xmlns="">
          <p:sp>
            <p:nvSpPr>
              <p:cNvPr id="24" name="テキスト ボックス 23">
                <a:extLst>
                  <a:ext uri="{FF2B5EF4-FFF2-40B4-BE49-F238E27FC236}">
                    <a16:creationId xmlns:a16="http://schemas.microsoft.com/office/drawing/2014/main" id="{5D33D72C-EE7A-E34D-A632-B617F0CC07ED}"/>
                  </a:ext>
                </a:extLst>
              </p:cNvPr>
              <p:cNvSpPr txBox="1">
                <a:spLocks noRot="1" noChangeAspect="1" noMove="1" noResize="1" noEditPoints="1" noAdjustHandles="1" noChangeArrowheads="1" noChangeShapeType="1" noTextEdit="1"/>
              </p:cNvSpPr>
              <p:nvPr/>
            </p:nvSpPr>
            <p:spPr>
              <a:xfrm>
                <a:off x="5724733" y="4825223"/>
                <a:ext cx="6335389" cy="707886"/>
              </a:xfrm>
              <a:prstGeom prst="rect">
                <a:avLst/>
              </a:prstGeom>
              <a:blipFill>
                <a:blip r:embed="rId10"/>
                <a:stretch>
                  <a:fillRect l="-1000" t="-3509" b="-14035"/>
                </a:stretch>
              </a:blipFill>
            </p:spPr>
            <p:txBody>
              <a:bodyPr/>
              <a:lstStyle/>
              <a:p>
                <a:r>
                  <a:rPr lang="ja-JP" altLang="en-US">
                    <a:noFill/>
                  </a:rPr>
                  <a:t> </a:t>
                </a:r>
              </a:p>
            </p:txBody>
          </p:sp>
        </mc:Fallback>
      </mc:AlternateContent>
      <p:sp>
        <p:nvSpPr>
          <p:cNvPr id="26" name="正方形/長方形 25">
            <a:extLst>
              <a:ext uri="{FF2B5EF4-FFF2-40B4-BE49-F238E27FC236}">
                <a16:creationId xmlns:a16="http://schemas.microsoft.com/office/drawing/2014/main" id="{5C9C9F8F-18E3-8945-8495-787AF553CE94}"/>
              </a:ext>
            </a:extLst>
          </p:cNvPr>
          <p:cNvSpPr/>
          <p:nvPr/>
        </p:nvSpPr>
        <p:spPr>
          <a:xfrm>
            <a:off x="12182281" y="4846253"/>
            <a:ext cx="9169400" cy="369332"/>
          </a:xfrm>
          <a:prstGeom prst="rect">
            <a:avLst/>
          </a:prstGeom>
          <a:solidFill>
            <a:schemeClr val="tx1">
              <a:lumMod val="85000"/>
              <a:lumOff val="15000"/>
            </a:schemeClr>
          </a:solidFill>
        </p:spPr>
        <p:txBody>
          <a:bodyPr wrap="square">
            <a:spAutoFit/>
          </a:bodyPr>
          <a:lstStyle/>
          <a:p>
            <a:r>
              <a:rPr lang="en" altLang="ja-JP" dirty="0" err="1">
                <a:solidFill>
                  <a:srgbClr val="D4D4D4"/>
                </a:solidFill>
                <a:latin typeface="Menlo" panose="020B0609030804020204" pitchFamily="49" charset="0"/>
              </a:rPr>
              <a:t>y_one_sample</a:t>
            </a:r>
            <a:r>
              <a:rPr lang="en" altLang="ja-JP" dirty="0">
                <a:solidFill>
                  <a:srgbClr val="D4D4D4"/>
                </a:solidFill>
                <a:latin typeface="Menlo" panose="020B0609030804020204" pitchFamily="49" charset="0"/>
              </a:rPr>
              <a:t> = </a:t>
            </a:r>
            <a:r>
              <a:rPr lang="en" altLang="ja-JP" dirty="0" err="1">
                <a:solidFill>
                  <a:srgbClr val="D4D4D4"/>
                </a:solidFill>
                <a:latin typeface="Menlo" panose="020B0609030804020204" pitchFamily="49" charset="0"/>
              </a:rPr>
              <a:t>stats.norm.rvs</a:t>
            </a:r>
            <a:r>
              <a:rPr lang="en" altLang="ja-JP" dirty="0">
                <a:solidFill>
                  <a:srgbClr val="D4D4D4"/>
                </a:solidFill>
                <a:latin typeface="Menlo" panose="020B0609030804020204" pitchFamily="49" charset="0"/>
              </a:rPr>
              <a:t>(</a:t>
            </a:r>
            <a:r>
              <a:rPr lang="en" altLang="ja-JP" dirty="0" err="1">
                <a:solidFill>
                  <a:srgbClr val="9CDCFE"/>
                </a:solidFill>
                <a:latin typeface="Menlo" panose="020B0609030804020204" pitchFamily="49" charset="0"/>
              </a:rPr>
              <a:t>loc</a:t>
            </a:r>
            <a:r>
              <a:rPr lang="en" altLang="ja-JP" dirty="0">
                <a:solidFill>
                  <a:srgbClr val="D4D4D4"/>
                </a:solidFill>
                <a:latin typeface="Menlo" panose="020B0609030804020204" pitchFamily="49" charset="0"/>
              </a:rPr>
              <a:t>=</a:t>
            </a:r>
            <a:r>
              <a:rPr lang="en" altLang="ja-JP" dirty="0" err="1">
                <a:solidFill>
                  <a:srgbClr val="D4D4D4"/>
                </a:solidFill>
                <a:latin typeface="Menlo" panose="020B0609030804020204" pitchFamily="49" charset="0"/>
              </a:rPr>
              <a:t>x_mean,</a:t>
            </a:r>
            <a:r>
              <a:rPr lang="en" altLang="ja-JP" dirty="0" err="1">
                <a:solidFill>
                  <a:srgbClr val="9CDCFE"/>
                </a:solidFill>
                <a:latin typeface="Menlo" panose="020B0609030804020204" pitchFamily="49" charset="0"/>
              </a:rPr>
              <a:t>scale</a:t>
            </a:r>
            <a:r>
              <a:rPr lang="en" altLang="ja-JP" dirty="0">
                <a:solidFill>
                  <a:srgbClr val="D4D4D4"/>
                </a:solidFill>
                <a:latin typeface="Menlo" panose="020B0609030804020204" pitchFamily="49" charset="0"/>
              </a:rPr>
              <a:t>=</a:t>
            </a:r>
            <a:r>
              <a:rPr lang="en" altLang="ja-JP" dirty="0" err="1">
                <a:solidFill>
                  <a:srgbClr val="D4D4D4"/>
                </a:solidFill>
                <a:latin typeface="Menlo" panose="020B0609030804020204" pitchFamily="49" charset="0"/>
              </a:rPr>
              <a:t>x_sigma,</a:t>
            </a:r>
            <a:r>
              <a:rPr lang="en" altLang="ja-JP" dirty="0" err="1">
                <a:solidFill>
                  <a:srgbClr val="9CDCFE"/>
                </a:solidFill>
                <a:latin typeface="Menlo" panose="020B0609030804020204" pitchFamily="49" charset="0"/>
              </a:rPr>
              <a:t>size</a:t>
            </a:r>
            <a:r>
              <a:rPr lang="en" altLang="ja-JP" dirty="0">
                <a:solidFill>
                  <a:srgbClr val="D4D4D4"/>
                </a:solidFill>
                <a:latin typeface="Menlo" panose="020B0609030804020204" pitchFamily="49" charset="0"/>
              </a:rPr>
              <a:t>=size)</a:t>
            </a:r>
            <a:endParaRPr lang="en" altLang="ja-JP" b="0" dirty="0">
              <a:solidFill>
                <a:srgbClr val="D4D4D4"/>
              </a:solidFill>
              <a:effectLst/>
              <a:latin typeface="Menlo" panose="020B0609030804020204" pitchFamily="49" charset="0"/>
            </a:endParaRPr>
          </a:p>
        </p:txBody>
      </p:sp>
      <mc:AlternateContent xmlns:mc="http://schemas.openxmlformats.org/markup-compatibility/2006" xmlns:a14="http://schemas.microsoft.com/office/drawing/2010/main">
        <mc:Choice Requires="a14">
          <p:sp>
            <p:nvSpPr>
              <p:cNvPr id="29" name="正方形/長方形 28">
                <a:extLst>
                  <a:ext uri="{FF2B5EF4-FFF2-40B4-BE49-F238E27FC236}">
                    <a16:creationId xmlns:a16="http://schemas.microsoft.com/office/drawing/2014/main" id="{0BC2887F-5E6D-FD41-A009-7C0CCD1E1620}"/>
                  </a:ext>
                </a:extLst>
              </p:cNvPr>
              <p:cNvSpPr/>
              <p:nvPr/>
            </p:nvSpPr>
            <p:spPr>
              <a:xfrm>
                <a:off x="9169401" y="5879908"/>
                <a:ext cx="3242850" cy="94981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i="1" smtClean="0">
                          <a:solidFill>
                            <a:schemeClr val="bg1">
                              <a:lumMod val="50000"/>
                            </a:schemeClr>
                          </a:solidFill>
                          <a:latin typeface="Cambria Math" panose="02040503050406030204" pitchFamily="18" charset="0"/>
                          <a:ea typeface="Cambria Math" panose="02040503050406030204" pitchFamily="18" charset="0"/>
                        </a:rPr>
                        <m:t>𝜈</m:t>
                      </m:r>
                      <m:r>
                        <a:rPr lang="en-US" altLang="ja-JP" b="0" i="1" smtClean="0">
                          <a:solidFill>
                            <a:schemeClr val="bg1">
                              <a:lumMod val="50000"/>
                            </a:schemeClr>
                          </a:solidFill>
                          <a:latin typeface="Cambria Math" panose="02040503050406030204" pitchFamily="18" charset="0"/>
                          <a:ea typeface="Cambria Math" panose="02040503050406030204" pitchFamily="18" charset="0"/>
                        </a:rPr>
                        <m:t>=</m:t>
                      </m:r>
                      <m:f>
                        <m:fPr>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fPr>
                        <m:num>
                          <m:sSup>
                            <m:sSupPr>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sSupPr>
                            <m:e>
                              <m:r>
                                <a:rPr lang="en-US" altLang="ja-JP" b="0" i="1" smtClean="0">
                                  <a:solidFill>
                                    <a:schemeClr val="bg1">
                                      <a:lumMod val="50000"/>
                                    </a:schemeClr>
                                  </a:solidFill>
                                  <a:latin typeface="Cambria Math" panose="02040503050406030204" pitchFamily="18" charset="0"/>
                                  <a:ea typeface="Cambria Math" panose="02040503050406030204" pitchFamily="18" charset="0"/>
                                </a:rPr>
                                <m:t>(</m:t>
                              </m:r>
                              <m:f>
                                <m:fPr>
                                  <m:type m:val="lin"/>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i="1" dirty="0">
                                          <a:solidFill>
                                            <a:schemeClr val="bg1">
                                              <a:lumMod val="50000"/>
                                            </a:schemeClr>
                                          </a:solidFill>
                                          <a:latin typeface="Cambria Math" panose="02040503050406030204" pitchFamily="18" charset="0"/>
                                          <a:ea typeface="Cambria Math" panose="02040503050406030204" pitchFamily="18" charset="0"/>
                                        </a:rPr>
                                        <m:t>𝑥</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b="0" i="1" smtClean="0">
                                      <a:solidFill>
                                        <a:schemeClr val="bg1">
                                          <a:lumMod val="50000"/>
                                        </a:schemeClr>
                                      </a:solidFill>
                                      <a:latin typeface="Cambria Math" panose="02040503050406030204" pitchFamily="18" charset="0"/>
                                      <a:ea typeface="Cambria Math" panose="02040503050406030204" pitchFamily="18" charset="0"/>
                                    </a:rPr>
                                    <m:t>𝑚</m:t>
                                  </m:r>
                                </m:den>
                              </m:f>
                              <m:r>
                                <a:rPr lang="en-US" altLang="ja-JP" b="0" i="1" smtClean="0">
                                  <a:solidFill>
                                    <a:schemeClr val="bg1">
                                      <a:lumMod val="50000"/>
                                    </a:schemeClr>
                                  </a:solidFill>
                                  <a:latin typeface="Cambria Math" panose="02040503050406030204" pitchFamily="18" charset="0"/>
                                  <a:ea typeface="Cambria Math" panose="02040503050406030204" pitchFamily="18" charset="0"/>
                                </a:rPr>
                                <m:t> − </m:t>
                              </m:r>
                              <m:f>
                                <m:fPr>
                                  <m:type m:val="lin"/>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𝑦</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𝑛</m:t>
                                  </m:r>
                                </m:den>
                              </m:f>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m:t>
                              </m:r>
                            </m:e>
                            <m:sup>
                              <m:r>
                                <a:rPr lang="en-US" altLang="ja-JP" b="0" i="1" smtClean="0">
                                  <a:solidFill>
                                    <a:schemeClr val="bg1">
                                      <a:lumMod val="50000"/>
                                    </a:schemeClr>
                                  </a:solidFill>
                                  <a:latin typeface="Cambria Math" panose="02040503050406030204" pitchFamily="18" charset="0"/>
                                  <a:ea typeface="Cambria Math" panose="02040503050406030204" pitchFamily="18" charset="0"/>
                                </a:rPr>
                                <m:t>2</m:t>
                              </m:r>
                            </m:sup>
                          </m:sSup>
                        </m:num>
                        <m:den>
                          <m:f>
                            <m:fPr>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fPr>
                            <m:num>
                              <m:sSup>
                                <m:sSupPr>
                                  <m:ctrlPr>
                                    <a:rPr lang="en-US" altLang="ja-JP" i="1">
                                      <a:solidFill>
                                        <a:schemeClr val="bg1">
                                          <a:lumMod val="50000"/>
                                        </a:schemeClr>
                                      </a:solidFill>
                                      <a:latin typeface="Cambria Math" panose="02040503050406030204" pitchFamily="18" charset="0"/>
                                      <a:ea typeface="Cambria Math" panose="02040503050406030204" pitchFamily="18" charset="0"/>
                                    </a:rPr>
                                  </m:ctrlPr>
                                </m:sSupPr>
                                <m:e>
                                  <m:r>
                                    <a:rPr lang="en-US" altLang="ja-JP" i="1">
                                      <a:solidFill>
                                        <a:schemeClr val="bg1">
                                          <a:lumMod val="50000"/>
                                        </a:schemeClr>
                                      </a:solidFill>
                                      <a:latin typeface="Cambria Math" panose="02040503050406030204" pitchFamily="18" charset="0"/>
                                      <a:ea typeface="Cambria Math" panose="02040503050406030204" pitchFamily="18" charset="0"/>
                                    </a:rPr>
                                    <m:t>(</m:t>
                                  </m:r>
                                  <m:f>
                                    <m:fPr>
                                      <m:type m:val="lin"/>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i="1" dirty="0">
                                              <a:solidFill>
                                                <a:schemeClr val="bg1">
                                                  <a:lumMod val="50000"/>
                                                </a:schemeClr>
                                              </a:solidFill>
                                              <a:latin typeface="Cambria Math" panose="02040503050406030204" pitchFamily="18" charset="0"/>
                                              <a:ea typeface="Cambria Math" panose="02040503050406030204" pitchFamily="18" charset="0"/>
                                            </a:rPr>
                                            <m:t>𝑥</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i="1">
                                          <a:solidFill>
                                            <a:schemeClr val="bg1">
                                              <a:lumMod val="50000"/>
                                            </a:schemeClr>
                                          </a:solidFill>
                                          <a:latin typeface="Cambria Math" panose="02040503050406030204" pitchFamily="18" charset="0"/>
                                          <a:ea typeface="Cambria Math" panose="02040503050406030204" pitchFamily="18" charset="0"/>
                                        </a:rPr>
                                        <m:t>𝑚</m:t>
                                      </m:r>
                                    </m:den>
                                  </m:f>
                                  <m:r>
                                    <a:rPr lang="en-US" altLang="ja-JP" i="1" dirty="0">
                                      <a:solidFill>
                                        <a:schemeClr val="bg1">
                                          <a:lumMod val="50000"/>
                                        </a:schemeClr>
                                      </a:solidFill>
                                      <a:latin typeface="Cambria Math" panose="02040503050406030204" pitchFamily="18" charset="0"/>
                                      <a:ea typeface="Cambria Math" panose="02040503050406030204" pitchFamily="18" charset="0"/>
                                    </a:rPr>
                                    <m:t>)</m:t>
                                  </m:r>
                                </m:e>
                                <m:sup>
                                  <m:r>
                                    <a:rPr lang="en-US" altLang="ja-JP" i="1">
                                      <a:solidFill>
                                        <a:schemeClr val="bg1">
                                          <a:lumMod val="50000"/>
                                        </a:schemeClr>
                                      </a:solidFill>
                                      <a:latin typeface="Cambria Math" panose="02040503050406030204" pitchFamily="18" charset="0"/>
                                      <a:ea typeface="Cambria Math" panose="02040503050406030204" pitchFamily="18" charset="0"/>
                                    </a:rPr>
                                    <m:t>2</m:t>
                                  </m:r>
                                </m:sup>
                              </m:sSup>
                            </m:num>
                            <m:den>
                              <m:r>
                                <a:rPr lang="en-US" altLang="ja-JP" b="0" i="1" smtClean="0">
                                  <a:solidFill>
                                    <a:schemeClr val="bg1">
                                      <a:lumMod val="50000"/>
                                    </a:schemeClr>
                                  </a:solidFill>
                                  <a:latin typeface="Cambria Math" panose="02040503050406030204" pitchFamily="18" charset="0"/>
                                  <a:ea typeface="Cambria Math" panose="02040503050406030204" pitchFamily="18" charset="0"/>
                                </a:rPr>
                                <m:t>𝑚</m:t>
                              </m:r>
                              <m:r>
                                <a:rPr lang="en-US" altLang="ja-JP" b="0" i="1" smtClean="0">
                                  <a:solidFill>
                                    <a:schemeClr val="bg1">
                                      <a:lumMod val="50000"/>
                                    </a:schemeClr>
                                  </a:solidFill>
                                  <a:latin typeface="Cambria Math" panose="02040503050406030204" pitchFamily="18" charset="0"/>
                                  <a:ea typeface="Cambria Math" panose="02040503050406030204" pitchFamily="18" charset="0"/>
                                </a:rPr>
                                <m:t>−1</m:t>
                              </m:r>
                            </m:den>
                          </m:f>
                          <m:r>
                            <a:rPr lang="en-US" altLang="ja-JP" b="0" i="1" smtClean="0">
                              <a:solidFill>
                                <a:schemeClr val="bg1">
                                  <a:lumMod val="50000"/>
                                </a:schemeClr>
                              </a:solidFill>
                              <a:latin typeface="Cambria Math" panose="02040503050406030204" pitchFamily="18" charset="0"/>
                              <a:ea typeface="Cambria Math" panose="02040503050406030204" pitchFamily="18" charset="0"/>
                            </a:rPr>
                            <m:t> + </m:t>
                          </m:r>
                          <m:f>
                            <m:fPr>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p>
                                <m:sSupPr>
                                  <m:ctrlPr>
                                    <a:rPr lang="en-US" altLang="ja-JP" i="1">
                                      <a:solidFill>
                                        <a:schemeClr val="bg1">
                                          <a:lumMod val="50000"/>
                                        </a:schemeClr>
                                      </a:solidFill>
                                      <a:latin typeface="Cambria Math" panose="02040503050406030204" pitchFamily="18" charset="0"/>
                                      <a:ea typeface="Cambria Math" panose="02040503050406030204" pitchFamily="18" charset="0"/>
                                    </a:rPr>
                                  </m:ctrlPr>
                                </m:sSupPr>
                                <m:e>
                                  <m:r>
                                    <a:rPr lang="en-US" altLang="ja-JP" i="1">
                                      <a:solidFill>
                                        <a:schemeClr val="bg1">
                                          <a:lumMod val="50000"/>
                                        </a:schemeClr>
                                      </a:solidFill>
                                      <a:latin typeface="Cambria Math" panose="02040503050406030204" pitchFamily="18" charset="0"/>
                                      <a:ea typeface="Cambria Math" panose="02040503050406030204" pitchFamily="18" charset="0"/>
                                    </a:rPr>
                                    <m:t>(</m:t>
                                  </m:r>
                                  <m:f>
                                    <m:fPr>
                                      <m:type m:val="lin"/>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𝑦</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𝑛</m:t>
                                      </m:r>
                                    </m:den>
                                  </m:f>
                                  <m:r>
                                    <a:rPr lang="en-US" altLang="ja-JP" i="1" dirty="0">
                                      <a:solidFill>
                                        <a:schemeClr val="bg1">
                                          <a:lumMod val="50000"/>
                                        </a:schemeClr>
                                      </a:solidFill>
                                      <a:latin typeface="Cambria Math" panose="02040503050406030204" pitchFamily="18" charset="0"/>
                                      <a:ea typeface="Cambria Math" panose="02040503050406030204" pitchFamily="18" charset="0"/>
                                    </a:rPr>
                                    <m:t>)</m:t>
                                  </m:r>
                                </m:e>
                                <m:sup>
                                  <m:r>
                                    <a:rPr lang="en-US" altLang="ja-JP" i="1">
                                      <a:solidFill>
                                        <a:schemeClr val="bg1">
                                          <a:lumMod val="50000"/>
                                        </a:schemeClr>
                                      </a:solidFill>
                                      <a:latin typeface="Cambria Math" panose="02040503050406030204" pitchFamily="18" charset="0"/>
                                      <a:ea typeface="Cambria Math" panose="02040503050406030204" pitchFamily="18" charset="0"/>
                                    </a:rPr>
                                    <m:t>2</m:t>
                                  </m:r>
                                </m:sup>
                              </m:sSup>
                            </m:num>
                            <m:den>
                              <m:r>
                                <a:rPr lang="en-US" altLang="ja-JP" b="0" i="1" smtClean="0">
                                  <a:solidFill>
                                    <a:schemeClr val="bg1">
                                      <a:lumMod val="50000"/>
                                    </a:schemeClr>
                                  </a:solidFill>
                                  <a:latin typeface="Cambria Math" panose="02040503050406030204" pitchFamily="18" charset="0"/>
                                  <a:ea typeface="Cambria Math" panose="02040503050406030204" pitchFamily="18" charset="0"/>
                                </a:rPr>
                                <m:t>𝑛</m:t>
                              </m:r>
                              <m:r>
                                <a:rPr lang="en-US" altLang="ja-JP" i="1">
                                  <a:solidFill>
                                    <a:schemeClr val="bg1">
                                      <a:lumMod val="50000"/>
                                    </a:schemeClr>
                                  </a:solidFill>
                                  <a:latin typeface="Cambria Math" panose="02040503050406030204" pitchFamily="18" charset="0"/>
                                  <a:ea typeface="Cambria Math" panose="02040503050406030204" pitchFamily="18" charset="0"/>
                                </a:rPr>
                                <m:t>−1</m:t>
                              </m:r>
                            </m:den>
                          </m:f>
                        </m:den>
                      </m:f>
                      <m:r>
                        <a:rPr lang="en-US" altLang="ja-JP" b="0" i="1" smtClean="0">
                          <a:solidFill>
                            <a:schemeClr val="bg1">
                              <a:lumMod val="50000"/>
                            </a:schemeClr>
                          </a:solidFill>
                          <a:latin typeface="Cambria Math" panose="02040503050406030204" pitchFamily="18" charset="0"/>
                          <a:ea typeface="Cambria Math" panose="02040503050406030204" pitchFamily="18" charset="0"/>
                        </a:rPr>
                        <m:t> </m:t>
                      </m:r>
                    </m:oMath>
                  </m:oMathPara>
                </a14:m>
                <a:endParaRPr lang="ja-JP" altLang="en-US">
                  <a:solidFill>
                    <a:schemeClr val="bg1">
                      <a:lumMod val="50000"/>
                    </a:schemeClr>
                  </a:solidFill>
                </a:endParaRPr>
              </a:p>
            </p:txBody>
          </p:sp>
        </mc:Choice>
        <mc:Fallback xmlns="">
          <p:sp>
            <p:nvSpPr>
              <p:cNvPr id="29" name="正方形/長方形 28">
                <a:extLst>
                  <a:ext uri="{FF2B5EF4-FFF2-40B4-BE49-F238E27FC236}">
                    <a16:creationId xmlns:a16="http://schemas.microsoft.com/office/drawing/2014/main" id="{0BC2887F-5E6D-FD41-A009-7C0CCD1E1620}"/>
                  </a:ext>
                </a:extLst>
              </p:cNvPr>
              <p:cNvSpPr>
                <a:spLocks noRot="1" noChangeAspect="1" noMove="1" noResize="1" noEditPoints="1" noAdjustHandles="1" noChangeArrowheads="1" noChangeShapeType="1" noTextEdit="1"/>
              </p:cNvSpPr>
              <p:nvPr/>
            </p:nvSpPr>
            <p:spPr>
              <a:xfrm>
                <a:off x="9169401" y="5879908"/>
                <a:ext cx="3242850" cy="949812"/>
              </a:xfrm>
              <a:prstGeom prst="rect">
                <a:avLst/>
              </a:prstGeom>
              <a:blipFill>
                <a:blip r:embed="rId11"/>
                <a:stretch>
                  <a:fillRect t="-42105" b="-4473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D5F54A4C-13CA-4849-B4F0-ED150C99A0D7}"/>
                  </a:ext>
                </a:extLst>
              </p:cNvPr>
              <p:cNvSpPr/>
              <p:nvPr/>
            </p:nvSpPr>
            <p:spPr>
              <a:xfrm>
                <a:off x="9346750" y="3173357"/>
                <a:ext cx="2456891" cy="1606274"/>
              </a:xfrm>
              <a:prstGeom prst="rect">
                <a:avLst/>
              </a:prstGeom>
            </p:spPr>
            <p:txBody>
              <a:bodyPr wrap="none">
                <a:spAutoFit/>
              </a:bodyPr>
              <a:lstStyle/>
              <a:p>
                <a14:m>
                  <m:oMath xmlns:m="http://schemas.openxmlformats.org/officeDocument/2006/math">
                    <m:sSubSup>
                      <m:sSubSupPr>
                        <m:ctrlPr>
                          <a:rPr lang="en-US" altLang="ja-JP" sz="2400" i="1" dirty="0" smtClean="0">
                            <a:latin typeface="Cambria Math" panose="02040503050406030204" pitchFamily="18" charset="0"/>
                            <a:ea typeface="Cambria Math" panose="02040503050406030204" pitchFamily="18" charset="0"/>
                          </a:rPr>
                        </m:ctrlPr>
                      </m:sSubSupPr>
                      <m:e>
                        <m:acc>
                          <m:accPr>
                            <m:chr m:val="̂"/>
                            <m:ctrlPr>
                              <a:rPr lang="en-US" altLang="ja-JP" sz="2400" i="1" dirty="0">
                                <a:latin typeface="Cambria Math" panose="02040503050406030204" pitchFamily="18" charset="0"/>
                                <a:ea typeface="Cambria Math" panose="02040503050406030204" pitchFamily="18" charset="0"/>
                              </a:rPr>
                            </m:ctrlPr>
                          </m:accPr>
                          <m:e>
                            <m:r>
                              <a:rPr lang="en-US" altLang="ja-JP" sz="2400" i="1" dirty="0">
                                <a:latin typeface="Cambria Math" panose="02040503050406030204" pitchFamily="18" charset="0"/>
                                <a:ea typeface="Cambria Math" panose="02040503050406030204" pitchFamily="18" charset="0"/>
                              </a:rPr>
                              <m:t>𝜎</m:t>
                            </m:r>
                          </m:e>
                        </m:acc>
                      </m:e>
                      <m:sub>
                        <m:r>
                          <a:rPr lang="en-US" altLang="ja-JP" sz="2400" i="1" dirty="0">
                            <a:latin typeface="Cambria Math" panose="02040503050406030204" pitchFamily="18" charset="0"/>
                            <a:ea typeface="Cambria Math" panose="02040503050406030204" pitchFamily="18" charset="0"/>
                          </a:rPr>
                          <m:t>𝑥</m:t>
                        </m:r>
                      </m:sub>
                      <m:sup>
                        <m:r>
                          <a:rPr lang="en-US" altLang="ja-JP" sz="2400" i="1" dirty="0">
                            <a:latin typeface="Cambria Math" panose="02040503050406030204" pitchFamily="18" charset="0"/>
                            <a:ea typeface="Cambria Math" panose="02040503050406030204" pitchFamily="18" charset="0"/>
                          </a:rPr>
                          <m:t>2</m:t>
                        </m:r>
                      </m:sup>
                    </m:sSubSup>
                  </m:oMath>
                </a14:m>
                <a:r>
                  <a:rPr lang="en-US" altLang="ja-JP" sz="2400" dirty="0">
                    <a:latin typeface="Cambria Math" panose="02040503050406030204" pitchFamily="18" charset="0"/>
                    <a:ea typeface="Cambria Math" panose="02040503050406030204" pitchFamily="18" charset="0"/>
                  </a:rPr>
                  <a:t> : </a:t>
                </a:r>
                <a14:m>
                  <m:oMath xmlns:m="http://schemas.openxmlformats.org/officeDocument/2006/math">
                    <m:r>
                      <a:rPr lang="en-US" altLang="ja-JP" sz="2400" i="1">
                        <a:latin typeface="Cambria Math" panose="02040503050406030204" pitchFamily="18" charset="0"/>
                        <a:ea typeface="Cambria Math" panose="02040503050406030204" pitchFamily="18" charset="0"/>
                      </a:rPr>
                      <m:t>𝑥</m:t>
                    </m:r>
                  </m:oMath>
                </a14:m>
                <a:r>
                  <a:rPr lang="ja-JP" altLang="en-US" sz="2400"/>
                  <a:t>の不偏分散</a:t>
                </a:r>
                <a:endParaRPr lang="en-US" altLang="ja-JP" sz="2400" dirty="0"/>
              </a:p>
              <a:p>
                <a14:m>
                  <m:oMath xmlns:m="http://schemas.openxmlformats.org/officeDocument/2006/math">
                    <m:sSubSup>
                      <m:sSubSupPr>
                        <m:ctrlPr>
                          <a:rPr lang="en-US" altLang="ja-JP" sz="2400" i="1" dirty="0">
                            <a:latin typeface="Cambria Math" panose="02040503050406030204" pitchFamily="18" charset="0"/>
                            <a:ea typeface="Cambria Math" panose="02040503050406030204" pitchFamily="18" charset="0"/>
                          </a:rPr>
                        </m:ctrlPr>
                      </m:sSubSupPr>
                      <m:e>
                        <m:acc>
                          <m:accPr>
                            <m:chr m:val="̂"/>
                            <m:ctrlPr>
                              <a:rPr lang="en-US" altLang="ja-JP" sz="2400" i="1" dirty="0">
                                <a:latin typeface="Cambria Math" panose="02040503050406030204" pitchFamily="18" charset="0"/>
                                <a:ea typeface="Cambria Math" panose="02040503050406030204" pitchFamily="18" charset="0"/>
                              </a:rPr>
                            </m:ctrlPr>
                          </m:accPr>
                          <m:e>
                            <m:r>
                              <a:rPr lang="en-US" altLang="ja-JP" sz="2400" i="1" dirty="0">
                                <a:latin typeface="Cambria Math" panose="02040503050406030204" pitchFamily="18" charset="0"/>
                                <a:ea typeface="Cambria Math" panose="02040503050406030204" pitchFamily="18" charset="0"/>
                              </a:rPr>
                              <m:t>𝜎</m:t>
                            </m:r>
                          </m:e>
                        </m:acc>
                      </m:e>
                      <m:sub>
                        <m:r>
                          <a:rPr lang="en-US" altLang="ja-JP" sz="2400" b="0" i="1" dirty="0" smtClean="0">
                            <a:latin typeface="Cambria Math" panose="02040503050406030204" pitchFamily="18" charset="0"/>
                            <a:ea typeface="Cambria Math" panose="02040503050406030204" pitchFamily="18" charset="0"/>
                          </a:rPr>
                          <m:t>𝑦</m:t>
                        </m:r>
                      </m:sub>
                      <m:sup>
                        <m:r>
                          <a:rPr lang="en-US" altLang="ja-JP" sz="2400" i="1" dirty="0">
                            <a:latin typeface="Cambria Math" panose="02040503050406030204" pitchFamily="18" charset="0"/>
                            <a:ea typeface="Cambria Math" panose="02040503050406030204" pitchFamily="18" charset="0"/>
                          </a:rPr>
                          <m:t>2</m:t>
                        </m:r>
                      </m:sup>
                    </m:sSubSup>
                  </m:oMath>
                </a14:m>
                <a:r>
                  <a:rPr lang="en-US" altLang="ja-JP" sz="2400" dirty="0">
                    <a:latin typeface="Cambria Math" panose="02040503050406030204" pitchFamily="18" charset="0"/>
                    <a:ea typeface="Cambria Math" panose="02040503050406030204" pitchFamily="18" charset="0"/>
                  </a:rPr>
                  <a:t> : </a:t>
                </a:r>
                <a14:m>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𝑦</m:t>
                    </m:r>
                  </m:oMath>
                </a14:m>
                <a:r>
                  <a:rPr lang="ja-JP" altLang="en-US" sz="2400"/>
                  <a:t>の不偏分散</a:t>
                </a:r>
                <a:endParaRPr lang="en-US" altLang="ja-JP" sz="2400" i="1" dirty="0">
                  <a:latin typeface="Cambria Math" panose="02040503050406030204" pitchFamily="18" charset="0"/>
                  <a:ea typeface="Cambria Math" panose="02040503050406030204" pitchFamily="18" charset="0"/>
                </a:endParaRPr>
              </a:p>
              <a:p>
                <a14:m>
                  <m:oMath xmlns:m="http://schemas.openxmlformats.org/officeDocument/2006/math">
                    <m:r>
                      <a:rPr lang="en-US" altLang="ja-JP" sz="2400" i="1" smtClean="0">
                        <a:latin typeface="Cambria Math" panose="02040503050406030204" pitchFamily="18" charset="0"/>
                        <a:ea typeface="Cambria Math" panose="02040503050406030204" pitchFamily="18" charset="0"/>
                      </a:rPr>
                      <m:t>𝑚</m:t>
                    </m:r>
                  </m:oMath>
                </a14:m>
                <a:r>
                  <a:rPr lang="en-US" altLang="ja-JP" sz="2400" dirty="0"/>
                  <a:t> :</a:t>
                </a:r>
                <a:r>
                  <a:rPr lang="en-US" altLang="ja-JP" sz="2400" dirty="0">
                    <a:ea typeface="Cambria Math" panose="02040503050406030204" pitchFamily="18" charset="0"/>
                  </a:rPr>
                  <a:t> </a:t>
                </a:r>
                <a14:m>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𝑥</m:t>
                    </m:r>
                  </m:oMath>
                </a14:m>
                <a:r>
                  <a:rPr lang="ja-JP" altLang="en-US" sz="2400"/>
                  <a:t>のサイズ</a:t>
                </a:r>
                <a:endParaRPr lang="en-US" altLang="ja-JP" sz="2400" dirty="0"/>
              </a:p>
              <a:p>
                <a:r>
                  <a:rPr lang="en-US" altLang="ja-JP" sz="2400" b="0" dirty="0"/>
                  <a:t> </a:t>
                </a:r>
                <a14:m>
                  <m:oMath xmlns:m="http://schemas.openxmlformats.org/officeDocument/2006/math">
                    <m:r>
                      <a:rPr lang="en-US" altLang="ja-JP" sz="2400" b="0" i="1" smtClean="0">
                        <a:latin typeface="Cambria Math" panose="02040503050406030204" pitchFamily="18" charset="0"/>
                      </a:rPr>
                      <m:t>𝑛</m:t>
                    </m:r>
                  </m:oMath>
                </a14:m>
                <a:r>
                  <a:rPr lang="en-US" altLang="ja-JP" sz="2400" dirty="0"/>
                  <a:t> :</a:t>
                </a:r>
                <a:r>
                  <a:rPr lang="en-US" altLang="ja-JP" sz="2400" dirty="0">
                    <a:ea typeface="Cambria Math" panose="02040503050406030204" pitchFamily="18" charset="0"/>
                  </a:rPr>
                  <a:t> </a:t>
                </a:r>
                <a14:m>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𝑦</m:t>
                    </m:r>
                  </m:oMath>
                </a14:m>
                <a:r>
                  <a:rPr lang="ja-JP" altLang="en-US" sz="2400"/>
                  <a:t>のサイズ</a:t>
                </a:r>
              </a:p>
            </p:txBody>
          </p:sp>
        </mc:Choice>
        <mc:Fallback xmlns="">
          <p:sp>
            <p:nvSpPr>
              <p:cNvPr id="30" name="正方形/長方形 29">
                <a:extLst>
                  <a:ext uri="{FF2B5EF4-FFF2-40B4-BE49-F238E27FC236}">
                    <a16:creationId xmlns:a16="http://schemas.microsoft.com/office/drawing/2014/main" id="{D5F54A4C-13CA-4849-B4F0-ED150C99A0D7}"/>
                  </a:ext>
                </a:extLst>
              </p:cNvPr>
              <p:cNvSpPr>
                <a:spLocks noRot="1" noChangeAspect="1" noMove="1" noResize="1" noEditPoints="1" noAdjustHandles="1" noChangeArrowheads="1" noChangeShapeType="1" noTextEdit="1"/>
              </p:cNvSpPr>
              <p:nvPr/>
            </p:nvSpPr>
            <p:spPr>
              <a:xfrm>
                <a:off x="9346750" y="3173357"/>
                <a:ext cx="2456891" cy="1606274"/>
              </a:xfrm>
              <a:prstGeom prst="rect">
                <a:avLst/>
              </a:prstGeom>
              <a:blipFill>
                <a:blip r:embed="rId12"/>
                <a:stretch>
                  <a:fillRect t="-3150" r="-3093" b="-7874"/>
                </a:stretch>
              </a:blipFill>
            </p:spPr>
            <p:txBody>
              <a:bodyPr/>
              <a:lstStyle/>
              <a:p>
                <a:r>
                  <a:rPr lang="ja-JP" altLang="en-US">
                    <a:noFill/>
                  </a:rPr>
                  <a:t> </a:t>
                </a:r>
              </a:p>
            </p:txBody>
          </p:sp>
        </mc:Fallback>
      </mc:AlternateContent>
      <p:sp>
        <p:nvSpPr>
          <p:cNvPr id="31" name="正方形/長方形 30">
            <a:extLst>
              <a:ext uri="{FF2B5EF4-FFF2-40B4-BE49-F238E27FC236}">
                <a16:creationId xmlns:a16="http://schemas.microsoft.com/office/drawing/2014/main" id="{F219D9D4-DE48-6F44-853F-F6406C5A4994}"/>
              </a:ext>
            </a:extLst>
          </p:cNvPr>
          <p:cNvSpPr/>
          <p:nvPr/>
        </p:nvSpPr>
        <p:spPr>
          <a:xfrm>
            <a:off x="5600700" y="2232230"/>
            <a:ext cx="6423119" cy="3475359"/>
          </a:xfrm>
          <a:prstGeom prst="rect">
            <a:avLst/>
          </a:prstGeom>
          <a:noFill/>
          <a:ln w="3810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 name="図 32">
            <a:extLst>
              <a:ext uri="{FF2B5EF4-FFF2-40B4-BE49-F238E27FC236}">
                <a16:creationId xmlns:a16="http://schemas.microsoft.com/office/drawing/2014/main" id="{2364E643-5989-104D-AD79-E0B721665326}"/>
              </a:ext>
            </a:extLst>
          </p:cNvPr>
          <p:cNvPicPr>
            <a:picLocks noChangeAspect="1"/>
          </p:cNvPicPr>
          <p:nvPr/>
        </p:nvPicPr>
        <p:blipFill>
          <a:blip r:embed="rId13"/>
          <a:stretch>
            <a:fillRect/>
          </a:stretch>
        </p:blipFill>
        <p:spPr>
          <a:xfrm>
            <a:off x="0" y="5921158"/>
            <a:ext cx="9346750" cy="783106"/>
          </a:xfrm>
          <a:prstGeom prst="rect">
            <a:avLst/>
          </a:prstGeom>
        </p:spPr>
      </p:pic>
    </p:spTree>
    <p:extLst>
      <p:ext uri="{BB962C8B-B14F-4D97-AF65-F5344CB8AC3E}">
        <p14:creationId xmlns:p14="http://schemas.microsoft.com/office/powerpoint/2010/main" val="4745141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7E1BAC-3C7D-CC41-BB60-E2CEF2CC441C}"/>
              </a:ext>
            </a:extLst>
          </p:cNvPr>
          <p:cNvSpPr>
            <a:spLocks noGrp="1"/>
          </p:cNvSpPr>
          <p:nvPr>
            <p:ph type="title"/>
          </p:nvPr>
        </p:nvSpPr>
        <p:spPr/>
        <p:txBody>
          <a:bodyPr/>
          <a:lstStyle/>
          <a:p>
            <a:r>
              <a:rPr lang="en-US" altLang="ja-JP" dirty="0"/>
              <a:t>6.3</a:t>
            </a:r>
            <a:r>
              <a:rPr lang="ja-JP" altLang="en-US"/>
              <a:t> 母分散に関する検定</a:t>
            </a:r>
            <a:endParaRPr kumimoji="1" lang="ja-JP" altLang="en-US"/>
          </a:p>
        </p:txBody>
      </p:sp>
      <p:sp>
        <p:nvSpPr>
          <p:cNvPr id="3" name="コンテンツ プレースホルダー 2">
            <a:extLst>
              <a:ext uri="{FF2B5EF4-FFF2-40B4-BE49-F238E27FC236}">
                <a16:creationId xmlns:a16="http://schemas.microsoft.com/office/drawing/2014/main" id="{8A20E878-36D1-CE43-8F86-4F169129C8D9}"/>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26211183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AB1E5539-A64F-814F-99BF-AA85EBC65B61}"/>
                  </a:ext>
                </a:extLst>
              </p:cNvPr>
              <p:cNvSpPr>
                <a:spLocks noGrp="1"/>
              </p:cNvSpPr>
              <p:nvPr>
                <p:ph type="title"/>
              </p:nvPr>
            </p:nvSpPr>
            <p:spPr/>
            <p:txBody>
              <a:bodyPr/>
              <a:lstStyle/>
              <a:p>
                <a:r>
                  <a:rPr lang="en-US" altLang="ja-JP" dirty="0"/>
                  <a:t>6.3.2 </a:t>
                </a:r>
                <a:r>
                  <a:rPr lang="ja-JP" altLang="en-US"/>
                  <a:t>独立性の</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rPr>
                          <m:t>𝑥</m:t>
                        </m:r>
                      </m:e>
                      <m:sup>
                        <m:r>
                          <a:rPr lang="en-US" altLang="ja-JP" i="1">
                            <a:latin typeface="Cambria Math" panose="02040503050406030204" pitchFamily="18" charset="0"/>
                          </a:rPr>
                          <m:t>2</m:t>
                        </m:r>
                      </m:sup>
                    </m:sSup>
                  </m:oMath>
                </a14:m>
                <a:r>
                  <a:rPr lang="ja-JP" altLang="en-US" dirty="0"/>
                  <a:t>検定</a:t>
                </a:r>
                <a:endParaRPr lang="en-US" altLang="ja-JP" dirty="0"/>
              </a:p>
            </p:txBody>
          </p:sp>
        </mc:Choice>
        <mc:Fallback xmlns="">
          <p:sp>
            <p:nvSpPr>
              <p:cNvPr id="2" name="タイトル 1">
                <a:extLst>
                  <a:ext uri="{FF2B5EF4-FFF2-40B4-BE49-F238E27FC236}">
                    <a16:creationId xmlns:a16="http://schemas.microsoft.com/office/drawing/2014/main" id="{AB1E5539-A64F-814F-99BF-AA85EBC65B61}"/>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2FFEDD79-87A4-714C-80BE-1AED6085EBA7}"/>
                  </a:ext>
                </a:extLst>
              </p:cNvPr>
              <p:cNvSpPr txBox="1"/>
              <p:nvPr/>
            </p:nvSpPr>
            <p:spPr>
              <a:xfrm>
                <a:off x="5116289" y="2401659"/>
                <a:ext cx="6067687" cy="2577885"/>
              </a:xfrm>
              <a:prstGeom prst="rect">
                <a:avLst/>
              </a:prstGeom>
              <a:noFill/>
            </p:spPr>
            <p:txBody>
              <a:bodyPr wrap="none" lIns="0" tIns="0" rIns="0" bIns="0" rtlCol="0">
                <a:spAutoFit/>
              </a:bodyPr>
              <a:lstStyle/>
              <a:p>
                <a:r>
                  <a:rPr kumimoji="1" lang="ja-JP" altLang="en-US" sz="2800" dirty="0">
                    <a:solidFill>
                      <a:schemeClr val="accent1">
                        <a:lumMod val="75000"/>
                      </a:schemeClr>
                    </a:solidFill>
                    <a:latin typeface="Cambria Math" panose="02040503050406030204" pitchFamily="18" charset="0"/>
                  </a:rPr>
                  <a:t>帰無仮説 </a:t>
                </a:r>
                <a14:m>
                  <m:oMath xmlns:m="http://schemas.openxmlformats.org/officeDocument/2006/math">
                    <m:sSub>
                      <m:sSubPr>
                        <m:ctrlPr>
                          <a:rPr kumimoji="1" lang="en-US" altLang="ja-JP" sz="2800" i="1" smtClean="0">
                            <a:solidFill>
                              <a:schemeClr val="accent1">
                                <a:lumMod val="75000"/>
                              </a:schemeClr>
                            </a:solidFill>
                            <a:latin typeface="Cambria Math" panose="02040503050406030204" pitchFamily="18" charset="0"/>
                          </a:rPr>
                        </m:ctrlPr>
                      </m:sSubPr>
                      <m:e>
                        <m:r>
                          <a:rPr kumimoji="1" lang="en-US" altLang="ja-JP" sz="2800" b="0" i="1" smtClean="0">
                            <a:solidFill>
                              <a:schemeClr val="accent1">
                                <a:lumMod val="75000"/>
                              </a:schemeClr>
                            </a:solidFill>
                            <a:latin typeface="Cambria Math" panose="02040503050406030204" pitchFamily="18" charset="0"/>
                          </a:rPr>
                          <m:t>𝐻</m:t>
                        </m:r>
                      </m:e>
                      <m:sub>
                        <m:r>
                          <a:rPr kumimoji="1" lang="en-US" altLang="ja-JP" sz="2800" b="0" i="1" smtClean="0">
                            <a:solidFill>
                              <a:schemeClr val="accent1">
                                <a:lumMod val="75000"/>
                              </a:schemeClr>
                            </a:solidFill>
                            <a:latin typeface="Cambria Math" panose="02040503050406030204" pitchFamily="18" charset="0"/>
                          </a:rPr>
                          <m:t>0</m:t>
                        </m:r>
                      </m:sub>
                    </m:sSub>
                    <m:r>
                      <a:rPr kumimoji="1" lang="en-US" altLang="ja-JP" sz="2800" b="0" i="1" smtClean="0">
                        <a:solidFill>
                          <a:schemeClr val="accent1">
                            <a:lumMod val="75000"/>
                          </a:schemeClr>
                        </a:solidFill>
                        <a:latin typeface="Cambria Math" panose="02040503050406030204" pitchFamily="18" charset="0"/>
                      </a:rPr>
                      <m:t>:</m:t>
                    </m:r>
                    <m:r>
                      <a:rPr kumimoji="1" lang="en-US" altLang="ja-JP" sz="2800" b="0" i="1" smtClean="0">
                        <a:solidFill>
                          <a:schemeClr val="accent1">
                            <a:lumMod val="75000"/>
                          </a:schemeClr>
                        </a:solidFill>
                        <a:latin typeface="Cambria Math" panose="02040503050406030204" pitchFamily="18" charset="0"/>
                      </a:rPr>
                      <m:t>𝑃</m:t>
                    </m:r>
                    <m:d>
                      <m:dPr>
                        <m:ctrlPr>
                          <a:rPr kumimoji="1" lang="en-US" altLang="ja-JP" sz="2800" b="0" i="1" smtClean="0">
                            <a:solidFill>
                              <a:schemeClr val="accent1">
                                <a:lumMod val="75000"/>
                              </a:schemeClr>
                            </a:solidFill>
                            <a:latin typeface="Cambria Math" panose="02040503050406030204" pitchFamily="18" charset="0"/>
                          </a:rPr>
                        </m:ctrlPr>
                      </m:dPr>
                      <m:e>
                        <m:sSub>
                          <m:sSubPr>
                            <m:ctrlPr>
                              <a:rPr lang="en-US" altLang="ja-JP" sz="2800" i="1">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𝐴</m:t>
                            </m:r>
                          </m:e>
                          <m:sub>
                            <m:r>
                              <a:rPr lang="en-US" altLang="ja-JP" sz="2800" b="0" i="1" smtClean="0">
                                <a:solidFill>
                                  <a:schemeClr val="accent1">
                                    <a:lumMod val="75000"/>
                                  </a:schemeClr>
                                </a:solidFill>
                                <a:latin typeface="Cambria Math" panose="02040503050406030204" pitchFamily="18" charset="0"/>
                              </a:rPr>
                              <m:t>𝑖</m:t>
                            </m:r>
                          </m:sub>
                        </m:sSub>
                        <m:r>
                          <a:rPr lang="en-US" altLang="ja-JP" sz="2800" i="1" smtClean="0">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800" i="1">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𝐵</m:t>
                            </m:r>
                          </m:e>
                          <m:sub>
                            <m:r>
                              <a:rPr lang="en-US" altLang="ja-JP" sz="2800" b="0" i="1" smtClean="0">
                                <a:solidFill>
                                  <a:schemeClr val="accent1">
                                    <a:lumMod val="75000"/>
                                  </a:schemeClr>
                                </a:solidFill>
                                <a:latin typeface="Cambria Math" panose="02040503050406030204" pitchFamily="18" charset="0"/>
                              </a:rPr>
                              <m:t>𝑗</m:t>
                            </m:r>
                          </m:sub>
                        </m:sSub>
                      </m:e>
                    </m:d>
                    <m:r>
                      <a:rPr kumimoji="1" lang="en-US" altLang="ja-JP" sz="2800" b="0" i="1" smtClean="0">
                        <a:solidFill>
                          <a:schemeClr val="accent1">
                            <a:lumMod val="75000"/>
                          </a:schemeClr>
                        </a:solidFill>
                        <a:latin typeface="Cambria Math" panose="02040503050406030204" pitchFamily="18" charset="0"/>
                      </a:rPr>
                      <m:t>=</m:t>
                    </m:r>
                    <m:r>
                      <a:rPr lang="en-US" altLang="ja-JP" sz="2800" i="1">
                        <a:solidFill>
                          <a:schemeClr val="accent1">
                            <a:lumMod val="75000"/>
                          </a:schemeClr>
                        </a:solidFill>
                        <a:latin typeface="Cambria Math" panose="02040503050406030204" pitchFamily="18" charset="0"/>
                      </a:rPr>
                      <m:t>𝑃</m:t>
                    </m:r>
                    <m:d>
                      <m:dPr>
                        <m:ctrlPr>
                          <a:rPr lang="en-US" altLang="ja-JP" sz="2800" i="1" smtClean="0">
                            <a:solidFill>
                              <a:schemeClr val="accent1">
                                <a:lumMod val="75000"/>
                              </a:schemeClr>
                            </a:solidFill>
                            <a:latin typeface="Cambria Math" panose="02040503050406030204" pitchFamily="18" charset="0"/>
                          </a:rPr>
                        </m:ctrlPr>
                      </m:dPr>
                      <m:e>
                        <m:sSub>
                          <m:sSubPr>
                            <m:ctrlPr>
                              <a:rPr lang="en-US" altLang="ja-JP" sz="2800" i="1" smtClean="0">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𝐴</m:t>
                            </m:r>
                          </m:e>
                          <m:sub>
                            <m:r>
                              <a:rPr lang="en-US" altLang="ja-JP" sz="2800" b="0" i="1" smtClean="0">
                                <a:solidFill>
                                  <a:schemeClr val="accent1">
                                    <a:lumMod val="75000"/>
                                  </a:schemeClr>
                                </a:solidFill>
                                <a:latin typeface="Cambria Math" panose="02040503050406030204" pitchFamily="18" charset="0"/>
                              </a:rPr>
                              <m:t>𝑖</m:t>
                            </m:r>
                          </m:sub>
                        </m:sSub>
                      </m:e>
                    </m:d>
                    <m:r>
                      <a:rPr lang="en-US" altLang="ja-JP" sz="2800" i="1">
                        <a:solidFill>
                          <a:schemeClr val="accent1">
                            <a:lumMod val="75000"/>
                          </a:schemeClr>
                        </a:solidFill>
                        <a:latin typeface="Cambria Math" panose="02040503050406030204" pitchFamily="18" charset="0"/>
                      </a:rPr>
                      <m:t>𝑃</m:t>
                    </m:r>
                    <m:d>
                      <m:dPr>
                        <m:ctrlPr>
                          <a:rPr lang="en-US" altLang="ja-JP" sz="2800" b="0" i="1" smtClean="0">
                            <a:solidFill>
                              <a:schemeClr val="accent1">
                                <a:lumMod val="75000"/>
                              </a:schemeClr>
                            </a:solidFill>
                            <a:latin typeface="Cambria Math" panose="02040503050406030204" pitchFamily="18" charset="0"/>
                          </a:rPr>
                        </m:ctrlPr>
                      </m:dPr>
                      <m:e>
                        <m:sSub>
                          <m:sSubPr>
                            <m:ctrlPr>
                              <a:rPr lang="en-US" altLang="ja-JP" sz="2800" b="0" i="1" smtClean="0">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𝐵</m:t>
                            </m:r>
                          </m:e>
                          <m:sub>
                            <m:r>
                              <a:rPr lang="en-US" altLang="ja-JP" sz="2800" b="0" i="1" smtClean="0">
                                <a:solidFill>
                                  <a:schemeClr val="accent1">
                                    <a:lumMod val="75000"/>
                                  </a:schemeClr>
                                </a:solidFill>
                                <a:latin typeface="Cambria Math" panose="02040503050406030204" pitchFamily="18" charset="0"/>
                              </a:rPr>
                              <m:t>𝑗</m:t>
                            </m:r>
                          </m:sub>
                        </m:sSub>
                      </m:e>
                    </m:d>
                  </m:oMath>
                </a14:m>
                <a:endParaRPr lang="en-US" altLang="ja-JP" sz="2800" b="0" dirty="0">
                  <a:solidFill>
                    <a:schemeClr val="accent1">
                      <a:lumMod val="75000"/>
                    </a:schemeClr>
                  </a:solidFill>
                  <a:latin typeface="Cambria Math" panose="02040503050406030204" pitchFamily="18" charset="0"/>
                </a:endParaRPr>
              </a:p>
              <a:p>
                <a:r>
                  <a:rPr lang="ja-JP" altLang="en-US" sz="2800" dirty="0">
                    <a:solidFill>
                      <a:schemeClr val="accent1">
                        <a:lumMod val="75000"/>
                      </a:schemeClr>
                    </a:solidFill>
                    <a:latin typeface="Cambria Math" panose="02040503050406030204" pitchFamily="18" charset="0"/>
                  </a:rPr>
                  <a:t>　　　　　</a:t>
                </a:r>
                <a:r>
                  <a:rPr lang="ja-JP" altLang="en-US" sz="2800" b="0" dirty="0">
                    <a:solidFill>
                      <a:schemeClr val="accent1">
                        <a:lumMod val="75000"/>
                      </a:schemeClr>
                    </a:solidFill>
                    <a:latin typeface="Cambria Math" panose="02040503050406030204" pitchFamily="18" charset="0"/>
                  </a:rPr>
                  <a:t>➡「</a:t>
                </a:r>
                <a:r>
                  <a:rPr lang="en-US" altLang="ja-JP" sz="2800" b="0" dirty="0">
                    <a:solidFill>
                      <a:schemeClr val="accent1">
                        <a:lumMod val="75000"/>
                      </a:schemeClr>
                    </a:solidFill>
                  </a:rPr>
                  <a:t> </a:t>
                </a:r>
                <a14:m>
                  <m:oMath xmlns:m="http://schemas.openxmlformats.org/officeDocument/2006/math">
                    <m:r>
                      <a:rPr lang="en-US" altLang="ja-JP" sz="2800" b="0" i="1" smtClean="0">
                        <a:solidFill>
                          <a:schemeClr val="accent1">
                            <a:lumMod val="75000"/>
                          </a:schemeClr>
                        </a:solidFill>
                        <a:latin typeface="Cambria Math" panose="02040503050406030204" pitchFamily="18" charset="0"/>
                      </a:rPr>
                      <m:t>𝐴</m:t>
                    </m:r>
                  </m:oMath>
                </a14:m>
                <a:r>
                  <a:rPr lang="ja-JP" altLang="en-US" sz="2800" dirty="0">
                    <a:solidFill>
                      <a:schemeClr val="accent1">
                        <a:lumMod val="75000"/>
                      </a:schemeClr>
                    </a:solidFill>
                  </a:rPr>
                  <a:t>と</a:t>
                </a:r>
                <a14:m>
                  <m:oMath xmlns:m="http://schemas.openxmlformats.org/officeDocument/2006/math">
                    <m:r>
                      <a:rPr lang="en-US" altLang="ja-JP" sz="2800" b="0" i="1" dirty="0" smtClean="0">
                        <a:solidFill>
                          <a:schemeClr val="accent1">
                            <a:lumMod val="75000"/>
                          </a:schemeClr>
                        </a:solidFill>
                        <a:latin typeface="Cambria Math" panose="02040503050406030204" pitchFamily="18" charset="0"/>
                      </a:rPr>
                      <m:t>𝐵</m:t>
                    </m:r>
                  </m:oMath>
                </a14:m>
                <a:r>
                  <a:rPr lang="ja-JP" altLang="en-US" sz="2800" dirty="0">
                    <a:solidFill>
                      <a:schemeClr val="accent1">
                        <a:lumMod val="75000"/>
                      </a:schemeClr>
                    </a:solidFill>
                  </a:rPr>
                  <a:t>は独立である</a:t>
                </a:r>
                <a:r>
                  <a:rPr lang="en-US" altLang="ja-JP" sz="2800" dirty="0">
                    <a:solidFill>
                      <a:schemeClr val="accent1">
                        <a:lumMod val="75000"/>
                      </a:schemeClr>
                    </a:solidFill>
                  </a:rPr>
                  <a:t> </a:t>
                </a:r>
                <a:r>
                  <a:rPr lang="ja-JP" altLang="en-US" sz="2800" b="0" dirty="0">
                    <a:solidFill>
                      <a:schemeClr val="accent1">
                        <a:lumMod val="75000"/>
                      </a:schemeClr>
                    </a:solidFill>
                    <a:latin typeface="Cambria Math" panose="02040503050406030204" pitchFamily="18" charset="0"/>
                  </a:rPr>
                  <a:t>」</a:t>
                </a:r>
                <a:endParaRPr lang="en-US" altLang="ja-JP" sz="2800" b="0" dirty="0">
                  <a:solidFill>
                    <a:schemeClr val="accent1">
                      <a:lumMod val="75000"/>
                    </a:schemeClr>
                  </a:solidFill>
                  <a:latin typeface="Cambria Math" panose="02040503050406030204" pitchFamily="18" charset="0"/>
                </a:endParaRPr>
              </a:p>
              <a:p>
                <a:endParaRPr lang="en-US" altLang="ja-JP" sz="1100" b="0" dirty="0">
                  <a:latin typeface="Cambria Math" panose="02040503050406030204" pitchFamily="18" charset="0"/>
                </a:endParaRPr>
              </a:p>
              <a:p>
                <a:r>
                  <a:rPr lang="ja-JP" altLang="en-US" sz="2800" dirty="0"/>
                  <a:t>　・</a:t>
                </a:r>
                <a14:m>
                  <m:oMath xmlns:m="http://schemas.openxmlformats.org/officeDocument/2006/math">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𝑖</m:t>
                            </m:r>
                          </m:sub>
                        </m:sSub>
                        <m:r>
                          <a:rPr lang="en-US" altLang="ja-JP" sz="2800" i="1" smtClean="0">
                            <a:latin typeface="Cambria Math" panose="02040503050406030204" pitchFamily="18" charset="0"/>
                            <a:ea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𝑗</m:t>
                            </m:r>
                          </m:sub>
                        </m:sSub>
                      </m:e>
                    </m:d>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𝑖𝑗</m:t>
                        </m:r>
                      </m:sub>
                    </m:sSub>
                  </m:oMath>
                </a14:m>
                <a:endParaRPr lang="en-US" altLang="ja-JP" sz="2800" dirty="0">
                  <a:latin typeface="Cambria Math" panose="02040503050406030204" pitchFamily="18" charset="0"/>
                </a:endParaRPr>
              </a:p>
              <a:p>
                <a:r>
                  <a:rPr lang="ja-JP" altLang="en-US" sz="2800" dirty="0"/>
                  <a:t>　・</a:t>
                </a:r>
                <a14:m>
                  <m:oMath xmlns:m="http://schemas.openxmlformats.org/officeDocument/2006/math">
                    <m:r>
                      <a:rPr lang="en-US" altLang="ja-JP" sz="2800" i="1" smtClean="0">
                        <a:latin typeface="Cambria Math" panose="02040503050406030204" pitchFamily="18" charset="0"/>
                      </a:rPr>
                      <m:t>𝑃</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𝑖</m:t>
                            </m:r>
                          </m:sub>
                        </m:sSub>
                      </m:e>
                    </m:d>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m:t>
                        </m:r>
                      </m:sub>
                    </m:sSub>
                    <m:r>
                      <a:rPr lang="en-US" altLang="ja-JP" sz="2800" b="0" i="1" smtClean="0">
                        <a:latin typeface="Cambria Math" panose="02040503050406030204" pitchFamily="18" charset="0"/>
                      </a:rPr>
                      <m:t>=</m:t>
                    </m:r>
                    <m:nary>
                      <m:naryPr>
                        <m:chr m:val="∑"/>
                        <m:supHide m:val="on"/>
                        <m:ctrlPr>
                          <a:rPr lang="en-US" altLang="ja-JP" sz="2800" b="0" i="1" smtClean="0">
                            <a:latin typeface="Cambria Math" panose="02040503050406030204" pitchFamily="18" charset="0"/>
                          </a:rPr>
                        </m:ctrlPr>
                      </m:naryPr>
                      <m:sub>
                        <m:r>
                          <m:rPr>
                            <m:brk m:alnAt="7"/>
                          </m:rPr>
                          <a:rPr lang="en-US" altLang="ja-JP" sz="2800" b="0" i="1" smtClean="0">
                            <a:latin typeface="Cambria Math" panose="02040503050406030204" pitchFamily="18" charset="0"/>
                          </a:rPr>
                          <m:t>𝑗</m:t>
                        </m:r>
                      </m:sub>
                      <m:sup/>
                      <m:e>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𝑖𝑗</m:t>
                            </m:r>
                          </m:sub>
                        </m:sSub>
                      </m:e>
                    </m:nary>
                  </m:oMath>
                </a14:m>
                <a:endParaRPr lang="en-US" altLang="ja-JP" sz="2800" b="0" dirty="0">
                  <a:latin typeface="Cambria Math" panose="02040503050406030204" pitchFamily="18" charset="0"/>
                </a:endParaRPr>
              </a:p>
              <a:p>
                <a:r>
                  <a:rPr lang="ja-JP" altLang="en-US" sz="2800" dirty="0"/>
                  <a:t>　・</a:t>
                </a:r>
                <a14:m>
                  <m:oMath xmlns:m="http://schemas.openxmlformats.org/officeDocument/2006/math">
                    <m:r>
                      <a:rPr lang="en-US" altLang="ja-JP" sz="2800" i="1" smtClean="0">
                        <a:latin typeface="Cambria Math" panose="02040503050406030204" pitchFamily="18" charset="0"/>
                      </a:rPr>
                      <m:t>𝑃</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𝑗</m:t>
                            </m:r>
                          </m:sub>
                        </m:sSub>
                      </m:e>
                    </m:d>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𝑗</m:t>
                        </m:r>
                        <m:r>
                          <a:rPr lang="en-US" altLang="ja-JP" sz="2800" b="0" i="1" smtClean="0">
                            <a:latin typeface="Cambria Math" panose="02040503050406030204" pitchFamily="18" charset="0"/>
                            <a:ea typeface="Cambria Math" panose="02040503050406030204" pitchFamily="18" charset="0"/>
                          </a:rPr>
                          <m:t>∙</m:t>
                        </m:r>
                      </m:sub>
                    </m:sSub>
                    <m:r>
                      <a:rPr lang="en-US" altLang="ja-JP" sz="2800" b="0" i="1" smtClean="0">
                        <a:latin typeface="Cambria Math" panose="02040503050406030204" pitchFamily="18" charset="0"/>
                      </a:rPr>
                      <m:t>=</m:t>
                    </m:r>
                    <m:nary>
                      <m:naryPr>
                        <m:chr m:val="∑"/>
                        <m:supHide m:val="on"/>
                        <m:ctrlPr>
                          <a:rPr lang="en-US" altLang="ja-JP" sz="2800" b="0" i="1" smtClean="0">
                            <a:latin typeface="Cambria Math" panose="02040503050406030204" pitchFamily="18" charset="0"/>
                          </a:rPr>
                        </m:ctrlPr>
                      </m:naryPr>
                      <m:sub>
                        <m:r>
                          <m:rPr>
                            <m:brk m:alnAt="7"/>
                          </m:rPr>
                          <a:rPr lang="en-US" altLang="ja-JP" sz="2800" b="0" i="1" smtClean="0">
                            <a:latin typeface="Cambria Math" panose="02040503050406030204" pitchFamily="18" charset="0"/>
                          </a:rPr>
                          <m:t>𝑖</m:t>
                        </m:r>
                      </m:sub>
                      <m:sup/>
                      <m:e>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𝑖𝑗</m:t>
                            </m:r>
                          </m:sub>
                        </m:sSub>
                      </m:e>
                    </m:nary>
                  </m:oMath>
                </a14:m>
                <a:endParaRPr lang="en-US" altLang="ja-JP" sz="3200" b="0" dirty="0">
                  <a:latin typeface="Cambria Math" panose="02040503050406030204" pitchFamily="18" charset="0"/>
                </a:endParaRPr>
              </a:p>
            </p:txBody>
          </p:sp>
        </mc:Choice>
        <mc:Fallback xmlns="">
          <p:sp>
            <p:nvSpPr>
              <p:cNvPr id="6" name="テキスト ボックス 5">
                <a:extLst>
                  <a:ext uri="{FF2B5EF4-FFF2-40B4-BE49-F238E27FC236}">
                    <a16:creationId xmlns:a16="http://schemas.microsoft.com/office/drawing/2014/main" id="{2FFEDD79-87A4-714C-80BE-1AED6085EBA7}"/>
                  </a:ext>
                </a:extLst>
              </p:cNvPr>
              <p:cNvSpPr txBox="1">
                <a:spLocks noRot="1" noChangeAspect="1" noMove="1" noResize="1" noEditPoints="1" noAdjustHandles="1" noChangeArrowheads="1" noChangeShapeType="1" noTextEdit="1"/>
              </p:cNvSpPr>
              <p:nvPr/>
            </p:nvSpPr>
            <p:spPr>
              <a:xfrm>
                <a:off x="5116289" y="2401659"/>
                <a:ext cx="6067687" cy="2577885"/>
              </a:xfrm>
              <a:prstGeom prst="rect">
                <a:avLst/>
              </a:prstGeom>
              <a:blipFill>
                <a:blip r:embed="rId3"/>
                <a:stretch>
                  <a:fillRect l="-3549" t="-2451" r="-2505" b="-392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7" name="表 6">
                <a:extLst>
                  <a:ext uri="{FF2B5EF4-FFF2-40B4-BE49-F238E27FC236}">
                    <a16:creationId xmlns:a16="http://schemas.microsoft.com/office/drawing/2014/main" id="{37923664-6864-8747-9757-0F10B61944EE}"/>
                  </a:ext>
                </a:extLst>
              </p:cNvPr>
              <p:cNvGraphicFramePr>
                <a:graphicFrameLocks noGrp="1"/>
              </p:cNvGraphicFramePr>
              <p:nvPr>
                <p:extLst>
                  <p:ext uri="{D42A27DB-BD31-4B8C-83A1-F6EECF244321}">
                    <p14:modId xmlns:p14="http://schemas.microsoft.com/office/powerpoint/2010/main" val="762285729"/>
                  </p:ext>
                </p:extLst>
              </p:nvPr>
            </p:nvGraphicFramePr>
            <p:xfrm>
              <a:off x="362855" y="2197523"/>
              <a:ext cx="3958776" cy="3108960"/>
            </p:xfrm>
            <a:graphic>
              <a:graphicData uri="http://schemas.openxmlformats.org/drawingml/2006/table">
                <a:tbl>
                  <a:tblPr firstRow="1" bandRow="1">
                    <a:tableStyleId>{5940675A-B579-460E-94D1-54222C63F5DA}</a:tableStyleId>
                  </a:tblPr>
                  <a:tblGrid>
                    <a:gridCol w="659796">
                      <a:extLst>
                        <a:ext uri="{9D8B030D-6E8A-4147-A177-3AD203B41FA5}">
                          <a16:colId xmlns:a16="http://schemas.microsoft.com/office/drawing/2014/main" val="279757307"/>
                        </a:ext>
                      </a:extLst>
                    </a:gridCol>
                    <a:gridCol w="659796">
                      <a:extLst>
                        <a:ext uri="{9D8B030D-6E8A-4147-A177-3AD203B41FA5}">
                          <a16:colId xmlns:a16="http://schemas.microsoft.com/office/drawing/2014/main" val="1037184266"/>
                        </a:ext>
                      </a:extLst>
                    </a:gridCol>
                    <a:gridCol w="659796">
                      <a:extLst>
                        <a:ext uri="{9D8B030D-6E8A-4147-A177-3AD203B41FA5}">
                          <a16:colId xmlns:a16="http://schemas.microsoft.com/office/drawing/2014/main" val="2649153849"/>
                        </a:ext>
                      </a:extLst>
                    </a:gridCol>
                    <a:gridCol w="329898">
                      <a:extLst>
                        <a:ext uri="{9D8B030D-6E8A-4147-A177-3AD203B41FA5}">
                          <a16:colId xmlns:a16="http://schemas.microsoft.com/office/drawing/2014/main" val="8688749"/>
                        </a:ext>
                      </a:extLst>
                    </a:gridCol>
                    <a:gridCol w="329898">
                      <a:extLst>
                        <a:ext uri="{9D8B030D-6E8A-4147-A177-3AD203B41FA5}">
                          <a16:colId xmlns:a16="http://schemas.microsoft.com/office/drawing/2014/main" val="2934063006"/>
                        </a:ext>
                      </a:extLst>
                    </a:gridCol>
                    <a:gridCol w="659796">
                      <a:extLst>
                        <a:ext uri="{9D8B030D-6E8A-4147-A177-3AD203B41FA5}">
                          <a16:colId xmlns:a16="http://schemas.microsoft.com/office/drawing/2014/main" val="1593714229"/>
                        </a:ext>
                      </a:extLst>
                    </a:gridCol>
                    <a:gridCol w="659796">
                      <a:extLst>
                        <a:ext uri="{9D8B030D-6E8A-4147-A177-3AD203B41FA5}">
                          <a16:colId xmlns:a16="http://schemas.microsoft.com/office/drawing/2014/main" val="2778581295"/>
                        </a:ext>
                      </a:extLst>
                    </a:gridCol>
                  </a:tblGrid>
                  <a:tr h="492528">
                    <a:tc>
                      <a:txBody>
                        <a:bodyPr/>
                        <a:lstStyle/>
                        <a:p>
                          <a:pPr algn="ctr"/>
                          <a:endParaRPr kumimoji="1" lang="ja-JP" altLang="en-US" sz="28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tcPr>
                    </a:tc>
                    <a:tc>
                      <a:txBody>
                        <a:bodyPr/>
                        <a:lstStyle/>
                        <a:p>
                          <a:pPr algn="ctr"/>
                          <a:r>
                            <a:rPr kumimoji="1" lang="ja-JP" altLang="en-US" sz="2800" dirty="0"/>
                            <a:t>計</a:t>
                          </a:r>
                        </a:p>
                      </a:txBody>
                      <a:tcPr/>
                    </a:tc>
                    <a:extLst>
                      <a:ext uri="{0D108BD9-81ED-4DB2-BD59-A6C34878D82A}">
                        <a16:rowId xmlns:a16="http://schemas.microsoft.com/office/drawing/2014/main" val="556120400"/>
                      </a:ext>
                    </a:extLst>
                  </a:tr>
                  <a:tr h="49252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1</m:t>
                                    </m:r>
                                  </m:sub>
                                </m:sSub>
                              </m:oMath>
                            </m:oMathPara>
                          </a14:m>
                          <a:endParaRPr kumimoji="1" lang="ja-JP" altLang="en-US" sz="2800" dirty="0"/>
                        </a:p>
                      </a:txBody>
                      <a:tcPr>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m:t>
                                    </m:r>
                                    <m:r>
                                      <a:rPr lang="en-US" altLang="ja-JP" sz="2800" b="0" i="1" smtClean="0">
                                        <a:latin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m:t>
                                    </m:r>
                                    <m:r>
                                      <a:rPr lang="en-US" altLang="ja-JP" sz="2800" b="0" i="1" smtClean="0">
                                        <a:latin typeface="Cambria Math" panose="02040503050406030204" pitchFamily="18" charset="0"/>
                                        <a:ea typeface="Cambria Math" panose="02040503050406030204" pitchFamily="18" charset="0"/>
                                      </a:rPr>
                                      <m:t>∙</m:t>
                                    </m:r>
                                  </m:sub>
                                </m:sSub>
                              </m:oMath>
                            </m:oMathPara>
                          </a14:m>
                          <a:endParaRPr kumimoji="1" lang="ja-JP" altLang="en-US" sz="2800" dirty="0"/>
                        </a:p>
                      </a:txBody>
                      <a:tcP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76363763"/>
                      </a:ext>
                    </a:extLst>
                  </a:tr>
                  <a:tr h="49252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2</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m:t>
                                    </m:r>
                                    <m:r>
                                      <a:rPr lang="en-US" altLang="ja-JP" sz="2800" b="0" i="1" smtClean="0">
                                        <a:latin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m:t>
                                    </m:r>
                                    <m:r>
                                      <a:rPr lang="en-US" altLang="ja-JP" sz="2800" b="0" i="1" smtClean="0">
                                        <a:latin typeface="Cambria Math" panose="02040503050406030204" pitchFamily="18" charset="0"/>
                                        <a:ea typeface="Cambria Math" panose="02040503050406030204" pitchFamily="18" charset="0"/>
                                      </a:rPr>
                                      <m:t>∙</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90659891"/>
                      </a:ext>
                    </a:extLst>
                  </a:tr>
                  <a:tr h="492528">
                    <a:tc>
                      <a:txBody>
                        <a:bodyPr/>
                        <a:lstStyle/>
                        <a:p>
                          <a:pPr algn="ctr"/>
                          <a:r>
                            <a:rPr kumimoji="1" lang="en-US" altLang="ja-JP" sz="2800" dirty="0"/>
                            <a:t>:</a:t>
                          </a: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53656128"/>
                      </a:ext>
                    </a:extLst>
                  </a:tr>
                  <a:tr h="49252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𝑟</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m:t>
                                    </m:r>
                                    <m:r>
                                      <a:rPr lang="en-US" altLang="ja-JP" sz="2800" b="0" i="1" smtClean="0">
                                        <a:latin typeface="Cambria Math" panose="02040503050406030204" pitchFamily="18" charset="0"/>
                                      </a:rPr>
                                      <m:t>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m:t>
                                    </m:r>
                                    <m:r>
                                      <a:rPr lang="en-US" altLang="ja-JP" sz="2800" b="0" i="1" smtClean="0">
                                        <a:latin typeface="Cambria Math" panose="02040503050406030204" pitchFamily="18" charset="0"/>
                                      </a:rPr>
                                      <m:t>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m:t>
                                    </m:r>
                                    <m:r>
                                      <a:rPr lang="en-US" altLang="ja-JP" sz="2800" b="0" i="1" smtClean="0">
                                        <a:latin typeface="Cambria Math" panose="02040503050406030204" pitchFamily="18" charset="0"/>
                                        <a:ea typeface="Cambria Math" panose="02040503050406030204" pitchFamily="18" charset="0"/>
                                      </a:rPr>
                                      <m:t>∙</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030724129"/>
                      </a:ext>
                    </a:extLst>
                  </a:tr>
                  <a:tr h="492528">
                    <a:tc>
                      <a:txBody>
                        <a:bodyPr/>
                        <a:lstStyle/>
                        <a:p>
                          <a:pPr algn="ctr"/>
                          <a:r>
                            <a:rPr kumimoji="1" lang="ja-JP" altLang="en-US" sz="2800" dirty="0"/>
                            <a:t>計</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rPr>
                                      <m:t>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𝑛</m:t>
                                </m:r>
                              </m:oMath>
                            </m:oMathPara>
                          </a14:m>
                          <a:endParaRPr kumimoji="1" lang="ja-JP" altLang="en-US" sz="2800" dirty="0"/>
                        </a:p>
                      </a:txBody>
                      <a:tcPr/>
                    </a:tc>
                    <a:extLst>
                      <a:ext uri="{0D108BD9-81ED-4DB2-BD59-A6C34878D82A}">
                        <a16:rowId xmlns:a16="http://schemas.microsoft.com/office/drawing/2014/main" val="2281924420"/>
                      </a:ext>
                    </a:extLst>
                  </a:tr>
                </a:tbl>
              </a:graphicData>
            </a:graphic>
          </p:graphicFrame>
        </mc:Choice>
        <mc:Fallback xmlns="">
          <p:graphicFrame>
            <p:nvGraphicFramePr>
              <p:cNvPr id="7" name="表 6">
                <a:extLst>
                  <a:ext uri="{FF2B5EF4-FFF2-40B4-BE49-F238E27FC236}">
                    <a16:creationId xmlns:a16="http://schemas.microsoft.com/office/drawing/2014/main" id="{37923664-6864-8747-9757-0F10B61944EE}"/>
                  </a:ext>
                </a:extLst>
              </p:cNvPr>
              <p:cNvGraphicFramePr>
                <a:graphicFrameLocks noGrp="1"/>
              </p:cNvGraphicFramePr>
              <p:nvPr>
                <p:extLst>
                  <p:ext uri="{D42A27DB-BD31-4B8C-83A1-F6EECF244321}">
                    <p14:modId xmlns:p14="http://schemas.microsoft.com/office/powerpoint/2010/main" val="762285729"/>
                  </p:ext>
                </p:extLst>
              </p:nvPr>
            </p:nvGraphicFramePr>
            <p:xfrm>
              <a:off x="362855" y="2197523"/>
              <a:ext cx="3958776" cy="3108960"/>
            </p:xfrm>
            <a:graphic>
              <a:graphicData uri="http://schemas.openxmlformats.org/drawingml/2006/table">
                <a:tbl>
                  <a:tblPr firstRow="1" bandRow="1">
                    <a:tableStyleId>{5940675A-B579-460E-94D1-54222C63F5DA}</a:tableStyleId>
                  </a:tblPr>
                  <a:tblGrid>
                    <a:gridCol w="659796">
                      <a:extLst>
                        <a:ext uri="{9D8B030D-6E8A-4147-A177-3AD203B41FA5}">
                          <a16:colId xmlns:a16="http://schemas.microsoft.com/office/drawing/2014/main" val="279757307"/>
                        </a:ext>
                      </a:extLst>
                    </a:gridCol>
                    <a:gridCol w="659796">
                      <a:extLst>
                        <a:ext uri="{9D8B030D-6E8A-4147-A177-3AD203B41FA5}">
                          <a16:colId xmlns:a16="http://schemas.microsoft.com/office/drawing/2014/main" val="1037184266"/>
                        </a:ext>
                      </a:extLst>
                    </a:gridCol>
                    <a:gridCol w="659796">
                      <a:extLst>
                        <a:ext uri="{9D8B030D-6E8A-4147-A177-3AD203B41FA5}">
                          <a16:colId xmlns:a16="http://schemas.microsoft.com/office/drawing/2014/main" val="2649153849"/>
                        </a:ext>
                      </a:extLst>
                    </a:gridCol>
                    <a:gridCol w="329898">
                      <a:extLst>
                        <a:ext uri="{9D8B030D-6E8A-4147-A177-3AD203B41FA5}">
                          <a16:colId xmlns:a16="http://schemas.microsoft.com/office/drawing/2014/main" val="8688749"/>
                        </a:ext>
                      </a:extLst>
                    </a:gridCol>
                    <a:gridCol w="329898">
                      <a:extLst>
                        <a:ext uri="{9D8B030D-6E8A-4147-A177-3AD203B41FA5}">
                          <a16:colId xmlns:a16="http://schemas.microsoft.com/office/drawing/2014/main" val="2934063006"/>
                        </a:ext>
                      </a:extLst>
                    </a:gridCol>
                    <a:gridCol w="659796">
                      <a:extLst>
                        <a:ext uri="{9D8B030D-6E8A-4147-A177-3AD203B41FA5}">
                          <a16:colId xmlns:a16="http://schemas.microsoft.com/office/drawing/2014/main" val="1593714229"/>
                        </a:ext>
                      </a:extLst>
                    </a:gridCol>
                    <a:gridCol w="659796">
                      <a:extLst>
                        <a:ext uri="{9D8B030D-6E8A-4147-A177-3AD203B41FA5}">
                          <a16:colId xmlns:a16="http://schemas.microsoft.com/office/drawing/2014/main" val="2778581295"/>
                        </a:ext>
                      </a:extLst>
                    </a:gridCol>
                  </a:tblGrid>
                  <a:tr h="518160">
                    <a:tc>
                      <a:txBody>
                        <a:bodyPr/>
                        <a:lstStyle/>
                        <a:p>
                          <a:pPr algn="ctr"/>
                          <a:endParaRPr kumimoji="1" lang="ja-JP" altLang="en-US" sz="2800" dirty="0"/>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4"/>
                          <a:stretch>
                            <a:fillRect l="-101923" t="-12195" r="-401923" b="-531707"/>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4"/>
                          <a:stretch>
                            <a:fillRect l="-198113" t="-12195" r="-294340" b="-531707"/>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blipFill>
                          <a:blip r:embed="rId4"/>
                          <a:stretch>
                            <a:fillRect l="-403846" t="-12195" r="-100000" b="-531707"/>
                          </a:stretch>
                        </a:blipFill>
                      </a:tcPr>
                    </a:tc>
                    <a:tc>
                      <a:txBody>
                        <a:bodyPr/>
                        <a:lstStyle/>
                        <a:p>
                          <a:pPr algn="ctr"/>
                          <a:r>
                            <a:rPr kumimoji="1" lang="ja-JP" altLang="en-US" sz="2800" dirty="0"/>
                            <a:t>計</a:t>
                          </a:r>
                        </a:p>
                      </a:txBody>
                      <a:tcPr/>
                    </a:tc>
                    <a:extLst>
                      <a:ext uri="{0D108BD9-81ED-4DB2-BD59-A6C34878D82A}">
                        <a16:rowId xmlns:a16="http://schemas.microsoft.com/office/drawing/2014/main" val="556120400"/>
                      </a:ext>
                    </a:extLst>
                  </a:tr>
                  <a:tr h="518160">
                    <a:tc>
                      <a:txBody>
                        <a:bodyPr/>
                        <a:lstStyle/>
                        <a:p>
                          <a:endParaRPr lang="ja-JP"/>
                        </a:p>
                      </a:txBody>
                      <a:tcPr>
                        <a:lnB w="12700" cap="flat" cmpd="sng" algn="ctr">
                          <a:solidFill>
                            <a:schemeClr val="bg1"/>
                          </a:solidFill>
                          <a:prstDash val="solid"/>
                          <a:round/>
                          <a:headEnd type="none" w="med" len="med"/>
                          <a:tailEnd type="none" w="med" len="med"/>
                        </a:lnB>
                        <a:blipFill>
                          <a:blip r:embed="rId4"/>
                          <a:stretch>
                            <a:fillRect l="-1923" t="-112195" r="-501923" b="-431707"/>
                          </a:stretch>
                        </a:blipFill>
                      </a:tcPr>
                    </a:tc>
                    <a:tc>
                      <a:txBody>
                        <a:bodyPr/>
                        <a:lstStyle/>
                        <a:p>
                          <a:endParaRPr lang="ja-JP"/>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blipFill>
                          <a:blip r:embed="rId4"/>
                          <a:stretch>
                            <a:fillRect l="-101923" t="-112195" r="-401923" b="-431707"/>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blipFill>
                          <a:blip r:embed="rId4"/>
                          <a:stretch>
                            <a:fillRect l="-198113" t="-112195" r="-294340" b="-431707"/>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blipFill>
                          <a:blip r:embed="rId4"/>
                          <a:stretch>
                            <a:fillRect l="-403846" t="-112195" r="-100000" b="-431707"/>
                          </a:stretch>
                        </a:blipFill>
                      </a:tcPr>
                    </a:tc>
                    <a:tc>
                      <a:txBody>
                        <a:bodyPr/>
                        <a:lstStyle/>
                        <a:p>
                          <a:endParaRPr lang="ja-JP"/>
                        </a:p>
                      </a:txBody>
                      <a:tcPr>
                        <a:lnB w="12700" cap="flat" cmpd="sng" algn="ctr">
                          <a:solidFill>
                            <a:schemeClr val="bg1"/>
                          </a:solidFill>
                          <a:prstDash val="solid"/>
                          <a:round/>
                          <a:headEnd type="none" w="med" len="med"/>
                          <a:tailEnd type="none" w="med" len="med"/>
                        </a:lnB>
                        <a:blipFill>
                          <a:blip r:embed="rId4"/>
                          <a:stretch>
                            <a:fillRect l="-503846" t="-112195" b="-431707"/>
                          </a:stretch>
                        </a:blipFill>
                      </a:tcPr>
                    </a:tc>
                    <a:extLst>
                      <a:ext uri="{0D108BD9-81ED-4DB2-BD59-A6C34878D82A}">
                        <a16:rowId xmlns:a16="http://schemas.microsoft.com/office/drawing/2014/main" val="3876363763"/>
                      </a:ext>
                    </a:extLst>
                  </a:tr>
                  <a:tr h="518160">
                    <a:tc>
                      <a:txBody>
                        <a:bodyPr/>
                        <a:lstStyle/>
                        <a:p>
                          <a:endParaRPr lang="ja-JP"/>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1923" t="-212195" r="-501923" b="-331707"/>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101923" t="-212195" r="-401923" b="-331707"/>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198113" t="-212195" r="-294340" b="-331707"/>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403846" t="-212195" r="-100000" b="-331707"/>
                          </a:stretch>
                        </a:blipFill>
                      </a:tcPr>
                    </a:tc>
                    <a:tc>
                      <a:txBody>
                        <a:bodyPr/>
                        <a:lstStyle/>
                        <a:p>
                          <a:endParaRPr lang="ja-JP"/>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503846" t="-212195" b="-331707"/>
                          </a:stretch>
                        </a:blipFill>
                      </a:tcPr>
                    </a:tc>
                    <a:extLst>
                      <a:ext uri="{0D108BD9-81ED-4DB2-BD59-A6C34878D82A}">
                        <a16:rowId xmlns:a16="http://schemas.microsoft.com/office/drawing/2014/main" val="1490659891"/>
                      </a:ext>
                    </a:extLst>
                  </a:tr>
                  <a:tr h="518160">
                    <a:tc>
                      <a:txBody>
                        <a:bodyPr/>
                        <a:lstStyle/>
                        <a:p>
                          <a:pPr algn="ctr"/>
                          <a:r>
                            <a:rPr kumimoji="1" lang="en-US" altLang="ja-JP" sz="2800" dirty="0"/>
                            <a:t>:</a:t>
                          </a: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53656128"/>
                      </a:ext>
                    </a:extLst>
                  </a:tr>
                  <a:tr h="518160">
                    <a:tc>
                      <a:txBody>
                        <a:bodyPr/>
                        <a:lstStyle/>
                        <a:p>
                          <a:endParaRPr lang="ja-JP"/>
                        </a:p>
                      </a:txBody>
                      <a:tcPr>
                        <a:lnT w="12700" cap="flat" cmpd="sng" algn="ctr">
                          <a:solidFill>
                            <a:schemeClr val="bg1"/>
                          </a:solidFill>
                          <a:prstDash val="solid"/>
                          <a:round/>
                          <a:headEnd type="none" w="med" len="med"/>
                          <a:tailEnd type="none" w="med" len="med"/>
                        </a:lnT>
                        <a:blipFill>
                          <a:blip r:embed="rId4"/>
                          <a:stretch>
                            <a:fillRect l="-1923" t="-409756" r="-501923" b="-134146"/>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4"/>
                          <a:stretch>
                            <a:fillRect l="-101923" t="-409756" r="-401923" b="-134146"/>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4"/>
                          <a:stretch>
                            <a:fillRect l="-198113" t="-409756" r="-294340" b="-134146"/>
                          </a:stretch>
                        </a:blipFill>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blipFill>
                          <a:blip r:embed="rId4"/>
                          <a:stretch>
                            <a:fillRect l="-403846" t="-409756" r="-100000" b="-134146"/>
                          </a:stretch>
                        </a:blipFill>
                      </a:tcPr>
                    </a:tc>
                    <a:tc>
                      <a:txBody>
                        <a:bodyPr/>
                        <a:lstStyle/>
                        <a:p>
                          <a:endParaRPr lang="ja-JP"/>
                        </a:p>
                      </a:txBody>
                      <a:tcPr>
                        <a:lnT w="12700" cap="flat" cmpd="sng" algn="ctr">
                          <a:solidFill>
                            <a:schemeClr val="bg1"/>
                          </a:solidFill>
                          <a:prstDash val="solid"/>
                          <a:round/>
                          <a:headEnd type="none" w="med" len="med"/>
                          <a:tailEnd type="none" w="med" len="med"/>
                        </a:lnT>
                        <a:blipFill>
                          <a:blip r:embed="rId4"/>
                          <a:stretch>
                            <a:fillRect l="-503846" t="-409756" b="-134146"/>
                          </a:stretch>
                        </a:blipFill>
                      </a:tcPr>
                    </a:tc>
                    <a:extLst>
                      <a:ext uri="{0D108BD9-81ED-4DB2-BD59-A6C34878D82A}">
                        <a16:rowId xmlns:a16="http://schemas.microsoft.com/office/drawing/2014/main" val="2030724129"/>
                      </a:ext>
                    </a:extLst>
                  </a:tr>
                  <a:tr h="518160">
                    <a:tc>
                      <a:txBody>
                        <a:bodyPr/>
                        <a:lstStyle/>
                        <a:p>
                          <a:pPr algn="ctr"/>
                          <a:r>
                            <a:rPr kumimoji="1" lang="ja-JP" altLang="en-US" sz="2800" dirty="0"/>
                            <a:t>計</a:t>
                          </a:r>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4"/>
                          <a:stretch>
                            <a:fillRect l="-101923" t="-509756" r="-401923" b="-34146"/>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4"/>
                          <a:stretch>
                            <a:fillRect l="-198113" t="-509756" r="-294340" b="-34146"/>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blipFill>
                          <a:blip r:embed="rId4"/>
                          <a:stretch>
                            <a:fillRect l="-403846" t="-509756" r="-100000" b="-34146"/>
                          </a:stretch>
                        </a:blipFill>
                      </a:tcPr>
                    </a:tc>
                    <a:tc>
                      <a:txBody>
                        <a:bodyPr/>
                        <a:lstStyle/>
                        <a:p>
                          <a:endParaRPr lang="ja-JP"/>
                        </a:p>
                      </a:txBody>
                      <a:tcPr>
                        <a:blipFill>
                          <a:blip r:embed="rId4"/>
                          <a:stretch>
                            <a:fillRect l="-503846" t="-509756" b="-34146"/>
                          </a:stretch>
                        </a:blipFill>
                      </a:tcPr>
                    </a:tc>
                    <a:extLst>
                      <a:ext uri="{0D108BD9-81ED-4DB2-BD59-A6C34878D82A}">
                        <a16:rowId xmlns:a16="http://schemas.microsoft.com/office/drawing/2014/main" val="2281924420"/>
                      </a:ext>
                    </a:extLst>
                  </a:tr>
                </a:tbl>
              </a:graphicData>
            </a:graphic>
          </p:graphicFrame>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DC0F9FA5-98AD-5D40-94ED-0B236D667B2F}"/>
                  </a:ext>
                </a:extLst>
              </p:cNvPr>
              <p:cNvSpPr/>
              <p:nvPr/>
            </p:nvSpPr>
            <p:spPr>
              <a:xfrm>
                <a:off x="787398" y="1473297"/>
                <a:ext cx="2896819" cy="6363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ja-JP" altLang="en-US" sz="3200" dirty="0"/>
                        <m:t>観測度数</m:t>
                      </m:r>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𝑂</m:t>
                          </m:r>
                        </m:e>
                        <m:sub>
                          <m:r>
                            <a:rPr lang="en-US" altLang="ja-JP" sz="3200" b="0" i="1" smtClean="0">
                              <a:latin typeface="Cambria Math" panose="02040503050406030204" pitchFamily="18" charset="0"/>
                            </a:rPr>
                            <m:t>𝑖𝑗</m:t>
                          </m:r>
                        </m:sub>
                      </m:sSub>
                      <m:r>
                        <a:rPr lang="en-US" altLang="ja-JP" sz="3200" b="0" i="1" smtClean="0">
                          <a:latin typeface="Cambria Math" panose="02040503050406030204" pitchFamily="18" charset="0"/>
                        </a:rPr>
                        <m:t>=</m:t>
                      </m:r>
                    </m:oMath>
                  </m:oMathPara>
                </a14:m>
                <a:endParaRPr lang="ja-JP" altLang="en-US" dirty="0"/>
              </a:p>
            </p:txBody>
          </p:sp>
        </mc:Choice>
        <mc:Fallback xmlns="">
          <p:sp>
            <p:nvSpPr>
              <p:cNvPr id="8" name="正方形/長方形 7">
                <a:extLst>
                  <a:ext uri="{FF2B5EF4-FFF2-40B4-BE49-F238E27FC236}">
                    <a16:creationId xmlns:a16="http://schemas.microsoft.com/office/drawing/2014/main" id="{DC0F9FA5-98AD-5D40-94ED-0B236D667B2F}"/>
                  </a:ext>
                </a:extLst>
              </p:cNvPr>
              <p:cNvSpPr>
                <a:spLocks noRot="1" noChangeAspect="1" noMove="1" noResize="1" noEditPoints="1" noAdjustHandles="1" noChangeArrowheads="1" noChangeShapeType="1" noTextEdit="1"/>
              </p:cNvSpPr>
              <p:nvPr/>
            </p:nvSpPr>
            <p:spPr>
              <a:xfrm>
                <a:off x="787398" y="1473297"/>
                <a:ext cx="2896819" cy="636393"/>
              </a:xfrm>
              <a:prstGeom prst="rect">
                <a:avLst/>
              </a:prstGeom>
              <a:blipFill>
                <a:blip r:embed="rId5"/>
                <a:stretch>
                  <a:fillRect l="-437" b="-11765"/>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F571F6CE-68BB-4041-A08C-36D29B044285}"/>
              </a:ext>
            </a:extLst>
          </p:cNvPr>
          <p:cNvSpPr txBox="1"/>
          <p:nvPr/>
        </p:nvSpPr>
        <p:spPr>
          <a:xfrm>
            <a:off x="9838184" y="4039090"/>
            <a:ext cx="1107996" cy="369332"/>
          </a:xfrm>
          <a:prstGeom prst="rect">
            <a:avLst/>
          </a:prstGeom>
          <a:noFill/>
        </p:spPr>
        <p:txBody>
          <a:bodyPr wrap="none" rtlCol="0">
            <a:spAutoFit/>
          </a:bodyPr>
          <a:lstStyle/>
          <a:p>
            <a:r>
              <a:rPr kumimoji="1" lang="ja-JP" altLang="en-US" b="1" dirty="0"/>
              <a:t>周辺分布</a:t>
            </a:r>
          </a:p>
        </p:txBody>
      </p:sp>
      <p:sp>
        <p:nvSpPr>
          <p:cNvPr id="10" name="矢印: 右 12">
            <a:extLst>
              <a:ext uri="{FF2B5EF4-FFF2-40B4-BE49-F238E27FC236}">
                <a16:creationId xmlns:a16="http://schemas.microsoft.com/office/drawing/2014/main" id="{6732D9B4-8B3B-1E46-A3E7-5CCE6F1FDEB7}"/>
              </a:ext>
            </a:extLst>
          </p:cNvPr>
          <p:cNvSpPr/>
          <p:nvPr/>
        </p:nvSpPr>
        <p:spPr>
          <a:xfrm rot="10800000">
            <a:off x="9068203" y="4039090"/>
            <a:ext cx="503972" cy="325841"/>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755ECB9C-CA32-E841-8530-AF1B5A2BE3FF}"/>
                  </a:ext>
                </a:extLst>
              </p:cNvPr>
              <p:cNvSpPr/>
              <p:nvPr/>
            </p:nvSpPr>
            <p:spPr>
              <a:xfrm>
                <a:off x="5758717" y="5316892"/>
                <a:ext cx="6235168" cy="1354794"/>
              </a:xfrm>
              <a:prstGeom prst="rect">
                <a:avLst/>
              </a:prstGeom>
              <a:ln w="38100"/>
            </p:spPr>
            <p:style>
              <a:lnRef idx="2">
                <a:schemeClr val="accent1"/>
              </a:lnRef>
              <a:fillRef idx="1">
                <a:schemeClr val="lt1"/>
              </a:fillRef>
              <a:effectRef idx="0">
                <a:schemeClr val="accent1"/>
              </a:effectRef>
              <a:fontRef idx="minor">
                <a:schemeClr val="dk1"/>
              </a:fontRef>
            </p:style>
            <p:txBody>
              <a:bodyPr wrap="none">
                <a:spAutoFit/>
              </a:bodyPr>
              <a:lstStyle/>
              <a:p>
                <a14:m>
                  <m:oMath xmlns:m="http://schemas.openxmlformats.org/officeDocument/2006/math">
                    <m:sSub>
                      <m:sSubPr>
                        <m:ctrlPr>
                          <a:rPr lang="en-US" altLang="ja-JP" sz="2800" i="1" u="sng" smtClean="0">
                            <a:latin typeface="Cambria Math" panose="02040503050406030204" pitchFamily="18" charset="0"/>
                          </a:rPr>
                        </m:ctrlPr>
                      </m:sSubPr>
                      <m:e>
                        <m:r>
                          <a:rPr lang="en-US" altLang="ja-JP" sz="2800" i="1" u="sng">
                            <a:latin typeface="Cambria Math" panose="02040503050406030204" pitchFamily="18" charset="0"/>
                          </a:rPr>
                          <m:t>𝐻</m:t>
                        </m:r>
                      </m:e>
                      <m:sub>
                        <m:r>
                          <a:rPr lang="en-US" altLang="ja-JP" sz="2800" i="1" u="sng">
                            <a:latin typeface="Cambria Math" panose="02040503050406030204" pitchFamily="18" charset="0"/>
                          </a:rPr>
                          <m:t>0</m:t>
                        </m:r>
                      </m:sub>
                    </m:sSub>
                  </m:oMath>
                </a14:m>
                <a:r>
                  <a:rPr lang="ja-JP" altLang="en-US" sz="2800" u="sng" dirty="0"/>
                  <a:t>が成り立つとき</a:t>
                </a:r>
                <a:endParaRPr lang="en-US" altLang="ja-JP" sz="2800" i="1" u="sng"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𝑝</m:t>
                              </m:r>
                            </m:e>
                          </m:acc>
                        </m:e>
                        <m:sub>
                          <m:r>
                            <a:rPr lang="en-US" altLang="ja-JP" sz="2800" i="1">
                              <a:latin typeface="Cambria Math" panose="02040503050406030204" pitchFamily="18" charset="0"/>
                            </a:rPr>
                            <m:t>𝑖</m:t>
                          </m:r>
                          <m:r>
                            <a:rPr lang="en-US" altLang="ja-JP" sz="2800" i="1">
                              <a:latin typeface="Cambria Math" panose="02040503050406030204" pitchFamily="18" charset="0"/>
                              <a:ea typeface="Cambria Math" panose="02040503050406030204" pitchFamily="18" charset="0"/>
                            </a:rPr>
                            <m:t>∙</m:t>
                          </m:r>
                        </m:sub>
                      </m:sSub>
                      <m:r>
                        <a:rPr lang="en-US" altLang="ja-JP" sz="2800" b="0" i="1" smtClean="0">
                          <a:latin typeface="Cambria Math" panose="02040503050406030204" pitchFamily="18" charset="0"/>
                          <a:ea typeface="Cambria Math" panose="02040503050406030204" pitchFamily="18" charset="0"/>
                        </a:rPr>
                        <m:t>=</m:t>
                      </m:r>
                      <m:f>
                        <m:fPr>
                          <m:ctrlPr>
                            <a:rPr lang="en-US" altLang="ja-JP" sz="2800" b="0" i="1" smtClean="0">
                              <a:latin typeface="Cambria Math" panose="02040503050406030204" pitchFamily="18" charset="0"/>
                              <a:ea typeface="Cambria Math" panose="02040503050406030204" pitchFamily="18" charset="0"/>
                            </a:rPr>
                          </m:ctrlPr>
                        </m:fPr>
                        <m:num>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m:t>
                              </m:r>
                            </m:sub>
                          </m:sSub>
                        </m:num>
                        <m:den>
                          <m:r>
                            <a:rPr lang="en-US" altLang="ja-JP" sz="2800" b="0" i="1" smtClean="0">
                              <a:latin typeface="Cambria Math" panose="02040503050406030204" pitchFamily="18" charset="0"/>
                              <a:ea typeface="Cambria Math" panose="02040503050406030204" pitchFamily="18" charset="0"/>
                            </a:rPr>
                            <m:t>𝑛</m:t>
                          </m:r>
                        </m:den>
                      </m:f>
                      <m:r>
                        <a:rPr lang="en-US" altLang="ja-JP" sz="2800" b="0" i="1" smtClean="0">
                          <a:latin typeface="Cambria Math" panose="02040503050406030204" pitchFamily="18" charset="0"/>
                          <a:ea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  </m:t>
                          </m:r>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𝑝</m:t>
                              </m:r>
                            </m:e>
                          </m:acc>
                        </m:e>
                        <m:sub>
                          <m:r>
                            <a:rPr lang="en-US" altLang="ja-JP" sz="2800" i="1">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𝑗</m:t>
                          </m:r>
                        </m:sub>
                      </m:sSub>
                      <m:r>
                        <a:rPr lang="en-US" altLang="ja-JP" sz="2800" b="0" i="1" smtClean="0">
                          <a:latin typeface="Cambria Math" panose="02040503050406030204" pitchFamily="18" charset="0"/>
                          <a:ea typeface="Cambria Math" panose="02040503050406030204" pitchFamily="18" charset="0"/>
                        </a:rPr>
                        <m:t>=</m:t>
                      </m:r>
                      <m:f>
                        <m:fPr>
                          <m:ctrlPr>
                            <a:rPr lang="en-US" altLang="ja-JP" sz="2800" b="0" i="1" smtClean="0">
                              <a:latin typeface="Cambria Math" panose="02040503050406030204" pitchFamily="18" charset="0"/>
                              <a:ea typeface="Cambria Math" panose="02040503050406030204" pitchFamily="18" charset="0"/>
                            </a:rPr>
                          </m:ctrlPr>
                        </m:fPr>
                        <m:num>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𝑗</m:t>
                              </m:r>
                            </m:sub>
                          </m:sSub>
                        </m:num>
                        <m:den>
                          <m:r>
                            <a:rPr lang="en-US" altLang="ja-JP" sz="2800" b="0" i="1" smtClean="0">
                              <a:latin typeface="Cambria Math" panose="02040503050406030204" pitchFamily="18" charset="0"/>
                              <a:ea typeface="Cambria Math" panose="02040503050406030204" pitchFamily="18" charset="0"/>
                            </a:rPr>
                            <m:t>𝑛</m:t>
                          </m:r>
                        </m:den>
                      </m:f>
                      <m:r>
                        <a:rPr lang="en-US" altLang="ja-JP" sz="2800" b="0" i="1" smtClean="0">
                          <a:latin typeface="Cambria Math" panose="02040503050406030204" pitchFamily="18" charset="0"/>
                          <a:ea typeface="Cambria Math" panose="02040503050406030204" pitchFamily="18" charset="0"/>
                        </a:rPr>
                        <m:t> </m:t>
                      </m:r>
                      <m:r>
                        <a:rPr lang="ja-JP" altLang="en-US" sz="2800" i="1">
                          <a:latin typeface="Cambria Math" panose="02040503050406030204" pitchFamily="18" charset="0"/>
                          <a:ea typeface="Cambria Math" panose="02040503050406030204" pitchFamily="18" charset="0"/>
                        </a:rPr>
                        <m:t>より</m:t>
                      </m:r>
                      <m:r>
                        <a:rPr lang="en-US" altLang="ja-JP" sz="2800" b="0" i="1" smtClean="0">
                          <a:latin typeface="Cambria Math" panose="02040503050406030204" pitchFamily="18" charset="0"/>
                          <a:ea typeface="Cambria Math" panose="02040503050406030204" pitchFamily="18" charset="0"/>
                        </a:rPr>
                        <m:t> </m:t>
                      </m:r>
                      <m:sSub>
                        <m:sSubPr>
                          <m:ctrlPr>
                            <a:rPr lang="en-US" altLang="ja-JP" sz="2800" b="1" i="1" smtClean="0">
                              <a:solidFill>
                                <a:schemeClr val="accent1">
                                  <a:lumMod val="75000"/>
                                </a:schemeClr>
                              </a:solidFill>
                              <a:latin typeface="Cambria Math" panose="02040503050406030204" pitchFamily="18" charset="0"/>
                            </a:rPr>
                          </m:ctrlPr>
                        </m:sSubPr>
                        <m:e>
                          <m:r>
                            <a:rPr lang="en-US" altLang="ja-JP" sz="2800" b="1" i="1" smtClean="0">
                              <a:solidFill>
                                <a:schemeClr val="accent1">
                                  <a:lumMod val="75000"/>
                                </a:schemeClr>
                              </a:solidFill>
                              <a:latin typeface="Cambria Math" panose="02040503050406030204" pitchFamily="18" charset="0"/>
                            </a:rPr>
                            <m:t> </m:t>
                          </m:r>
                          <m:acc>
                            <m:accPr>
                              <m:chr m:val="̂"/>
                              <m:ctrlPr>
                                <a:rPr lang="en-US" altLang="ja-JP" sz="2800" b="1" i="1">
                                  <a:solidFill>
                                    <a:schemeClr val="accent1">
                                      <a:lumMod val="75000"/>
                                    </a:schemeClr>
                                  </a:solidFill>
                                  <a:latin typeface="Cambria Math" panose="02040503050406030204" pitchFamily="18" charset="0"/>
                                </a:rPr>
                              </m:ctrlPr>
                            </m:accPr>
                            <m:e>
                              <m:r>
                                <a:rPr lang="en-US" altLang="ja-JP" sz="2800" b="1" i="1">
                                  <a:solidFill>
                                    <a:schemeClr val="accent1">
                                      <a:lumMod val="75000"/>
                                    </a:schemeClr>
                                  </a:solidFill>
                                  <a:latin typeface="Cambria Math" panose="02040503050406030204" pitchFamily="18" charset="0"/>
                                </a:rPr>
                                <m:t>𝒑</m:t>
                              </m:r>
                            </m:e>
                          </m:acc>
                        </m:e>
                        <m:sub>
                          <m:r>
                            <a:rPr lang="en-US" altLang="ja-JP" sz="2800" b="1" i="1">
                              <a:solidFill>
                                <a:schemeClr val="accent1">
                                  <a:lumMod val="75000"/>
                                </a:schemeClr>
                              </a:solidFill>
                              <a:latin typeface="Cambria Math" panose="02040503050406030204" pitchFamily="18" charset="0"/>
                            </a:rPr>
                            <m:t>𝒊</m:t>
                          </m:r>
                          <m:r>
                            <a:rPr lang="en-US" altLang="ja-JP" sz="2800" b="1" i="1" smtClean="0">
                              <a:solidFill>
                                <a:schemeClr val="accent1">
                                  <a:lumMod val="75000"/>
                                </a:schemeClr>
                              </a:solidFill>
                              <a:latin typeface="Cambria Math" panose="02040503050406030204" pitchFamily="18" charset="0"/>
                            </a:rPr>
                            <m:t>𝒋</m:t>
                          </m:r>
                        </m:sub>
                      </m:sSub>
                      <m:r>
                        <a:rPr lang="en-US" altLang="ja-JP" sz="2800" b="1" i="1" smtClean="0">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800" b="1" i="1" smtClean="0">
                              <a:solidFill>
                                <a:schemeClr val="accent1">
                                  <a:lumMod val="75000"/>
                                </a:schemeClr>
                              </a:solidFill>
                              <a:latin typeface="Cambria Math" panose="02040503050406030204" pitchFamily="18" charset="0"/>
                            </a:rPr>
                          </m:ctrlPr>
                        </m:sSubPr>
                        <m:e>
                          <m:acc>
                            <m:accPr>
                              <m:chr m:val="̂"/>
                              <m:ctrlPr>
                                <a:rPr lang="en-US" altLang="ja-JP" sz="2800" b="1" i="1">
                                  <a:solidFill>
                                    <a:schemeClr val="accent1">
                                      <a:lumMod val="75000"/>
                                    </a:schemeClr>
                                  </a:solidFill>
                                  <a:latin typeface="Cambria Math" panose="02040503050406030204" pitchFamily="18" charset="0"/>
                                </a:rPr>
                              </m:ctrlPr>
                            </m:accPr>
                            <m:e>
                              <m:r>
                                <a:rPr lang="en-US" altLang="ja-JP" sz="2800" b="1" i="1">
                                  <a:solidFill>
                                    <a:schemeClr val="accent1">
                                      <a:lumMod val="75000"/>
                                    </a:schemeClr>
                                  </a:solidFill>
                                  <a:latin typeface="Cambria Math" panose="02040503050406030204" pitchFamily="18" charset="0"/>
                                </a:rPr>
                                <m:t>𝒑</m:t>
                              </m:r>
                            </m:e>
                          </m:acc>
                        </m:e>
                        <m:sub>
                          <m:r>
                            <a:rPr lang="en-US" altLang="ja-JP" sz="2800" b="1" i="1">
                              <a:solidFill>
                                <a:schemeClr val="accent1">
                                  <a:lumMod val="75000"/>
                                </a:schemeClr>
                              </a:solidFill>
                              <a:latin typeface="Cambria Math" panose="02040503050406030204" pitchFamily="18" charset="0"/>
                            </a:rPr>
                            <m:t>𝒊</m:t>
                          </m:r>
                          <m:r>
                            <a:rPr lang="en-US" altLang="ja-JP" sz="2800" b="1" i="1">
                              <a:solidFill>
                                <a:schemeClr val="accent1">
                                  <a:lumMod val="75000"/>
                                </a:schemeClr>
                              </a:solidFill>
                              <a:latin typeface="Cambria Math" panose="02040503050406030204" pitchFamily="18" charset="0"/>
                              <a:ea typeface="Cambria Math" panose="02040503050406030204" pitchFamily="18" charset="0"/>
                            </a:rPr>
                            <m:t>∙</m:t>
                          </m:r>
                        </m:sub>
                      </m:sSub>
                      <m:r>
                        <a:rPr lang="en-US" altLang="ja-JP" sz="2800" b="1" i="1">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800" b="1" i="1" smtClean="0">
                              <a:solidFill>
                                <a:schemeClr val="accent1">
                                  <a:lumMod val="75000"/>
                                </a:schemeClr>
                              </a:solidFill>
                              <a:latin typeface="Cambria Math" panose="02040503050406030204" pitchFamily="18" charset="0"/>
                            </a:rPr>
                          </m:ctrlPr>
                        </m:sSubPr>
                        <m:e>
                          <m:acc>
                            <m:accPr>
                              <m:chr m:val="̂"/>
                              <m:ctrlPr>
                                <a:rPr lang="en-US" altLang="ja-JP" sz="2800" b="1" i="1">
                                  <a:solidFill>
                                    <a:schemeClr val="accent1">
                                      <a:lumMod val="75000"/>
                                    </a:schemeClr>
                                  </a:solidFill>
                                  <a:latin typeface="Cambria Math" panose="02040503050406030204" pitchFamily="18" charset="0"/>
                                </a:rPr>
                              </m:ctrlPr>
                            </m:accPr>
                            <m:e>
                              <m:r>
                                <a:rPr lang="en-US" altLang="ja-JP" sz="2800" b="1" i="1">
                                  <a:solidFill>
                                    <a:schemeClr val="accent1">
                                      <a:lumMod val="75000"/>
                                    </a:schemeClr>
                                  </a:solidFill>
                                  <a:latin typeface="Cambria Math" panose="02040503050406030204" pitchFamily="18" charset="0"/>
                                </a:rPr>
                                <m:t>𝒑</m:t>
                              </m:r>
                            </m:e>
                          </m:acc>
                        </m:e>
                        <m:sub>
                          <m:r>
                            <a:rPr lang="en-US" altLang="ja-JP" sz="2800" b="1" i="1">
                              <a:solidFill>
                                <a:schemeClr val="accent1">
                                  <a:lumMod val="75000"/>
                                </a:schemeClr>
                              </a:solidFill>
                              <a:latin typeface="Cambria Math" panose="02040503050406030204" pitchFamily="18" charset="0"/>
                              <a:ea typeface="Cambria Math" panose="02040503050406030204" pitchFamily="18" charset="0"/>
                            </a:rPr>
                            <m:t>∙</m:t>
                          </m:r>
                          <m:r>
                            <a:rPr lang="en-US" altLang="ja-JP" sz="2800" b="1" i="1" smtClean="0">
                              <a:solidFill>
                                <a:schemeClr val="accent1">
                                  <a:lumMod val="75000"/>
                                </a:schemeClr>
                              </a:solidFill>
                              <a:latin typeface="Cambria Math" panose="02040503050406030204" pitchFamily="18" charset="0"/>
                              <a:ea typeface="Cambria Math" panose="02040503050406030204" pitchFamily="18" charset="0"/>
                            </a:rPr>
                            <m:t>𝒋</m:t>
                          </m:r>
                        </m:sub>
                      </m:sSub>
                    </m:oMath>
                  </m:oMathPara>
                </a14:m>
                <a:endParaRPr lang="ja-JP" altLang="en-US" sz="2800" b="1" dirty="0"/>
              </a:p>
            </p:txBody>
          </p:sp>
        </mc:Choice>
        <mc:Fallback xmlns="">
          <p:sp>
            <p:nvSpPr>
              <p:cNvPr id="11" name="正方形/長方形 10">
                <a:extLst>
                  <a:ext uri="{FF2B5EF4-FFF2-40B4-BE49-F238E27FC236}">
                    <a16:creationId xmlns:a16="http://schemas.microsoft.com/office/drawing/2014/main" id="{755ECB9C-CA32-E841-8530-AF1B5A2BE3FF}"/>
                  </a:ext>
                </a:extLst>
              </p:cNvPr>
              <p:cNvSpPr>
                <a:spLocks noRot="1" noChangeAspect="1" noMove="1" noResize="1" noEditPoints="1" noAdjustHandles="1" noChangeArrowheads="1" noChangeShapeType="1" noTextEdit="1"/>
              </p:cNvSpPr>
              <p:nvPr/>
            </p:nvSpPr>
            <p:spPr>
              <a:xfrm>
                <a:off x="5758717" y="5316892"/>
                <a:ext cx="6235168" cy="1354794"/>
              </a:xfrm>
              <a:prstGeom prst="rect">
                <a:avLst/>
              </a:prstGeom>
              <a:blipFill>
                <a:blip r:embed="rId6"/>
                <a:stretch>
                  <a:fillRect l="-202" t="-3636"/>
                </a:stretch>
              </a:blipFill>
              <a:ln w="3810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E43691ED-DC8D-D744-B3F2-3D9CD02E5A6E}"/>
                  </a:ext>
                </a:extLst>
              </p:cNvPr>
              <p:cNvSpPr/>
              <p:nvPr/>
            </p:nvSpPr>
            <p:spPr>
              <a:xfrm>
                <a:off x="198115" y="5759643"/>
                <a:ext cx="4648324" cy="564001"/>
              </a:xfrm>
              <a:prstGeom prst="rect">
                <a:avLst/>
              </a:prstGeom>
            </p:spPr>
            <p:txBody>
              <a:bodyPr wrap="none">
                <a:spAutoFit/>
              </a:bodyPr>
              <a:lstStyle/>
              <a:p>
                <a14:m>
                  <m:oMath xmlns:m="http://schemas.openxmlformats.org/officeDocument/2006/math">
                    <m:sSub>
                      <m:sSubPr>
                        <m:ctrlPr>
                          <a:rPr lang="en-US" altLang="ja-JP" sz="2800" b="1" i="1" smtClean="0">
                            <a:solidFill>
                              <a:schemeClr val="accent1">
                                <a:lumMod val="75000"/>
                              </a:schemeClr>
                            </a:solidFill>
                            <a:latin typeface="Cambria Math" panose="02040503050406030204" pitchFamily="18" charset="0"/>
                          </a:rPr>
                        </m:ctrlPr>
                      </m:sSubPr>
                      <m:e>
                        <m:r>
                          <a:rPr lang="en-US" altLang="ja-JP" sz="2800" b="1" i="1">
                            <a:solidFill>
                              <a:schemeClr val="accent1">
                                <a:lumMod val="75000"/>
                              </a:schemeClr>
                            </a:solidFill>
                            <a:latin typeface="Cambria Math" panose="02040503050406030204" pitchFamily="18" charset="0"/>
                          </a:rPr>
                          <m:t>𝑯</m:t>
                        </m:r>
                      </m:e>
                      <m:sub>
                        <m:r>
                          <a:rPr lang="en-US" altLang="ja-JP" sz="2800" b="1" i="1">
                            <a:solidFill>
                              <a:schemeClr val="accent1">
                                <a:lumMod val="75000"/>
                              </a:schemeClr>
                            </a:solidFill>
                            <a:latin typeface="Cambria Math" panose="02040503050406030204" pitchFamily="18" charset="0"/>
                          </a:rPr>
                          <m:t>𝟎</m:t>
                        </m:r>
                      </m:sub>
                    </m:sSub>
                  </m:oMath>
                </a14:m>
                <a:r>
                  <a:rPr lang="ja-JP" altLang="en-US" sz="2800" b="1" dirty="0">
                    <a:solidFill>
                      <a:schemeClr val="accent1">
                        <a:lumMod val="75000"/>
                      </a:schemeClr>
                    </a:solidFill>
                  </a:rPr>
                  <a:t>のもとで</a:t>
                </a:r>
                <a14:m>
                  <m:oMath xmlns:m="http://schemas.openxmlformats.org/officeDocument/2006/math">
                    <m:sSub>
                      <m:sSubPr>
                        <m:ctrlPr>
                          <a:rPr lang="en-US" altLang="ja-JP" sz="2800" b="1" i="1" smtClean="0">
                            <a:solidFill>
                              <a:schemeClr val="accent1">
                                <a:lumMod val="75000"/>
                              </a:schemeClr>
                            </a:solidFill>
                            <a:latin typeface="Cambria Math" panose="02040503050406030204" pitchFamily="18" charset="0"/>
                          </a:rPr>
                        </m:ctrlPr>
                      </m:sSubPr>
                      <m:e>
                        <m:r>
                          <a:rPr lang="en-US" altLang="ja-JP" sz="2800" b="1" i="1">
                            <a:solidFill>
                              <a:schemeClr val="accent1">
                                <a:lumMod val="75000"/>
                              </a:schemeClr>
                            </a:solidFill>
                            <a:latin typeface="Cambria Math" panose="02040503050406030204" pitchFamily="18" charset="0"/>
                          </a:rPr>
                          <m:t>𝒇</m:t>
                        </m:r>
                      </m:e>
                      <m:sub>
                        <m:r>
                          <a:rPr lang="en-US" altLang="ja-JP" sz="2800" b="1" i="1" smtClean="0">
                            <a:solidFill>
                              <a:schemeClr val="accent1">
                                <a:lumMod val="75000"/>
                              </a:schemeClr>
                            </a:solidFill>
                            <a:latin typeface="Cambria Math" panose="02040503050406030204" pitchFamily="18" charset="0"/>
                          </a:rPr>
                          <m:t>𝒊𝒋</m:t>
                        </m:r>
                      </m:sub>
                    </m:sSub>
                  </m:oMath>
                </a14:m>
                <a:r>
                  <a:rPr lang="ja-JP" altLang="en-US" sz="2800" b="1" dirty="0">
                    <a:solidFill>
                      <a:schemeClr val="accent1">
                        <a:lumMod val="75000"/>
                      </a:schemeClr>
                    </a:solidFill>
                  </a:rPr>
                  <a:t>が起きる確率</a:t>
                </a:r>
                <a:endParaRPr lang="ja-JP" altLang="en-US" sz="2800" b="1" dirty="0"/>
              </a:p>
            </p:txBody>
          </p:sp>
        </mc:Choice>
        <mc:Fallback xmlns="">
          <p:sp>
            <p:nvSpPr>
              <p:cNvPr id="12" name="正方形/長方形 11">
                <a:extLst>
                  <a:ext uri="{FF2B5EF4-FFF2-40B4-BE49-F238E27FC236}">
                    <a16:creationId xmlns:a16="http://schemas.microsoft.com/office/drawing/2014/main" id="{E43691ED-DC8D-D744-B3F2-3D9CD02E5A6E}"/>
                  </a:ext>
                </a:extLst>
              </p:cNvPr>
              <p:cNvSpPr>
                <a:spLocks noRot="1" noChangeAspect="1" noMove="1" noResize="1" noEditPoints="1" noAdjustHandles="1" noChangeArrowheads="1" noChangeShapeType="1" noTextEdit="1"/>
              </p:cNvSpPr>
              <p:nvPr/>
            </p:nvSpPr>
            <p:spPr>
              <a:xfrm>
                <a:off x="198115" y="5759643"/>
                <a:ext cx="4648324" cy="564001"/>
              </a:xfrm>
              <a:prstGeom prst="rect">
                <a:avLst/>
              </a:prstGeom>
              <a:blipFill>
                <a:blip r:embed="rId7"/>
                <a:stretch>
                  <a:fillRect l="-817" t="-8889" r="-1635" b="-24444"/>
                </a:stretch>
              </a:blipFill>
            </p:spPr>
            <p:txBody>
              <a:bodyPr/>
              <a:lstStyle/>
              <a:p>
                <a:r>
                  <a:rPr lang="ja-JP" altLang="en-US">
                    <a:noFill/>
                  </a:rPr>
                  <a:t> </a:t>
                </a:r>
              </a:p>
            </p:txBody>
          </p:sp>
        </mc:Fallback>
      </mc:AlternateContent>
      <p:sp>
        <p:nvSpPr>
          <p:cNvPr id="13" name="矢印: 右 18">
            <a:extLst>
              <a:ext uri="{FF2B5EF4-FFF2-40B4-BE49-F238E27FC236}">
                <a16:creationId xmlns:a16="http://schemas.microsoft.com/office/drawing/2014/main" id="{47F8A600-30B7-D446-BFE4-DCE998D3729A}"/>
              </a:ext>
            </a:extLst>
          </p:cNvPr>
          <p:cNvSpPr/>
          <p:nvPr/>
        </p:nvSpPr>
        <p:spPr>
          <a:xfrm>
            <a:off x="4975919" y="5712288"/>
            <a:ext cx="653317" cy="5640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261587D4-B613-D842-B662-5589533E51BF}"/>
                  </a:ext>
                </a:extLst>
              </p:cNvPr>
              <p:cNvSpPr txBox="1"/>
              <p:nvPr/>
            </p:nvSpPr>
            <p:spPr>
              <a:xfrm>
                <a:off x="4975919" y="1540488"/>
                <a:ext cx="6743856" cy="584775"/>
              </a:xfrm>
              <a:prstGeom prst="rect">
                <a:avLst/>
              </a:prstGeom>
              <a:noFill/>
            </p:spPr>
            <p:txBody>
              <a:bodyPr wrap="square" rtlCol="0">
                <a:spAutoFit/>
              </a:bodyPr>
              <a:lstStyle/>
              <a:p>
                <a:r>
                  <a:rPr kumimoji="1" lang="ja-JP" altLang="en-US" sz="3200" dirty="0">
                    <a:solidFill>
                      <a:schemeClr val="accent2">
                        <a:lumMod val="75000"/>
                      </a:schemeClr>
                    </a:solidFill>
                  </a:rPr>
                  <a:t>検定：</a:t>
                </a:r>
                <a:r>
                  <a:rPr lang="en-US" altLang="ja-JP" sz="3200" dirty="0">
                    <a:solidFill>
                      <a:schemeClr val="accent2">
                        <a:lumMod val="75000"/>
                      </a:schemeClr>
                    </a:solidFill>
                  </a:rPr>
                  <a:t> </a:t>
                </a:r>
                <a14:m>
                  <m:oMath xmlns:m="http://schemas.openxmlformats.org/officeDocument/2006/math">
                    <m:r>
                      <a:rPr lang="en-US" altLang="ja-JP" sz="3200" i="1" u="sng">
                        <a:solidFill>
                          <a:schemeClr val="accent2">
                            <a:lumMod val="75000"/>
                          </a:schemeClr>
                        </a:solidFill>
                        <a:latin typeface="Cambria Math" panose="02040503050406030204" pitchFamily="18" charset="0"/>
                      </a:rPr>
                      <m:t>𝐴</m:t>
                    </m:r>
                  </m:oMath>
                </a14:m>
                <a:r>
                  <a:rPr kumimoji="1" lang="ja-JP" altLang="en-US" sz="3200" u="sng" dirty="0">
                    <a:solidFill>
                      <a:schemeClr val="accent2">
                        <a:lumMod val="75000"/>
                      </a:schemeClr>
                    </a:solidFill>
                  </a:rPr>
                  <a:t>と</a:t>
                </a:r>
                <a14:m>
                  <m:oMath xmlns:m="http://schemas.openxmlformats.org/officeDocument/2006/math">
                    <m:r>
                      <a:rPr lang="en-US" altLang="ja-JP" sz="3200" b="0" i="1" u="sng" smtClean="0">
                        <a:solidFill>
                          <a:schemeClr val="accent2">
                            <a:lumMod val="75000"/>
                          </a:schemeClr>
                        </a:solidFill>
                        <a:latin typeface="Cambria Math" panose="02040503050406030204" pitchFamily="18" charset="0"/>
                      </a:rPr>
                      <m:t>𝐵</m:t>
                    </m:r>
                  </m:oMath>
                </a14:m>
                <a:r>
                  <a:rPr kumimoji="1" lang="ja-JP" altLang="en-US" sz="3200" u="sng" dirty="0">
                    <a:solidFill>
                      <a:schemeClr val="accent2">
                        <a:lumMod val="75000"/>
                      </a:schemeClr>
                    </a:solidFill>
                  </a:rPr>
                  <a:t>の間に関係があるか</a:t>
                </a:r>
              </a:p>
            </p:txBody>
          </p:sp>
        </mc:Choice>
        <mc:Fallback xmlns="">
          <p:sp>
            <p:nvSpPr>
              <p:cNvPr id="14" name="テキスト ボックス 13">
                <a:extLst>
                  <a:ext uri="{FF2B5EF4-FFF2-40B4-BE49-F238E27FC236}">
                    <a16:creationId xmlns:a16="http://schemas.microsoft.com/office/drawing/2014/main" id="{261587D4-B613-D842-B662-5589533E51BF}"/>
                  </a:ext>
                </a:extLst>
              </p:cNvPr>
              <p:cNvSpPr txBox="1">
                <a:spLocks noRot="1" noChangeAspect="1" noMove="1" noResize="1" noEditPoints="1" noAdjustHandles="1" noChangeArrowheads="1" noChangeShapeType="1" noTextEdit="1"/>
              </p:cNvSpPr>
              <p:nvPr/>
            </p:nvSpPr>
            <p:spPr>
              <a:xfrm>
                <a:off x="4975919" y="1540488"/>
                <a:ext cx="6743856" cy="584775"/>
              </a:xfrm>
              <a:prstGeom prst="rect">
                <a:avLst/>
              </a:prstGeom>
              <a:blipFill>
                <a:blip r:embed="rId8"/>
                <a:stretch>
                  <a:fillRect l="-2256" t="-8511" b="-3404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745965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83FD97DE-31AB-054F-9AD3-883C17A01516}"/>
              </a:ext>
            </a:extLst>
          </p:cNvPr>
          <p:cNvPicPr>
            <a:picLocks noChangeAspect="1"/>
          </p:cNvPicPr>
          <p:nvPr/>
        </p:nvPicPr>
        <p:blipFill>
          <a:blip r:embed="rId3"/>
          <a:stretch>
            <a:fillRect/>
          </a:stretch>
        </p:blipFill>
        <p:spPr>
          <a:xfrm>
            <a:off x="5194470" y="1511571"/>
            <a:ext cx="6840648" cy="4560432"/>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49AF6FDA-1B6C-E447-8AAF-1103E2A73FCB}"/>
                  </a:ext>
                </a:extLst>
              </p:cNvPr>
              <p:cNvSpPr>
                <a:spLocks noGrp="1"/>
              </p:cNvSpPr>
              <p:nvPr>
                <p:ph type="title"/>
              </p:nvPr>
            </p:nvSpPr>
            <p:spPr/>
            <p:txBody>
              <a:bodyPr/>
              <a:lstStyle/>
              <a:p>
                <a:r>
                  <a:rPr lang="en-US" altLang="ja-JP" dirty="0"/>
                  <a:t>6.3.2 </a:t>
                </a:r>
                <a:r>
                  <a:rPr lang="ja-JP" altLang="en-US"/>
                  <a:t>独立性の</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rPr>
                          <m:t>𝑥</m:t>
                        </m:r>
                      </m:e>
                      <m:sup>
                        <m:r>
                          <a:rPr lang="en-US" altLang="ja-JP" i="1">
                            <a:latin typeface="Cambria Math" panose="02040503050406030204" pitchFamily="18" charset="0"/>
                          </a:rPr>
                          <m:t>2</m:t>
                        </m:r>
                      </m:sup>
                    </m:sSup>
                  </m:oMath>
                </a14:m>
                <a:r>
                  <a:rPr lang="ja-JP" altLang="en-US" dirty="0"/>
                  <a:t>検定</a:t>
                </a:r>
                <a:endParaRPr lang="en-US" altLang="ja-JP" dirty="0"/>
              </a:p>
            </p:txBody>
          </p:sp>
        </mc:Choice>
        <mc:Fallback xmlns="">
          <p:sp>
            <p:nvSpPr>
              <p:cNvPr id="2" name="タイトル 1">
                <a:extLst>
                  <a:ext uri="{FF2B5EF4-FFF2-40B4-BE49-F238E27FC236}">
                    <a16:creationId xmlns:a16="http://schemas.microsoft.com/office/drawing/2014/main" id="{49AF6FDA-1B6C-E447-8AAF-1103E2A73FCB}"/>
                  </a:ext>
                </a:extLst>
              </p:cNvPr>
              <p:cNvSpPr>
                <a:spLocks noGrp="1" noRot="1" noChangeAspect="1" noMove="1" noResize="1" noEditPoints="1" noAdjustHandles="1" noChangeArrowheads="1" noChangeShapeType="1" noTextEdit="1"/>
              </p:cNvSpPr>
              <p:nvPr>
                <p:ph type="title"/>
              </p:nvPr>
            </p:nvSpPr>
            <p:spPr>
              <a:blipFill>
                <a:blip r:embed="rId4"/>
                <a:stretch>
                  <a:fillRect l="-20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B6848305-E31B-EA49-AEBE-0429AF92F243}"/>
                  </a:ext>
                </a:extLst>
              </p:cNvPr>
              <p:cNvSpPr/>
              <p:nvPr/>
            </p:nvSpPr>
            <p:spPr>
              <a:xfrm>
                <a:off x="87085" y="1634772"/>
                <a:ext cx="4361322" cy="7062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ja-JP" altLang="en-US" sz="3600" dirty="0" smtClean="0">
                          <a:latin typeface="Cambria Math" panose="02040503050406030204" pitchFamily="18" charset="0"/>
                        </a:rPr>
                        <m:t>理論</m:t>
                      </m:r>
                      <m:r>
                        <m:rPr>
                          <m:nor/>
                        </m:rPr>
                        <a:rPr lang="ja-JP" altLang="en-US" sz="3600" dirty="0" smtClean="0"/>
                        <m:t>度数</m:t>
                      </m:r>
                      <m:r>
                        <a:rPr lang="en-US" altLang="ja-JP" sz="3600" b="0" i="1" dirty="0" smtClean="0">
                          <a:latin typeface="Cambria Math" panose="02040503050406030204" pitchFamily="18" charset="0"/>
                        </a:rPr>
                        <m:t> </m:t>
                      </m:r>
                      <m:sSub>
                        <m:sSubPr>
                          <m:ctrlPr>
                            <a:rPr lang="en-US" altLang="ja-JP" sz="3600" i="1" smtClean="0">
                              <a:latin typeface="Cambria Math" panose="02040503050406030204" pitchFamily="18" charset="0"/>
                            </a:rPr>
                          </m:ctrlPr>
                        </m:sSubPr>
                        <m:e>
                          <m:r>
                            <a:rPr lang="en-US" altLang="ja-JP" sz="3600" b="0" i="1" smtClean="0">
                              <a:latin typeface="Cambria Math" panose="02040503050406030204" pitchFamily="18" charset="0"/>
                            </a:rPr>
                            <m:t>𝐸</m:t>
                          </m:r>
                        </m:e>
                        <m:sub>
                          <m:r>
                            <a:rPr lang="en-US" altLang="ja-JP" sz="3600" b="0" i="1" smtClean="0">
                              <a:latin typeface="Cambria Math" panose="02040503050406030204" pitchFamily="18" charset="0"/>
                            </a:rPr>
                            <m:t>𝑖𝑗</m:t>
                          </m:r>
                        </m:sub>
                      </m:sSub>
                      <m:r>
                        <a:rPr lang="en-US" altLang="ja-JP" sz="3600" b="0" i="1" smtClean="0">
                          <a:latin typeface="Cambria Math" panose="02040503050406030204" pitchFamily="18" charset="0"/>
                        </a:rPr>
                        <m:t>=</m:t>
                      </m:r>
                      <m:sSub>
                        <m:sSubPr>
                          <m:ctrlPr>
                            <a:rPr lang="en-US" altLang="ja-JP" sz="3600" i="1" smtClean="0">
                              <a:latin typeface="Cambria Math" panose="02040503050406030204" pitchFamily="18" charset="0"/>
                            </a:rPr>
                          </m:ctrlPr>
                        </m:sSubPr>
                        <m:e>
                          <m:r>
                            <a:rPr lang="en-US" altLang="ja-JP" sz="3600" b="0" i="1" smtClean="0">
                              <a:latin typeface="Cambria Math" panose="02040503050406030204" pitchFamily="18" charset="0"/>
                            </a:rPr>
                            <m:t>𝑛</m:t>
                          </m:r>
                          <m:r>
                            <a:rPr lang="en-US" altLang="ja-JP" sz="3600" b="0" i="1" smtClean="0">
                              <a:latin typeface="Cambria Math" panose="02040503050406030204" pitchFamily="18" charset="0"/>
                            </a:rPr>
                            <m:t> </m:t>
                          </m:r>
                          <m:acc>
                            <m:accPr>
                              <m:chr m:val="̂"/>
                              <m:ctrlPr>
                                <a:rPr lang="en-US" altLang="ja-JP" sz="3600" i="1" smtClean="0">
                                  <a:latin typeface="Cambria Math" panose="02040503050406030204" pitchFamily="18" charset="0"/>
                                </a:rPr>
                              </m:ctrlPr>
                            </m:accPr>
                            <m:e>
                              <m:r>
                                <a:rPr lang="en-US" altLang="ja-JP" sz="3600" i="1">
                                  <a:latin typeface="Cambria Math" panose="02040503050406030204" pitchFamily="18" charset="0"/>
                                </a:rPr>
                                <m:t>𝑝</m:t>
                              </m:r>
                            </m:e>
                          </m:acc>
                        </m:e>
                        <m:sub>
                          <m:r>
                            <a:rPr lang="en-US" altLang="ja-JP" sz="3600" i="1">
                              <a:latin typeface="Cambria Math" panose="02040503050406030204" pitchFamily="18" charset="0"/>
                            </a:rPr>
                            <m:t>𝑖</m:t>
                          </m:r>
                          <m:r>
                            <a:rPr lang="en-US" altLang="ja-JP" sz="3600" b="0" i="1" smtClean="0">
                              <a:latin typeface="Cambria Math" panose="02040503050406030204" pitchFamily="18" charset="0"/>
                            </a:rPr>
                            <m:t>𝑗</m:t>
                          </m:r>
                        </m:sub>
                      </m:sSub>
                    </m:oMath>
                  </m:oMathPara>
                </a14:m>
                <a:endParaRPr lang="ja-JP" altLang="en-US" sz="2000" dirty="0"/>
              </a:p>
            </p:txBody>
          </p:sp>
        </mc:Choice>
        <mc:Fallback xmlns="">
          <p:sp>
            <p:nvSpPr>
              <p:cNvPr id="4" name="正方形/長方形 3">
                <a:extLst>
                  <a:ext uri="{FF2B5EF4-FFF2-40B4-BE49-F238E27FC236}">
                    <a16:creationId xmlns:a16="http://schemas.microsoft.com/office/drawing/2014/main" id="{B6848305-E31B-EA49-AEBE-0429AF92F243}"/>
                  </a:ext>
                </a:extLst>
              </p:cNvPr>
              <p:cNvSpPr>
                <a:spLocks noRot="1" noChangeAspect="1" noMove="1" noResize="1" noEditPoints="1" noAdjustHandles="1" noChangeArrowheads="1" noChangeShapeType="1" noTextEdit="1"/>
              </p:cNvSpPr>
              <p:nvPr/>
            </p:nvSpPr>
            <p:spPr>
              <a:xfrm>
                <a:off x="87085" y="1634772"/>
                <a:ext cx="4361322" cy="706284"/>
              </a:xfrm>
              <a:prstGeom prst="rect">
                <a:avLst/>
              </a:prstGeom>
              <a:blipFill>
                <a:blip r:embed="rId5"/>
                <a:stretch>
                  <a:fillRect l="-581" t="-5357" b="-160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59E550E-0E86-114B-9856-E2A467876727}"/>
                  </a:ext>
                </a:extLst>
              </p:cNvPr>
              <p:cNvSpPr txBox="1"/>
              <p:nvPr/>
            </p:nvSpPr>
            <p:spPr>
              <a:xfrm>
                <a:off x="227436" y="2390316"/>
                <a:ext cx="2454526" cy="491417"/>
              </a:xfrm>
              <a:prstGeom prst="rect">
                <a:avLst/>
              </a:prstGeom>
              <a:noFill/>
            </p:spPr>
            <p:txBody>
              <a:bodyPr wrap="square" rtlCol="0">
                <a:spAutoFit/>
              </a:bodyPr>
              <a:lstStyle/>
              <a:p>
                <a:r>
                  <a:rPr lang="ja-JP" altLang="en-US" sz="2400" dirty="0">
                    <a:solidFill>
                      <a:schemeClr val="accent1">
                        <a:lumMod val="75000"/>
                      </a:schemeClr>
                    </a:solidFill>
                  </a:rPr>
                  <a:t>観測度</a:t>
                </a:r>
                <a14:m>
                  <m:oMath xmlns:m="http://schemas.openxmlformats.org/officeDocument/2006/math">
                    <m:sSub>
                      <m:sSubPr>
                        <m:ctrlPr>
                          <a:rPr lang="en-US" altLang="ja-JP" sz="2400" i="1" smtClean="0">
                            <a:solidFill>
                              <a:schemeClr val="accent1">
                                <a:lumMod val="75000"/>
                              </a:schemeClr>
                            </a:solidFill>
                            <a:latin typeface="Cambria Math" panose="02040503050406030204" pitchFamily="18" charset="0"/>
                          </a:rPr>
                        </m:ctrlPr>
                      </m:sSubPr>
                      <m:e>
                        <m:r>
                          <a:rPr lang="en-US" altLang="ja-JP" sz="2400" b="0" i="1" smtClean="0">
                            <a:solidFill>
                              <a:schemeClr val="accent1">
                                <a:lumMod val="75000"/>
                              </a:schemeClr>
                            </a:solidFill>
                            <a:latin typeface="Cambria Math" panose="02040503050406030204" pitchFamily="18" charset="0"/>
                          </a:rPr>
                          <m:t>𝑂</m:t>
                        </m:r>
                      </m:e>
                      <m:sub>
                        <m:r>
                          <a:rPr lang="en-US" altLang="ja-JP" sz="2400" b="0" i="1" smtClean="0">
                            <a:solidFill>
                              <a:schemeClr val="accent1">
                                <a:lumMod val="75000"/>
                              </a:schemeClr>
                            </a:solidFill>
                            <a:latin typeface="Cambria Math" panose="02040503050406030204" pitchFamily="18" charset="0"/>
                          </a:rPr>
                          <m:t>𝑖𝑗</m:t>
                        </m:r>
                      </m:sub>
                    </m:sSub>
                  </m:oMath>
                </a14:m>
                <a:r>
                  <a:rPr kumimoji="1" lang="ja-JP" altLang="en-US" sz="2400" dirty="0">
                    <a:solidFill>
                      <a:schemeClr val="accent1">
                        <a:lumMod val="75000"/>
                      </a:schemeClr>
                    </a:solidFill>
                  </a:rPr>
                  <a:t>の合計</a:t>
                </a:r>
              </a:p>
            </p:txBody>
          </p:sp>
        </mc:Choice>
        <mc:Fallback xmlns="">
          <p:sp>
            <p:nvSpPr>
              <p:cNvPr id="5" name="テキスト ボックス 4">
                <a:extLst>
                  <a:ext uri="{FF2B5EF4-FFF2-40B4-BE49-F238E27FC236}">
                    <a16:creationId xmlns:a16="http://schemas.microsoft.com/office/drawing/2014/main" id="{B59E550E-0E86-114B-9856-E2A467876727}"/>
                  </a:ext>
                </a:extLst>
              </p:cNvPr>
              <p:cNvSpPr txBox="1">
                <a:spLocks noRot="1" noChangeAspect="1" noMove="1" noResize="1" noEditPoints="1" noAdjustHandles="1" noChangeArrowheads="1" noChangeShapeType="1" noTextEdit="1"/>
              </p:cNvSpPr>
              <p:nvPr/>
            </p:nvSpPr>
            <p:spPr>
              <a:xfrm>
                <a:off x="227436" y="2390316"/>
                <a:ext cx="2454526" cy="491417"/>
              </a:xfrm>
              <a:prstGeom prst="rect">
                <a:avLst/>
              </a:prstGeom>
              <a:blipFill>
                <a:blip r:embed="rId6"/>
                <a:stretch>
                  <a:fillRect l="-3608" t="-5000" r="-2062" b="-2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7D98291C-4D8E-2B40-9E06-1ED6396E576C}"/>
                  </a:ext>
                </a:extLst>
              </p:cNvPr>
              <p:cNvSpPr txBox="1"/>
              <p:nvPr/>
            </p:nvSpPr>
            <p:spPr>
              <a:xfrm>
                <a:off x="1096735" y="3035807"/>
                <a:ext cx="5173436" cy="491417"/>
              </a:xfrm>
              <a:prstGeom prst="rect">
                <a:avLst/>
              </a:prstGeom>
              <a:noFill/>
            </p:spPr>
            <p:txBody>
              <a:bodyPr wrap="square" rtlCol="0">
                <a:spAutoFit/>
              </a:bodyPr>
              <a:lstStyle/>
              <a:p>
                <a14:m>
                  <m:oMath xmlns:m="http://schemas.openxmlformats.org/officeDocument/2006/math">
                    <m:sSub>
                      <m:sSubPr>
                        <m:ctrlPr>
                          <a:rPr lang="en-US" altLang="ja-JP" sz="2400" i="1" smtClean="0">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𝐻</m:t>
                        </m:r>
                      </m:e>
                      <m:sub>
                        <m:r>
                          <a:rPr lang="en-US" altLang="ja-JP" sz="2400" i="1">
                            <a:solidFill>
                              <a:schemeClr val="accent1">
                                <a:lumMod val="75000"/>
                              </a:schemeClr>
                            </a:solidFill>
                            <a:latin typeface="Cambria Math" panose="02040503050406030204" pitchFamily="18" charset="0"/>
                          </a:rPr>
                          <m:t>0</m:t>
                        </m:r>
                      </m:sub>
                    </m:sSub>
                  </m:oMath>
                </a14:m>
                <a:r>
                  <a:rPr lang="ja-JP" altLang="en-US" sz="2400" dirty="0">
                    <a:solidFill>
                      <a:schemeClr val="accent1">
                        <a:lumMod val="75000"/>
                      </a:schemeClr>
                    </a:solidFill>
                  </a:rPr>
                  <a:t>のもとで</a:t>
                </a:r>
                <a14:m>
                  <m:oMath xmlns:m="http://schemas.openxmlformats.org/officeDocument/2006/math">
                    <m:sSub>
                      <m:sSubPr>
                        <m:ctrlPr>
                          <a:rPr lang="en-US" altLang="ja-JP" sz="2400" i="1" smtClean="0">
                            <a:solidFill>
                              <a:schemeClr val="accent1">
                                <a:lumMod val="75000"/>
                              </a:schemeClr>
                            </a:solidFill>
                            <a:latin typeface="Cambria Math" panose="02040503050406030204" pitchFamily="18" charset="0"/>
                          </a:rPr>
                        </m:ctrlPr>
                      </m:sSubPr>
                      <m:e>
                        <m:r>
                          <a:rPr lang="en-US" altLang="ja-JP" sz="2400" b="0" i="1" smtClean="0">
                            <a:solidFill>
                              <a:schemeClr val="accent1">
                                <a:lumMod val="75000"/>
                              </a:schemeClr>
                            </a:solidFill>
                            <a:latin typeface="Cambria Math" panose="02040503050406030204" pitchFamily="18" charset="0"/>
                          </a:rPr>
                          <m:t>𝑂</m:t>
                        </m:r>
                      </m:e>
                      <m:sub>
                        <m:r>
                          <a:rPr lang="en-US" altLang="ja-JP" sz="2400" b="0" i="1" smtClean="0">
                            <a:solidFill>
                              <a:schemeClr val="accent1">
                                <a:lumMod val="75000"/>
                              </a:schemeClr>
                            </a:solidFill>
                            <a:latin typeface="Cambria Math" panose="02040503050406030204" pitchFamily="18" charset="0"/>
                          </a:rPr>
                          <m:t>𝑖𝑗</m:t>
                        </m:r>
                      </m:sub>
                    </m:sSub>
                  </m:oMath>
                </a14:m>
                <a:r>
                  <a:rPr kumimoji="1" lang="ja-JP" altLang="en-US" sz="2400" dirty="0">
                    <a:solidFill>
                      <a:schemeClr val="accent1">
                        <a:lumMod val="75000"/>
                      </a:schemeClr>
                    </a:solidFill>
                  </a:rPr>
                  <a:t>が起きる確率</a:t>
                </a:r>
                <a:endParaRPr kumimoji="1" lang="ja-JP" altLang="en-US" sz="2400" dirty="0"/>
              </a:p>
            </p:txBody>
          </p:sp>
        </mc:Choice>
        <mc:Fallback xmlns="">
          <p:sp>
            <p:nvSpPr>
              <p:cNvPr id="6" name="テキスト ボックス 5">
                <a:extLst>
                  <a:ext uri="{FF2B5EF4-FFF2-40B4-BE49-F238E27FC236}">
                    <a16:creationId xmlns:a16="http://schemas.microsoft.com/office/drawing/2014/main" id="{7D98291C-4D8E-2B40-9E06-1ED6396E576C}"/>
                  </a:ext>
                </a:extLst>
              </p:cNvPr>
              <p:cNvSpPr txBox="1">
                <a:spLocks noRot="1" noChangeAspect="1" noMove="1" noResize="1" noEditPoints="1" noAdjustHandles="1" noChangeArrowheads="1" noChangeShapeType="1" noTextEdit="1"/>
              </p:cNvSpPr>
              <p:nvPr/>
            </p:nvSpPr>
            <p:spPr>
              <a:xfrm>
                <a:off x="1096735" y="3035807"/>
                <a:ext cx="5173436" cy="491417"/>
              </a:xfrm>
              <a:prstGeom prst="rect">
                <a:avLst/>
              </a:prstGeom>
              <a:blipFill>
                <a:blip r:embed="rId7"/>
                <a:stretch>
                  <a:fillRect t="-5000" b="-22500"/>
                </a:stretch>
              </a:blipFill>
            </p:spPr>
            <p:txBody>
              <a:bodyPr/>
              <a:lstStyle/>
              <a:p>
                <a:r>
                  <a:rPr lang="ja-JP" altLang="en-US">
                    <a:noFill/>
                  </a:rPr>
                  <a:t> </a:t>
                </a:r>
              </a:p>
            </p:txBody>
          </p:sp>
        </mc:Fallback>
      </mc:AlternateContent>
      <p:cxnSp>
        <p:nvCxnSpPr>
          <p:cNvPr id="7" name="直線矢印コネクタ 6">
            <a:extLst>
              <a:ext uri="{FF2B5EF4-FFF2-40B4-BE49-F238E27FC236}">
                <a16:creationId xmlns:a16="http://schemas.microsoft.com/office/drawing/2014/main" id="{8975AA1A-9FB1-824A-AE90-5A359D21ADB1}"/>
              </a:ext>
            </a:extLst>
          </p:cNvPr>
          <p:cNvCxnSpPr>
            <a:cxnSpLocks/>
          </p:cNvCxnSpPr>
          <p:nvPr/>
        </p:nvCxnSpPr>
        <p:spPr>
          <a:xfrm>
            <a:off x="3918859" y="2144609"/>
            <a:ext cx="0" cy="8911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4F7A767E-E441-3243-8805-B3DAB7B92D59}"/>
                  </a:ext>
                </a:extLst>
              </p:cNvPr>
              <p:cNvSpPr txBox="1"/>
              <p:nvPr/>
            </p:nvSpPr>
            <p:spPr>
              <a:xfrm>
                <a:off x="237724" y="3822193"/>
                <a:ext cx="4726161" cy="1728102"/>
              </a:xfrm>
              <a:prstGeom prst="rect">
                <a:avLst/>
              </a:prstGeom>
              <a:ln w="38100"/>
            </p:spPr>
            <p:style>
              <a:lnRef idx="2">
                <a:schemeClr val="accent1"/>
              </a:lnRef>
              <a:fillRef idx="1">
                <a:schemeClr val="lt1"/>
              </a:fillRef>
              <a:effectRef idx="0">
                <a:schemeClr val="accent1"/>
              </a:effectRef>
              <a:fontRef idx="minor">
                <a:schemeClr val="dk1"/>
              </a:fontRef>
            </p:style>
            <p:txBody>
              <a:bodyPr wrap="square" rtlCol="0">
                <a:spAutoFit/>
              </a:bodyPr>
              <a:lstStyle/>
              <a:p>
                <a:r>
                  <a:rPr lang="ja-JP" altLang="en-US" sz="3200" b="1" dirty="0"/>
                  <a:t>検定</a:t>
                </a:r>
                <a:r>
                  <a:rPr lang="ja-JP" altLang="en-US" sz="3200" b="1"/>
                  <a:t>の指標</a:t>
                </a:r>
                <a:r>
                  <a:rPr lang="en-US" altLang="ja-JP" sz="3200" b="1" dirty="0"/>
                  <a:t>(</a:t>
                </a:r>
                <a14:m>
                  <m:oMath xmlns:m="http://schemas.openxmlformats.org/officeDocument/2006/math">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𝑥</m:t>
                        </m:r>
                      </m:e>
                      <m:sup>
                        <m:r>
                          <a:rPr lang="en-US" altLang="ja-JP" sz="3200" i="1">
                            <a:latin typeface="Cambria Math" panose="02040503050406030204" pitchFamily="18" charset="0"/>
                          </a:rPr>
                          <m:t>2</m:t>
                        </m:r>
                      </m:sup>
                    </m:sSup>
                  </m:oMath>
                </a14:m>
                <a:r>
                  <a:rPr lang="ja-JP" altLang="en-US" sz="3200" b="1"/>
                  <a:t>統計量</a:t>
                </a:r>
                <a:r>
                  <a:rPr lang="en-US" altLang="ja-JP" sz="3200" b="1" dirty="0"/>
                  <a:t>)</a:t>
                </a:r>
              </a:p>
              <a:p>
                <a:r>
                  <a:rPr lang="en-US" altLang="ja-JP" sz="4000" dirty="0"/>
                  <a:t> </a:t>
                </a:r>
                <a14:m>
                  <m:oMath xmlns:m="http://schemas.openxmlformats.org/officeDocument/2006/math">
                    <m:sSup>
                      <m:sSupPr>
                        <m:ctrlPr>
                          <a:rPr lang="en-US" altLang="ja-JP" sz="4000" i="1" smtClean="0">
                            <a:latin typeface="Cambria Math" panose="02040503050406030204" pitchFamily="18" charset="0"/>
                          </a:rPr>
                        </m:ctrlPr>
                      </m:sSupPr>
                      <m:e>
                        <m:r>
                          <a:rPr lang="en-US" altLang="ja-JP" sz="4000" i="1" smtClean="0">
                            <a:latin typeface="Cambria Math" panose="02040503050406030204" pitchFamily="18" charset="0"/>
                            <a:ea typeface="Cambria Math" panose="02040503050406030204" pitchFamily="18" charset="0"/>
                          </a:rPr>
                          <m:t>𝜒</m:t>
                        </m:r>
                      </m:e>
                      <m:sup>
                        <m:r>
                          <a:rPr lang="en-US" altLang="ja-JP" sz="4000" i="1">
                            <a:latin typeface="Cambria Math" panose="02040503050406030204" pitchFamily="18" charset="0"/>
                          </a:rPr>
                          <m:t>2</m:t>
                        </m:r>
                      </m:sup>
                    </m:sSup>
                    <m:r>
                      <a:rPr lang="en-US" altLang="ja-JP" sz="4000" b="0" i="1" smtClean="0">
                        <a:latin typeface="Cambria Math" panose="02040503050406030204" pitchFamily="18" charset="0"/>
                      </a:rPr>
                      <m:t>=</m:t>
                    </m:r>
                    <m:nary>
                      <m:naryPr>
                        <m:chr m:val="∑"/>
                        <m:supHide m:val="on"/>
                        <m:ctrlPr>
                          <a:rPr lang="en-US" altLang="ja-JP" sz="4000" b="0" i="1" smtClean="0">
                            <a:latin typeface="Cambria Math" panose="02040503050406030204" pitchFamily="18" charset="0"/>
                          </a:rPr>
                        </m:ctrlPr>
                      </m:naryPr>
                      <m:sub>
                        <m:r>
                          <m:rPr>
                            <m:brk m:alnAt="7"/>
                          </m:rPr>
                          <a:rPr lang="en-US" altLang="ja-JP" sz="4000" b="0" i="1" smtClean="0">
                            <a:latin typeface="Cambria Math" panose="02040503050406030204" pitchFamily="18" charset="0"/>
                          </a:rPr>
                          <m:t>𝑖</m:t>
                        </m:r>
                      </m:sub>
                      <m:sup/>
                      <m:e>
                        <m:nary>
                          <m:naryPr>
                            <m:chr m:val="∑"/>
                            <m:supHide m:val="on"/>
                            <m:ctrlPr>
                              <a:rPr lang="en-US" altLang="ja-JP" sz="4000" b="0" i="1" smtClean="0">
                                <a:latin typeface="Cambria Math" panose="02040503050406030204" pitchFamily="18" charset="0"/>
                              </a:rPr>
                            </m:ctrlPr>
                          </m:naryPr>
                          <m:sub>
                            <m:r>
                              <m:rPr>
                                <m:brk m:alnAt="7"/>
                              </m:rPr>
                              <a:rPr lang="en-US" altLang="ja-JP" sz="4000" b="0" i="1" smtClean="0">
                                <a:latin typeface="Cambria Math" panose="02040503050406030204" pitchFamily="18" charset="0"/>
                              </a:rPr>
                              <m:t>𝑗</m:t>
                            </m:r>
                          </m:sub>
                          <m:sup/>
                          <m:e>
                            <m:f>
                              <m:fPr>
                                <m:ctrlPr>
                                  <a:rPr lang="en-US" altLang="ja-JP" sz="4000" b="0" i="1" smtClean="0">
                                    <a:latin typeface="Cambria Math" panose="02040503050406030204" pitchFamily="18" charset="0"/>
                                  </a:rPr>
                                </m:ctrlPr>
                              </m:fPr>
                              <m:num>
                                <m:sSup>
                                  <m:sSupPr>
                                    <m:ctrlPr>
                                      <a:rPr lang="en-US" altLang="ja-JP" sz="4000" b="0" i="1" smtClean="0">
                                        <a:latin typeface="Cambria Math" panose="02040503050406030204" pitchFamily="18" charset="0"/>
                                      </a:rPr>
                                    </m:ctrlPr>
                                  </m:sSupPr>
                                  <m:e>
                                    <m:r>
                                      <a:rPr lang="en-US" altLang="ja-JP" sz="4000" b="0" i="1" smtClean="0">
                                        <a:latin typeface="Cambria Math" panose="02040503050406030204" pitchFamily="18" charset="0"/>
                                      </a:rPr>
                                      <m:t>(</m:t>
                                    </m:r>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𝑂</m:t>
                                        </m:r>
                                      </m:e>
                                      <m:sub>
                                        <m:r>
                                          <a:rPr lang="en-US" altLang="ja-JP" sz="4000" b="0" i="1" smtClean="0">
                                            <a:latin typeface="Cambria Math" panose="02040503050406030204" pitchFamily="18" charset="0"/>
                                          </a:rPr>
                                          <m:t>𝑖𝑗</m:t>
                                        </m:r>
                                      </m:sub>
                                    </m:sSub>
                                    <m:r>
                                      <a:rPr lang="en-US" altLang="ja-JP" sz="4000" b="0" i="1" smtClean="0">
                                        <a:latin typeface="Cambria Math" panose="02040503050406030204" pitchFamily="18" charset="0"/>
                                      </a:rPr>
                                      <m:t>−</m:t>
                                    </m:r>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𝐸</m:t>
                                        </m:r>
                                      </m:e>
                                      <m:sub>
                                        <m:r>
                                          <a:rPr lang="en-US" altLang="ja-JP" sz="4000" b="0" i="1" smtClean="0">
                                            <a:latin typeface="Cambria Math" panose="02040503050406030204" pitchFamily="18" charset="0"/>
                                          </a:rPr>
                                          <m:t>𝑖𝑗</m:t>
                                        </m:r>
                                      </m:sub>
                                    </m:sSub>
                                    <m:r>
                                      <a:rPr lang="en-US" altLang="ja-JP" sz="4000" b="0" i="1" smtClean="0">
                                        <a:latin typeface="Cambria Math" panose="02040503050406030204" pitchFamily="18" charset="0"/>
                                      </a:rPr>
                                      <m:t>)</m:t>
                                    </m:r>
                                  </m:e>
                                  <m:sup>
                                    <m:r>
                                      <a:rPr lang="en-US" altLang="ja-JP" sz="4000" b="0" i="1" smtClean="0">
                                        <a:latin typeface="Cambria Math" panose="02040503050406030204" pitchFamily="18" charset="0"/>
                                      </a:rPr>
                                      <m:t>2</m:t>
                                    </m:r>
                                  </m:sup>
                                </m:sSup>
                              </m:num>
                              <m:den>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𝐸</m:t>
                                    </m:r>
                                  </m:e>
                                  <m:sub>
                                    <m:r>
                                      <a:rPr lang="en-US" altLang="ja-JP" sz="4000" b="0" i="1" smtClean="0">
                                        <a:latin typeface="Cambria Math" panose="02040503050406030204" pitchFamily="18" charset="0"/>
                                      </a:rPr>
                                      <m:t>𝑖𝑗</m:t>
                                    </m:r>
                                  </m:sub>
                                </m:sSub>
                              </m:den>
                            </m:f>
                          </m:e>
                        </m:nary>
                      </m:e>
                    </m:nary>
                  </m:oMath>
                </a14:m>
                <a:endParaRPr kumimoji="1" lang="ja-JP" altLang="en-US" sz="3200" dirty="0"/>
              </a:p>
            </p:txBody>
          </p:sp>
        </mc:Choice>
        <mc:Fallback xmlns="">
          <p:sp>
            <p:nvSpPr>
              <p:cNvPr id="8" name="テキスト ボックス 7">
                <a:extLst>
                  <a:ext uri="{FF2B5EF4-FFF2-40B4-BE49-F238E27FC236}">
                    <a16:creationId xmlns:a16="http://schemas.microsoft.com/office/drawing/2014/main" id="{4F7A767E-E441-3243-8805-B3DAB7B92D59}"/>
                  </a:ext>
                </a:extLst>
              </p:cNvPr>
              <p:cNvSpPr txBox="1">
                <a:spLocks noRot="1" noChangeAspect="1" noMove="1" noResize="1" noEditPoints="1" noAdjustHandles="1" noChangeArrowheads="1" noChangeShapeType="1" noTextEdit="1"/>
              </p:cNvSpPr>
              <p:nvPr/>
            </p:nvSpPr>
            <p:spPr>
              <a:xfrm>
                <a:off x="237724" y="3822193"/>
                <a:ext cx="4726161" cy="1728102"/>
              </a:xfrm>
              <a:prstGeom prst="rect">
                <a:avLst/>
              </a:prstGeom>
              <a:blipFill>
                <a:blip r:embed="rId8"/>
                <a:stretch>
                  <a:fillRect l="-2926" t="-14388" b="-67626"/>
                </a:stretch>
              </a:blipFill>
              <a:ln w="3810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F6D54A96-AD56-7B4D-A605-A5184AD24D1C}"/>
                  </a:ext>
                </a:extLst>
              </p:cNvPr>
              <p:cNvSpPr txBox="1"/>
              <p:nvPr/>
            </p:nvSpPr>
            <p:spPr>
              <a:xfrm>
                <a:off x="2600804" y="5868316"/>
                <a:ext cx="7920719" cy="646331"/>
              </a:xfrm>
              <a:prstGeom prst="rect">
                <a:avLst/>
              </a:prstGeom>
              <a:noFill/>
            </p:spPr>
            <p:txBody>
              <a:bodyPr wrap="square" rtlCol="0">
                <a:spAutoFit/>
              </a:bodyPr>
              <a:lstStyle/>
              <a:p>
                <a:r>
                  <a:rPr kumimoji="1" lang="ja-JP" altLang="en-US" sz="3600" dirty="0"/>
                  <a:t>自由度</a:t>
                </a:r>
                <a14:m>
                  <m:oMath xmlns:m="http://schemas.openxmlformats.org/officeDocument/2006/math">
                    <m:r>
                      <a:rPr lang="en-US" altLang="ja-JP" sz="3600" i="1" smtClean="0">
                        <a:latin typeface="Cambria Math" panose="02040503050406030204" pitchFamily="18" charset="0"/>
                      </a:rPr>
                      <m:t> </m:t>
                    </m:r>
                    <m:d>
                      <m:dPr>
                        <m:ctrlPr>
                          <a:rPr lang="en-US" altLang="ja-JP" sz="3600" b="0" i="1" smtClean="0">
                            <a:latin typeface="Cambria Math" panose="02040503050406030204" pitchFamily="18" charset="0"/>
                          </a:rPr>
                        </m:ctrlPr>
                      </m:dPr>
                      <m:e>
                        <m:r>
                          <a:rPr lang="en-US" altLang="ja-JP" sz="3600" b="0" i="1" smtClean="0">
                            <a:latin typeface="Cambria Math" panose="02040503050406030204" pitchFamily="18" charset="0"/>
                          </a:rPr>
                          <m:t>𝑟</m:t>
                        </m:r>
                        <m:r>
                          <a:rPr lang="en-US" altLang="ja-JP" sz="3600" b="0" i="1" smtClean="0">
                            <a:latin typeface="Cambria Math" panose="02040503050406030204" pitchFamily="18" charset="0"/>
                          </a:rPr>
                          <m:t>−1</m:t>
                        </m:r>
                      </m:e>
                    </m:d>
                    <m:d>
                      <m:dPr>
                        <m:ctrlPr>
                          <a:rPr lang="en-US" altLang="ja-JP" sz="3600" b="0" i="1" smtClean="0">
                            <a:latin typeface="Cambria Math" panose="02040503050406030204" pitchFamily="18" charset="0"/>
                          </a:rPr>
                        </m:ctrlPr>
                      </m:dPr>
                      <m:e>
                        <m:r>
                          <a:rPr lang="en-US" altLang="ja-JP" sz="3600" b="0" i="1" smtClean="0">
                            <a:latin typeface="Cambria Math" panose="02040503050406030204" pitchFamily="18" charset="0"/>
                          </a:rPr>
                          <m:t>𝑐</m:t>
                        </m:r>
                        <m:r>
                          <a:rPr lang="en-US" altLang="ja-JP" sz="3600" b="0" i="1" smtClean="0">
                            <a:latin typeface="Cambria Math" panose="02040503050406030204" pitchFamily="18" charset="0"/>
                          </a:rPr>
                          <m:t>−1</m:t>
                        </m:r>
                      </m:e>
                    </m:d>
                  </m:oMath>
                </a14:m>
                <a:r>
                  <a:rPr lang="en-US" altLang="ja-JP" sz="3600" dirty="0"/>
                  <a:t> </a:t>
                </a:r>
                <a:r>
                  <a:rPr lang="ja-JP" altLang="en-US" sz="3600" dirty="0"/>
                  <a:t>の</a:t>
                </a:r>
                <a14:m>
                  <m:oMath xmlns:m="http://schemas.openxmlformats.org/officeDocument/2006/math">
                    <m:sSup>
                      <m:sSupPr>
                        <m:ctrlPr>
                          <a:rPr lang="en-US" altLang="ja-JP" sz="3600" i="1" smtClean="0">
                            <a:latin typeface="Cambria Math" panose="02040503050406030204" pitchFamily="18" charset="0"/>
                          </a:rPr>
                        </m:ctrlPr>
                      </m:sSupPr>
                      <m:e>
                        <m:r>
                          <a:rPr lang="en-US" altLang="ja-JP" sz="3600" i="1">
                            <a:latin typeface="Cambria Math" panose="02040503050406030204" pitchFamily="18" charset="0"/>
                          </a:rPr>
                          <m:t>𝑥</m:t>
                        </m:r>
                      </m:e>
                      <m:sup>
                        <m:r>
                          <a:rPr lang="en-US" altLang="ja-JP" sz="3600" i="1">
                            <a:latin typeface="Cambria Math" panose="02040503050406030204" pitchFamily="18" charset="0"/>
                          </a:rPr>
                          <m:t>2</m:t>
                        </m:r>
                      </m:sup>
                    </m:sSup>
                  </m:oMath>
                </a14:m>
                <a:r>
                  <a:rPr kumimoji="1" lang="ja-JP" altLang="en-US" sz="3600" dirty="0"/>
                  <a:t>分布に従う</a:t>
                </a:r>
              </a:p>
            </p:txBody>
          </p:sp>
        </mc:Choice>
        <mc:Fallback xmlns="">
          <p:sp>
            <p:nvSpPr>
              <p:cNvPr id="9" name="テキスト ボックス 8">
                <a:extLst>
                  <a:ext uri="{FF2B5EF4-FFF2-40B4-BE49-F238E27FC236}">
                    <a16:creationId xmlns:a16="http://schemas.microsoft.com/office/drawing/2014/main" id="{F6D54A96-AD56-7B4D-A605-A5184AD24D1C}"/>
                  </a:ext>
                </a:extLst>
              </p:cNvPr>
              <p:cNvSpPr txBox="1">
                <a:spLocks noRot="1" noChangeAspect="1" noMove="1" noResize="1" noEditPoints="1" noAdjustHandles="1" noChangeArrowheads="1" noChangeShapeType="1" noTextEdit="1"/>
              </p:cNvSpPr>
              <p:nvPr/>
            </p:nvSpPr>
            <p:spPr>
              <a:xfrm>
                <a:off x="2600804" y="5868316"/>
                <a:ext cx="7920719" cy="646331"/>
              </a:xfrm>
              <a:prstGeom prst="rect">
                <a:avLst/>
              </a:prstGeom>
              <a:blipFill>
                <a:blip r:embed="rId9"/>
                <a:stretch>
                  <a:fillRect l="-2244" t="-11538" r="-962" b="-34615"/>
                </a:stretch>
              </a:blipFill>
            </p:spPr>
            <p:txBody>
              <a:bodyPr/>
              <a:lstStyle/>
              <a:p>
                <a:r>
                  <a:rPr lang="ja-JP" altLang="en-US">
                    <a:noFill/>
                  </a:rPr>
                  <a:t> </a:t>
                </a:r>
              </a:p>
            </p:txBody>
          </p:sp>
        </mc:Fallback>
      </mc:AlternateContent>
      <p:sp>
        <p:nvSpPr>
          <p:cNvPr id="10" name="矢印: 上向き折線 22">
            <a:extLst>
              <a:ext uri="{FF2B5EF4-FFF2-40B4-BE49-F238E27FC236}">
                <a16:creationId xmlns:a16="http://schemas.microsoft.com/office/drawing/2014/main" id="{4685A48A-A97F-DD47-A643-E457A3B8AB9B}"/>
              </a:ext>
            </a:extLst>
          </p:cNvPr>
          <p:cNvSpPr/>
          <p:nvPr/>
        </p:nvSpPr>
        <p:spPr>
          <a:xfrm rot="5400000">
            <a:off x="1791132" y="5499084"/>
            <a:ext cx="839621" cy="94204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コネクタ: カギ線 30">
            <a:extLst>
              <a:ext uri="{FF2B5EF4-FFF2-40B4-BE49-F238E27FC236}">
                <a16:creationId xmlns:a16="http://schemas.microsoft.com/office/drawing/2014/main" id="{3EFA5270-AEE7-3841-9E87-1A3FFAA2144D}"/>
              </a:ext>
            </a:extLst>
          </p:cNvPr>
          <p:cNvCxnSpPr>
            <a:cxnSpLocks/>
            <a:endCxn id="5" idx="3"/>
          </p:cNvCxnSpPr>
          <p:nvPr/>
        </p:nvCxnSpPr>
        <p:spPr>
          <a:xfrm rot="10800000" flipV="1">
            <a:off x="2681962" y="2144609"/>
            <a:ext cx="834124" cy="491416"/>
          </a:xfrm>
          <a:prstGeom prst="bentConnector3">
            <a:avLst>
              <a:gd name="adj1" fmla="val 1713"/>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正方形/長方形 12">
                <a:extLst>
                  <a:ext uri="{FF2B5EF4-FFF2-40B4-BE49-F238E27FC236}">
                    <a16:creationId xmlns:a16="http://schemas.microsoft.com/office/drawing/2014/main" id="{E9842DA7-4F71-9045-B082-8BFA29584739}"/>
                  </a:ext>
                </a:extLst>
              </p:cNvPr>
              <p:cNvSpPr/>
              <p:nvPr/>
            </p:nvSpPr>
            <p:spPr>
              <a:xfrm>
                <a:off x="7466440" y="1438083"/>
                <a:ext cx="1974323" cy="461665"/>
              </a:xfrm>
              <a:prstGeom prst="rect">
                <a:avLst/>
              </a:prstGeom>
            </p:spPr>
            <p:txBody>
              <a:bodyPr wrap="none">
                <a:spAutoFit/>
              </a:bodyPr>
              <a:lstStyle/>
              <a:p>
                <a14:m>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a:latin typeface="Cambria Math" panose="02040503050406030204" pitchFamily="18" charset="0"/>
                      </a:rPr>
                      <m:t>P</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13" name="正方形/長方形 12">
                <a:extLst>
                  <a:ext uri="{FF2B5EF4-FFF2-40B4-BE49-F238E27FC236}">
                    <a16:creationId xmlns:a16="http://schemas.microsoft.com/office/drawing/2014/main" id="{E9842DA7-4F71-9045-B082-8BFA29584739}"/>
                  </a:ext>
                </a:extLst>
              </p:cNvPr>
              <p:cNvSpPr>
                <a:spLocks noRot="1" noChangeAspect="1" noMove="1" noResize="1" noEditPoints="1" noAdjustHandles="1" noChangeArrowheads="1" noChangeShapeType="1" noTextEdit="1"/>
              </p:cNvSpPr>
              <p:nvPr/>
            </p:nvSpPr>
            <p:spPr>
              <a:xfrm>
                <a:off x="7466440" y="1438083"/>
                <a:ext cx="1974323" cy="461665"/>
              </a:xfrm>
              <a:prstGeom prst="rect">
                <a:avLst/>
              </a:prstGeom>
              <a:blipFill>
                <a:blip r:embed="rId10"/>
                <a:stretch>
                  <a:fillRect t="-7895" b="-2631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237259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4C7445FF-1D3A-8B4B-83FE-EE188DA3F62D}"/>
              </a:ext>
            </a:extLst>
          </p:cNvPr>
          <p:cNvPicPr>
            <a:picLocks noChangeAspect="1"/>
          </p:cNvPicPr>
          <p:nvPr/>
        </p:nvPicPr>
        <p:blipFill>
          <a:blip r:embed="rId3"/>
          <a:stretch>
            <a:fillRect/>
          </a:stretch>
        </p:blipFill>
        <p:spPr>
          <a:xfrm>
            <a:off x="1768862" y="1282455"/>
            <a:ext cx="7783205" cy="5188803"/>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504CCCFE-9704-9F4D-8CA5-7D182A917BC2}"/>
                  </a:ext>
                </a:extLst>
              </p:cNvPr>
              <p:cNvSpPr>
                <a:spLocks noGrp="1"/>
              </p:cNvSpPr>
              <p:nvPr>
                <p:ph type="title"/>
              </p:nvPr>
            </p:nvSpPr>
            <p:spPr/>
            <p:txBody>
              <a:bodyPr/>
              <a:lstStyle/>
              <a:p>
                <a:r>
                  <a:rPr lang="en-US" altLang="ja-JP" dirty="0"/>
                  <a:t>6.3.2 </a:t>
                </a:r>
                <a:r>
                  <a:rPr lang="ja-JP" altLang="en-US"/>
                  <a:t>独立性の</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rPr>
                          <m:t>𝑥</m:t>
                        </m:r>
                      </m:e>
                      <m:sup>
                        <m:r>
                          <a:rPr lang="en-US" altLang="ja-JP" i="1">
                            <a:latin typeface="Cambria Math" panose="02040503050406030204" pitchFamily="18" charset="0"/>
                          </a:rPr>
                          <m:t>2</m:t>
                        </m:r>
                      </m:sup>
                    </m:sSup>
                  </m:oMath>
                </a14:m>
                <a:r>
                  <a:rPr lang="ja-JP" altLang="en-US" dirty="0"/>
                  <a:t>検定</a:t>
                </a:r>
                <a:endParaRPr lang="en-US" altLang="ja-JP" dirty="0"/>
              </a:p>
            </p:txBody>
          </p:sp>
        </mc:Choice>
        <mc:Fallback xmlns="">
          <p:sp>
            <p:nvSpPr>
              <p:cNvPr id="2" name="タイトル 1">
                <a:extLst>
                  <a:ext uri="{FF2B5EF4-FFF2-40B4-BE49-F238E27FC236}">
                    <a16:creationId xmlns:a16="http://schemas.microsoft.com/office/drawing/2014/main" id="{504CCCFE-9704-9F4D-8CA5-7D182A917BC2}"/>
                  </a:ext>
                </a:extLst>
              </p:cNvPr>
              <p:cNvSpPr>
                <a:spLocks noGrp="1" noRot="1" noChangeAspect="1" noMove="1" noResize="1" noEditPoints="1" noAdjustHandles="1" noChangeArrowheads="1" noChangeShapeType="1" noTextEdit="1"/>
              </p:cNvSpPr>
              <p:nvPr>
                <p:ph type="title"/>
              </p:nvPr>
            </p:nvSpPr>
            <p:spPr>
              <a:blipFill>
                <a:blip r:embed="rId4"/>
                <a:stretch>
                  <a:fillRect l="-20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55725268-781F-E148-8A5D-B1D739BF8FF5}"/>
                  </a:ext>
                </a:extLst>
              </p:cNvPr>
              <p:cNvSpPr/>
              <p:nvPr/>
            </p:nvSpPr>
            <p:spPr>
              <a:xfrm>
                <a:off x="4489152" y="1446305"/>
                <a:ext cx="1972720" cy="461665"/>
              </a:xfrm>
              <a:prstGeom prst="rect">
                <a:avLst/>
              </a:prstGeom>
            </p:spPr>
            <p:txBody>
              <a:bodyPr wrap="none">
                <a:spAutoFit/>
              </a:bodyPr>
              <a:lstStyle/>
              <a:p>
                <a14:m>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smtClean="0">
                        <a:latin typeface="Cambria Math" panose="02040503050406030204" pitchFamily="18" charset="0"/>
                      </a:rPr>
                      <m:t>C</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5" name="正方形/長方形 4">
                <a:extLst>
                  <a:ext uri="{FF2B5EF4-FFF2-40B4-BE49-F238E27FC236}">
                    <a16:creationId xmlns:a16="http://schemas.microsoft.com/office/drawing/2014/main" id="{55725268-781F-E148-8A5D-B1D739BF8FF5}"/>
                  </a:ext>
                </a:extLst>
              </p:cNvPr>
              <p:cNvSpPr>
                <a:spLocks noRot="1" noChangeAspect="1" noMove="1" noResize="1" noEditPoints="1" noAdjustHandles="1" noChangeArrowheads="1" noChangeShapeType="1" noTextEdit="1"/>
              </p:cNvSpPr>
              <p:nvPr/>
            </p:nvSpPr>
            <p:spPr>
              <a:xfrm>
                <a:off x="4489152" y="1446305"/>
                <a:ext cx="1972720" cy="461665"/>
              </a:xfrm>
              <a:prstGeom prst="rect">
                <a:avLst/>
              </a:prstGeom>
              <a:blipFill>
                <a:blip r:embed="rId5"/>
                <a:stretch>
                  <a:fillRect t="-10811"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4682C912-4B85-5041-9A27-A08D2863BF76}"/>
                  </a:ext>
                </a:extLst>
              </p:cNvPr>
              <p:cNvSpPr/>
              <p:nvPr/>
            </p:nvSpPr>
            <p:spPr>
              <a:xfrm>
                <a:off x="4134247" y="6209648"/>
                <a:ext cx="2682529" cy="523220"/>
              </a:xfrm>
              <a:prstGeom prst="rect">
                <a:avLst/>
              </a:prstGeom>
            </p:spPr>
            <p:txBody>
              <a:bodyPr wrap="none">
                <a:spAutoFit/>
              </a:bodyPr>
              <a:lstStyle/>
              <a:p>
                <a14:m>
                  <m:oMath xmlns:m="http://schemas.openxmlformats.org/officeDocument/2006/math">
                    <m:r>
                      <a:rPr lang="en-US" altLang="ja-JP" sz="2800" b="0" i="1" smtClean="0">
                        <a:latin typeface="Cambria Math" panose="02040503050406030204" pitchFamily="18" charset="0"/>
                      </a:rPr>
                      <m:t>𝑝</m:t>
                    </m:r>
                  </m:oMath>
                </a14:m>
                <a:r>
                  <a:rPr lang="ja-JP" altLang="en-US" sz="2800" dirty="0"/>
                  <a:t>値</a:t>
                </a:r>
                <a:r>
                  <a:rPr lang="en-US" altLang="ja-JP" sz="2800" dirty="0"/>
                  <a:t>: </a:t>
                </a:r>
                <a14:m>
                  <m:oMath xmlns:m="http://schemas.openxmlformats.org/officeDocument/2006/math">
                    <m:r>
                      <a:rPr lang="en-US" altLang="ja-JP" sz="2800" b="0" i="0" smtClean="0">
                        <a:latin typeface="Cambria Math" panose="02040503050406030204" pitchFamily="18" charset="0"/>
                      </a:rPr>
                      <m:t>1−</m:t>
                    </m:r>
                    <m:r>
                      <m:rPr>
                        <m:sty m:val="p"/>
                      </m:rPr>
                      <a:rPr lang="en-US" altLang="ja-JP" sz="2800">
                        <a:latin typeface="Cambria Math" panose="02040503050406030204" pitchFamily="18" charset="0"/>
                      </a:rPr>
                      <m:t>C</m:t>
                    </m:r>
                    <m:r>
                      <m:rPr>
                        <m:sty m:val="p"/>
                      </m:rPr>
                      <a:rPr lang="en-US" altLang="ja-JP" sz="2800" b="0" i="0" smtClean="0">
                        <a:latin typeface="Cambria Math" panose="02040503050406030204" pitchFamily="18" charset="0"/>
                      </a:rPr>
                      <m:t>DF</m:t>
                    </m:r>
                    <m:r>
                      <a:rPr lang="en-US" altLang="ja-JP" sz="2800" b="0" i="0" smtClean="0">
                        <a:latin typeface="Cambria Math" panose="02040503050406030204" pitchFamily="18" charset="0"/>
                      </a:rPr>
                      <m:t>(</m:t>
                    </m:r>
                    <m:r>
                      <m:rPr>
                        <m:sty m:val="p"/>
                      </m:rPr>
                      <a:rPr lang="en-US" altLang="ja-JP" sz="2800" b="0" i="0" smtClean="0">
                        <a:latin typeface="Cambria Math" panose="02040503050406030204" pitchFamily="18" charset="0"/>
                      </a:rPr>
                      <m:t>x</m:t>
                    </m:r>
                    <m:r>
                      <a:rPr lang="en-US" altLang="ja-JP" sz="2800" b="0" i="0" smtClean="0">
                        <a:latin typeface="Cambria Math" panose="02040503050406030204" pitchFamily="18" charset="0"/>
                      </a:rPr>
                      <m:t>)</m:t>
                    </m:r>
                  </m:oMath>
                </a14:m>
                <a:endParaRPr lang="ja-JP" altLang="en-US" sz="2800" dirty="0"/>
              </a:p>
            </p:txBody>
          </p:sp>
        </mc:Choice>
        <mc:Fallback xmlns="">
          <p:sp>
            <p:nvSpPr>
              <p:cNvPr id="6" name="正方形/長方形 5">
                <a:extLst>
                  <a:ext uri="{FF2B5EF4-FFF2-40B4-BE49-F238E27FC236}">
                    <a16:creationId xmlns:a16="http://schemas.microsoft.com/office/drawing/2014/main" id="{4682C912-4B85-5041-9A27-A08D2863BF76}"/>
                  </a:ext>
                </a:extLst>
              </p:cNvPr>
              <p:cNvSpPr>
                <a:spLocks noRot="1" noChangeAspect="1" noMove="1" noResize="1" noEditPoints="1" noAdjustHandles="1" noChangeArrowheads="1" noChangeShapeType="1" noTextEdit="1"/>
              </p:cNvSpPr>
              <p:nvPr/>
            </p:nvSpPr>
            <p:spPr>
              <a:xfrm>
                <a:off x="4134247" y="6209648"/>
                <a:ext cx="2682529" cy="523220"/>
              </a:xfrm>
              <a:prstGeom prst="rect">
                <a:avLst/>
              </a:prstGeom>
              <a:blipFill>
                <a:blip r:embed="rId6"/>
                <a:stretch>
                  <a:fillRect l="-943" t="-11905" r="-1415" b="-3095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36049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85CC72C7-0EF3-7B4F-ABEF-0F789517212A}"/>
                  </a:ext>
                </a:extLst>
              </p:cNvPr>
              <p:cNvSpPr>
                <a:spLocks noGrp="1"/>
              </p:cNvSpPr>
              <p:nvPr>
                <p:ph type="title"/>
              </p:nvPr>
            </p:nvSpPr>
            <p:spPr/>
            <p:txBody>
              <a:bodyPr/>
              <a:lstStyle/>
              <a:p>
                <a:r>
                  <a:rPr lang="en-US" altLang="ja-JP" dirty="0"/>
                  <a:t>6.4 </a:t>
                </a:r>
                <a:r>
                  <a:rPr lang="ja-JP" altLang="en-US" dirty="0"/>
                  <a:t>母分散の差の検定</a:t>
                </a:r>
                <a:r>
                  <a:rPr lang="en-US" altLang="ja-JP" dirty="0"/>
                  <a:t>(</a:t>
                </a:r>
                <a14:m>
                  <m:oMath xmlns:m="http://schemas.openxmlformats.org/officeDocument/2006/math">
                    <m:r>
                      <a:rPr lang="en-US" altLang="ja-JP" i="1">
                        <a:latin typeface="Cambria Math" panose="02040503050406030204" pitchFamily="18" charset="0"/>
                      </a:rPr>
                      <m:t>𝐹</m:t>
                    </m:r>
                  </m:oMath>
                </a14:m>
                <a:r>
                  <a:rPr lang="ja-JP" altLang="en-US"/>
                  <a:t>検定</a:t>
                </a:r>
                <a:r>
                  <a:rPr lang="en-US" altLang="ja-JP" dirty="0"/>
                  <a:t>)</a:t>
                </a:r>
                <a:endParaRPr kumimoji="1" lang="ja-JP" altLang="en-US"/>
              </a:p>
            </p:txBody>
          </p:sp>
        </mc:Choice>
        <mc:Fallback xmlns="">
          <p:sp>
            <p:nvSpPr>
              <p:cNvPr id="2" name="タイトル 1">
                <a:extLst>
                  <a:ext uri="{FF2B5EF4-FFF2-40B4-BE49-F238E27FC236}">
                    <a16:creationId xmlns:a16="http://schemas.microsoft.com/office/drawing/2014/main" id="{85CC72C7-0EF3-7B4F-ABEF-0F789517212A}"/>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A3F623BF-99B9-4049-AB30-7C454FFEF021}"/>
              </a:ext>
            </a:extLst>
          </p:cNvPr>
          <p:cNvSpPr txBox="1"/>
          <p:nvPr/>
        </p:nvSpPr>
        <p:spPr>
          <a:xfrm>
            <a:off x="2565400" y="1943100"/>
            <a:ext cx="1569660" cy="369332"/>
          </a:xfrm>
          <a:prstGeom prst="rect">
            <a:avLst/>
          </a:prstGeom>
          <a:noFill/>
        </p:spPr>
        <p:txBody>
          <a:bodyPr wrap="none" rtlCol="0">
            <a:spAutoFit/>
          </a:bodyPr>
          <a:lstStyle/>
          <a:p>
            <a:r>
              <a:rPr kumimoji="1" lang="ja-JP" altLang="en-US"/>
              <a:t>標本分散の差</a:t>
            </a:r>
          </a:p>
        </p:txBody>
      </p:sp>
      <p:sp>
        <p:nvSpPr>
          <p:cNvPr id="5" name="テキスト ボックス 4">
            <a:extLst>
              <a:ext uri="{FF2B5EF4-FFF2-40B4-BE49-F238E27FC236}">
                <a16:creationId xmlns:a16="http://schemas.microsoft.com/office/drawing/2014/main" id="{9DF389C4-52F4-DD4B-91EF-3B072686C34B}"/>
              </a:ext>
            </a:extLst>
          </p:cNvPr>
          <p:cNvSpPr txBox="1"/>
          <p:nvPr/>
        </p:nvSpPr>
        <p:spPr>
          <a:xfrm>
            <a:off x="3048000" y="3606800"/>
            <a:ext cx="1338828" cy="369332"/>
          </a:xfrm>
          <a:prstGeom prst="rect">
            <a:avLst/>
          </a:prstGeom>
          <a:noFill/>
        </p:spPr>
        <p:txBody>
          <a:bodyPr wrap="none" rtlCol="0">
            <a:spAutoFit/>
          </a:bodyPr>
          <a:lstStyle/>
          <a:p>
            <a:r>
              <a:rPr kumimoji="1" lang="ja-JP" altLang="en-US"/>
              <a:t>相対的な比</a:t>
            </a:r>
          </a:p>
        </p:txBody>
      </p:sp>
    </p:spTree>
    <p:extLst>
      <p:ext uri="{BB962C8B-B14F-4D97-AF65-F5344CB8AC3E}">
        <p14:creationId xmlns:p14="http://schemas.microsoft.com/office/powerpoint/2010/main" val="37317953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8BE05B0B-D5AB-7D4A-B891-7ED2FD9610D6}"/>
                  </a:ext>
                </a:extLst>
              </p:cNvPr>
              <p:cNvSpPr>
                <a:spLocks noGrp="1"/>
              </p:cNvSpPr>
              <p:nvPr>
                <p:ph type="title"/>
              </p:nvPr>
            </p:nvSpPr>
            <p:spPr/>
            <p:txBody>
              <a:bodyPr/>
              <a:lstStyle/>
              <a:p>
                <a:r>
                  <a:rPr lang="en-US" altLang="ja-JP" dirty="0"/>
                  <a:t>6.4 </a:t>
                </a:r>
                <a:r>
                  <a:rPr lang="ja-JP" altLang="en-US" dirty="0"/>
                  <a:t>母分散の差の検定</a:t>
                </a:r>
                <a:r>
                  <a:rPr lang="en-US" altLang="ja-JP" dirty="0"/>
                  <a:t>(</a:t>
                </a:r>
                <a14:m>
                  <m:oMath xmlns:m="http://schemas.openxmlformats.org/officeDocument/2006/math">
                    <m:r>
                      <a:rPr lang="en-US" altLang="ja-JP" i="1">
                        <a:latin typeface="Cambria Math" panose="02040503050406030204" pitchFamily="18" charset="0"/>
                      </a:rPr>
                      <m:t>𝐹</m:t>
                    </m:r>
                  </m:oMath>
                </a14:m>
                <a:r>
                  <a:rPr lang="ja-JP" altLang="en-US"/>
                  <a:t>検定</a:t>
                </a:r>
                <a:r>
                  <a:rPr lang="en-US" altLang="ja-JP" dirty="0"/>
                  <a:t>)</a:t>
                </a:r>
                <a:endParaRPr kumimoji="1" lang="ja-JP" altLang="en-US"/>
              </a:p>
            </p:txBody>
          </p:sp>
        </mc:Choice>
        <mc:Fallback xmlns="">
          <p:sp>
            <p:nvSpPr>
              <p:cNvPr id="2" name="タイトル 1">
                <a:extLst>
                  <a:ext uri="{FF2B5EF4-FFF2-40B4-BE49-F238E27FC236}">
                    <a16:creationId xmlns:a16="http://schemas.microsoft.com/office/drawing/2014/main" id="{8BE05B0B-D5AB-7D4A-B891-7ED2FD9610D6}"/>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pic>
        <p:nvPicPr>
          <p:cNvPr id="7" name="図 6">
            <a:extLst>
              <a:ext uri="{FF2B5EF4-FFF2-40B4-BE49-F238E27FC236}">
                <a16:creationId xmlns:a16="http://schemas.microsoft.com/office/drawing/2014/main" id="{271A6946-9CDC-6D4B-B958-87BE18D16FAF}"/>
              </a:ext>
            </a:extLst>
          </p:cNvPr>
          <p:cNvPicPr>
            <a:picLocks noChangeAspect="1"/>
          </p:cNvPicPr>
          <p:nvPr/>
        </p:nvPicPr>
        <p:blipFill>
          <a:blip r:embed="rId3"/>
          <a:stretch>
            <a:fillRect/>
          </a:stretch>
        </p:blipFill>
        <p:spPr>
          <a:xfrm>
            <a:off x="7824642" y="384905"/>
            <a:ext cx="4786980" cy="3191320"/>
          </a:xfrm>
          <a:prstGeom prst="rect">
            <a:avLst/>
          </a:prstGeom>
        </p:spPr>
      </p:pic>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1B532B7B-8A6E-994D-95A1-9A150AB738F4}"/>
                  </a:ext>
                </a:extLst>
              </p:cNvPr>
              <p:cNvSpPr txBox="1"/>
              <p:nvPr/>
            </p:nvSpPr>
            <p:spPr>
              <a:xfrm>
                <a:off x="7824642" y="53630"/>
                <a:ext cx="4432300" cy="461665"/>
              </a:xfrm>
              <a:prstGeom prst="rect">
                <a:avLst/>
              </a:prstGeom>
              <a:noFill/>
            </p:spPr>
            <p:txBody>
              <a:bodyPr wrap="square" rtlCol="0">
                <a:spAutoFit/>
              </a:bodyPr>
              <a:lstStyle/>
              <a:p>
                <a:pPr algn="ctr"/>
                <a:r>
                  <a:rPr kumimoji="1" lang="ja-JP" altLang="en-US" sz="2400"/>
                  <a:t>自由度</a:t>
                </a:r>
                <a14:m>
                  <m:oMath xmlns:m="http://schemas.openxmlformats.org/officeDocument/2006/math">
                    <m:r>
                      <a:rPr kumimoji="1" lang="en-US" altLang="ja-JP" sz="2400" i="1" dirty="0" smtClean="0">
                        <a:latin typeface="Cambria Math" panose="02040503050406030204" pitchFamily="18" charset="0"/>
                      </a:rPr>
                      <m:t>(10−1,20−1)</m:t>
                    </m:r>
                  </m:oMath>
                </a14:m>
                <a:r>
                  <a:rPr kumimoji="1" lang="ja-JP" altLang="en-US" sz="2400"/>
                  <a:t>の</a:t>
                </a:r>
                <a14:m>
                  <m:oMath xmlns:m="http://schemas.openxmlformats.org/officeDocument/2006/math">
                    <m:r>
                      <a:rPr kumimoji="1" lang="en-US" altLang="ja-JP" sz="2400" i="1" dirty="0" smtClean="0">
                        <a:latin typeface="Cambria Math" panose="02040503050406030204" pitchFamily="18" charset="0"/>
                      </a:rPr>
                      <m:t>𝐹</m:t>
                    </m:r>
                  </m:oMath>
                </a14:m>
                <a:r>
                  <a:rPr kumimoji="1" lang="ja-JP" altLang="en-US" sz="2400"/>
                  <a:t>分布</a:t>
                </a:r>
              </a:p>
            </p:txBody>
          </p:sp>
        </mc:Choice>
        <mc:Fallback xmlns="">
          <p:sp>
            <p:nvSpPr>
              <p:cNvPr id="8" name="テキスト ボックス 7">
                <a:extLst>
                  <a:ext uri="{FF2B5EF4-FFF2-40B4-BE49-F238E27FC236}">
                    <a16:creationId xmlns:a16="http://schemas.microsoft.com/office/drawing/2014/main" id="{1B532B7B-8A6E-994D-95A1-9A150AB738F4}"/>
                  </a:ext>
                </a:extLst>
              </p:cNvPr>
              <p:cNvSpPr txBox="1">
                <a:spLocks noRot="1" noChangeAspect="1" noMove="1" noResize="1" noEditPoints="1" noAdjustHandles="1" noChangeArrowheads="1" noChangeShapeType="1" noTextEdit="1"/>
              </p:cNvSpPr>
              <p:nvPr/>
            </p:nvSpPr>
            <p:spPr>
              <a:xfrm>
                <a:off x="7824642" y="53630"/>
                <a:ext cx="4432300" cy="461665"/>
              </a:xfrm>
              <a:prstGeom prst="rect">
                <a:avLst/>
              </a:prstGeom>
              <a:blipFill>
                <a:blip r:embed="rId4"/>
                <a:stretch>
                  <a:fillRect t="-7895" b="-26316"/>
                </a:stretch>
              </a:blipFill>
            </p:spPr>
            <p:txBody>
              <a:bodyPr/>
              <a:lstStyle/>
              <a:p>
                <a:r>
                  <a:rPr lang="ja-JP" altLang="en-US">
                    <a:noFill/>
                  </a:rPr>
                  <a:t> </a:t>
                </a:r>
              </a:p>
            </p:txBody>
          </p:sp>
        </mc:Fallback>
      </mc:AlternateContent>
      <p:pic>
        <p:nvPicPr>
          <p:cNvPr id="14" name="図 13">
            <a:extLst>
              <a:ext uri="{FF2B5EF4-FFF2-40B4-BE49-F238E27FC236}">
                <a16:creationId xmlns:a16="http://schemas.microsoft.com/office/drawing/2014/main" id="{4A7617D1-D498-BF4C-B219-66729042C1D6}"/>
              </a:ext>
            </a:extLst>
          </p:cNvPr>
          <p:cNvPicPr>
            <a:picLocks noChangeAspect="1"/>
          </p:cNvPicPr>
          <p:nvPr/>
        </p:nvPicPr>
        <p:blipFill>
          <a:blip r:embed="rId5"/>
          <a:stretch>
            <a:fillRect/>
          </a:stretch>
        </p:blipFill>
        <p:spPr>
          <a:xfrm>
            <a:off x="7691785" y="3598930"/>
            <a:ext cx="4786980" cy="3191320"/>
          </a:xfrm>
          <a:prstGeom prst="rect">
            <a:avLst/>
          </a:prstGeom>
        </p:spPr>
      </p:pic>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55F0F4F-3581-4846-B973-7CCE8F807E10}"/>
                  </a:ext>
                </a:extLst>
              </p:cNvPr>
              <p:cNvSpPr txBox="1"/>
              <p:nvPr/>
            </p:nvSpPr>
            <p:spPr>
              <a:xfrm>
                <a:off x="98612" y="1379231"/>
                <a:ext cx="7760266" cy="584775"/>
              </a:xfrm>
              <a:prstGeom prst="rect">
                <a:avLst/>
              </a:prstGeom>
              <a:noFill/>
            </p:spPr>
            <p:txBody>
              <a:bodyPr wrap="none" rtlCol="0">
                <a:spAutoFit/>
              </a:bodyPr>
              <a:lstStyle/>
              <a:p>
                <a:r>
                  <a:rPr lang="en-US" altLang="ja-JP" sz="3200" u="sng" dirty="0"/>
                  <a:t>4</a:t>
                </a:r>
                <a:r>
                  <a:rPr lang="ja-JP" altLang="en-US" sz="3200" u="sng"/>
                  <a:t>つの</a:t>
                </a:r>
                <a:r>
                  <a:rPr kumimoji="1" lang="ja-JP" altLang="en-US" sz="3200" u="sng"/>
                  <a:t>母集団から得た</a:t>
                </a:r>
                <a:r>
                  <a:rPr kumimoji="1" lang="en-US" altLang="ja-JP" sz="3200" u="sng" dirty="0"/>
                  <a:t>2</a:t>
                </a:r>
                <a:r>
                  <a:rPr kumimoji="1" lang="ja-JP" altLang="en-US" sz="3200" u="sng"/>
                  <a:t>標本</a:t>
                </a:r>
                <a14:m>
                  <m:oMath xmlns:m="http://schemas.openxmlformats.org/officeDocument/2006/math">
                    <m:r>
                      <a:rPr kumimoji="1" lang="en-US" altLang="ja-JP" sz="3200" b="0" i="1" u="sng" smtClean="0">
                        <a:latin typeface="Cambria Math" panose="02040503050406030204" pitchFamily="18" charset="0"/>
                      </a:rPr>
                      <m:t>𝑎</m:t>
                    </m:r>
                  </m:oMath>
                </a14:m>
                <a:r>
                  <a:rPr kumimoji="1" lang="ja-JP" altLang="en-US" sz="3200" u="sng"/>
                  <a:t>と</a:t>
                </a:r>
                <a14:m>
                  <m:oMath xmlns:m="http://schemas.openxmlformats.org/officeDocument/2006/math">
                    <m:r>
                      <a:rPr lang="en-US" altLang="ja-JP" sz="3200" b="0" i="1" u="sng" smtClean="0">
                        <a:latin typeface="Cambria Math" panose="02040503050406030204" pitchFamily="18" charset="0"/>
                      </a:rPr>
                      <m:t>𝑏</m:t>
                    </m:r>
                  </m:oMath>
                </a14:m>
                <a:r>
                  <a:rPr kumimoji="1" lang="ja-JP" altLang="en-US" sz="3200" u="sng"/>
                  <a:t>を</a:t>
                </a:r>
                <a14:m>
                  <m:oMath xmlns:m="http://schemas.openxmlformats.org/officeDocument/2006/math">
                    <m:r>
                      <a:rPr lang="en-US" altLang="ja-JP" sz="3200" i="1" u="sng" dirty="0">
                        <a:latin typeface="Cambria Math" panose="02040503050406030204" pitchFamily="18" charset="0"/>
                      </a:rPr>
                      <m:t>𝐹</m:t>
                    </m:r>
                  </m:oMath>
                </a14:m>
                <a:r>
                  <a:rPr kumimoji="1" lang="ja-JP" altLang="en-US" sz="3200" u="sng"/>
                  <a:t>検定</a:t>
                </a:r>
              </a:p>
            </p:txBody>
          </p:sp>
        </mc:Choice>
        <mc:Fallback xmlns="">
          <p:sp>
            <p:nvSpPr>
              <p:cNvPr id="15" name="テキスト ボックス 14">
                <a:extLst>
                  <a:ext uri="{FF2B5EF4-FFF2-40B4-BE49-F238E27FC236}">
                    <a16:creationId xmlns:a16="http://schemas.microsoft.com/office/drawing/2014/main" id="{E55F0F4F-3581-4846-B973-7CCE8F807E10}"/>
                  </a:ext>
                </a:extLst>
              </p:cNvPr>
              <p:cNvSpPr txBox="1">
                <a:spLocks noRot="1" noChangeAspect="1" noMove="1" noResize="1" noEditPoints="1" noAdjustHandles="1" noChangeArrowheads="1" noChangeShapeType="1" noTextEdit="1"/>
              </p:cNvSpPr>
              <p:nvPr/>
            </p:nvSpPr>
            <p:spPr>
              <a:xfrm>
                <a:off x="98612" y="1379231"/>
                <a:ext cx="7760266" cy="584775"/>
              </a:xfrm>
              <a:prstGeom prst="rect">
                <a:avLst/>
              </a:prstGeom>
              <a:blipFill>
                <a:blip r:embed="rId6"/>
                <a:stretch>
                  <a:fillRect l="-1797" t="-10638"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2B793A9F-63F6-7347-BCBB-0696EF7529BB}"/>
                  </a:ext>
                </a:extLst>
              </p:cNvPr>
              <p:cNvSpPr txBox="1"/>
              <p:nvPr/>
            </p:nvSpPr>
            <p:spPr>
              <a:xfrm>
                <a:off x="98612" y="2175333"/>
                <a:ext cx="2324101" cy="1839158"/>
              </a:xfrm>
              <a:prstGeom prst="rect">
                <a:avLst/>
              </a:prstGeom>
              <a:noFill/>
            </p:spPr>
            <p:txBody>
              <a:bodyPr wrap="square" rtlCol="0">
                <a:spAutoFit/>
              </a:bodyPr>
              <a:lstStyle/>
              <a:p>
                <a:r>
                  <a:rPr lang="en-US" altLang="ja-JP" sz="2800" dirty="0"/>
                  <a:t>1.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i="1">
                            <a:latin typeface="Cambria Math" panose="02040503050406030204" pitchFamily="18" charset="0"/>
                          </a:rPr>
                          <m:t>1</m:t>
                        </m:r>
                      </m:sub>
                      <m:sup>
                        <m:r>
                          <a:rPr lang="en-US" altLang="ja-JP" sz="2800" i="1">
                            <a:latin typeface="Cambria Math" panose="02040503050406030204" pitchFamily="18" charset="0"/>
                          </a:rPr>
                          <m:t>2</m:t>
                        </m:r>
                      </m:sup>
                    </m:sSubSup>
                    <m:r>
                      <a:rPr lang="en-US" altLang="ja-JP" sz="2800" b="0" i="0" smtClean="0">
                        <a:latin typeface="Cambria Math" panose="02040503050406030204" pitchFamily="18" charset="0"/>
                      </a:rPr>
                      <m:t>=</m:t>
                    </m:r>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50</m:t>
                        </m:r>
                      </m:e>
                      <m:sup>
                        <m:r>
                          <a:rPr lang="en-US" altLang="ja-JP" sz="2800" b="0" i="1" smtClean="0">
                            <a:latin typeface="Cambria Math" panose="02040503050406030204" pitchFamily="18" charset="0"/>
                          </a:rPr>
                          <m:t>2</m:t>
                        </m:r>
                      </m:sup>
                    </m:sSup>
                  </m:oMath>
                </a14:m>
                <a:endParaRPr lang="en-US" altLang="ja-JP" sz="2800" b="0" dirty="0"/>
              </a:p>
              <a:p>
                <a:r>
                  <a:rPr lang="en-US" altLang="ja-JP" sz="2800" b="0" dirty="0"/>
                  <a:t>2.</a:t>
                </a:r>
                <a:r>
                  <a:rPr lang="en-US" altLang="ja-JP" sz="2800" dirty="0"/>
                  <a:t>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b="0" i="1" smtClean="0">
                            <a:latin typeface="Cambria Math" panose="02040503050406030204" pitchFamily="18" charset="0"/>
                            <a:ea typeface="Cambria Math" panose="02040503050406030204" pitchFamily="18" charset="0"/>
                          </a:rPr>
                          <m:t>2</m:t>
                        </m:r>
                      </m:sub>
                      <m:sup>
                        <m:r>
                          <a:rPr lang="en-US" altLang="ja-JP" sz="2800" i="1">
                            <a:latin typeface="Cambria Math" panose="02040503050406030204" pitchFamily="18" charset="0"/>
                          </a:rPr>
                          <m:t>2</m:t>
                        </m:r>
                      </m:sup>
                    </m:sSubSup>
                    <m:r>
                      <a:rPr lang="en-US" altLang="ja-JP" sz="280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50</m:t>
                        </m:r>
                      </m:e>
                      <m:sup>
                        <m:r>
                          <a:rPr lang="en-US" altLang="ja-JP" sz="2800" i="1">
                            <a:latin typeface="Cambria Math" panose="02040503050406030204" pitchFamily="18" charset="0"/>
                          </a:rPr>
                          <m:t>2</m:t>
                        </m:r>
                      </m:sup>
                    </m:sSup>
                  </m:oMath>
                </a14:m>
                <a:endParaRPr lang="en-US" altLang="ja-JP" sz="2800" dirty="0"/>
              </a:p>
              <a:p>
                <a:r>
                  <a:rPr lang="en-US" altLang="ja-JP" sz="2800" dirty="0"/>
                  <a:t>3.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b="0" i="1" smtClean="0">
                            <a:latin typeface="Cambria Math" panose="02040503050406030204" pitchFamily="18" charset="0"/>
                            <a:ea typeface="Cambria Math" panose="02040503050406030204" pitchFamily="18" charset="0"/>
                          </a:rPr>
                          <m:t>3</m:t>
                        </m:r>
                      </m:sub>
                      <m:sup>
                        <m:r>
                          <a:rPr lang="en-US" altLang="ja-JP" sz="2800" i="1">
                            <a:latin typeface="Cambria Math" panose="02040503050406030204" pitchFamily="18" charset="0"/>
                          </a:rPr>
                          <m:t>2</m:t>
                        </m:r>
                      </m:sup>
                    </m:sSubSup>
                    <m:r>
                      <a:rPr lang="en-US" altLang="ja-JP" sz="280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b="0" i="1" smtClean="0">
                            <a:latin typeface="Cambria Math" panose="02040503050406030204" pitchFamily="18" charset="0"/>
                          </a:rPr>
                          <m:t>25</m:t>
                        </m:r>
                      </m:e>
                      <m:sup>
                        <m:r>
                          <a:rPr lang="en-US" altLang="ja-JP" sz="2800" i="1">
                            <a:latin typeface="Cambria Math" panose="02040503050406030204" pitchFamily="18" charset="0"/>
                          </a:rPr>
                          <m:t>2</m:t>
                        </m:r>
                      </m:sup>
                    </m:sSup>
                  </m:oMath>
                </a14:m>
                <a:endParaRPr lang="en-US" altLang="ja-JP" sz="2800" dirty="0"/>
              </a:p>
              <a:p>
                <a:r>
                  <a:rPr lang="en-US" altLang="ja-JP" sz="2800" dirty="0"/>
                  <a:t>4.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b="0" i="1" smtClean="0">
                            <a:latin typeface="Cambria Math" panose="02040503050406030204" pitchFamily="18" charset="0"/>
                            <a:ea typeface="Cambria Math" panose="02040503050406030204" pitchFamily="18" charset="0"/>
                          </a:rPr>
                          <m:t>4</m:t>
                        </m:r>
                      </m:sub>
                      <m:sup>
                        <m:r>
                          <a:rPr lang="en-US" altLang="ja-JP" sz="2800" i="1">
                            <a:latin typeface="Cambria Math" panose="02040503050406030204" pitchFamily="18" charset="0"/>
                          </a:rPr>
                          <m:t>2</m:t>
                        </m:r>
                      </m:sup>
                    </m:sSubSup>
                    <m:r>
                      <a:rPr lang="en-US" altLang="ja-JP" sz="280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b="0" i="1" smtClean="0">
                            <a:latin typeface="Cambria Math" panose="02040503050406030204" pitchFamily="18" charset="0"/>
                          </a:rPr>
                          <m:t>75</m:t>
                        </m:r>
                      </m:e>
                      <m:sup>
                        <m:r>
                          <a:rPr lang="en-US" altLang="ja-JP" sz="2800" i="1">
                            <a:latin typeface="Cambria Math" panose="02040503050406030204" pitchFamily="18" charset="0"/>
                          </a:rPr>
                          <m:t>2</m:t>
                        </m:r>
                      </m:sup>
                    </m:sSup>
                  </m:oMath>
                </a14:m>
                <a:endParaRPr lang="ja-JP" altLang="en-US" sz="2800"/>
              </a:p>
            </p:txBody>
          </p:sp>
        </mc:Choice>
        <mc:Fallback xmlns="">
          <p:sp>
            <p:nvSpPr>
              <p:cNvPr id="18" name="テキスト ボックス 17">
                <a:extLst>
                  <a:ext uri="{FF2B5EF4-FFF2-40B4-BE49-F238E27FC236}">
                    <a16:creationId xmlns:a16="http://schemas.microsoft.com/office/drawing/2014/main" id="{2B793A9F-63F6-7347-BCBB-0696EF7529BB}"/>
                  </a:ext>
                </a:extLst>
              </p:cNvPr>
              <p:cNvSpPr txBox="1">
                <a:spLocks noRot="1" noChangeAspect="1" noMove="1" noResize="1" noEditPoints="1" noAdjustHandles="1" noChangeArrowheads="1" noChangeShapeType="1" noTextEdit="1"/>
              </p:cNvSpPr>
              <p:nvPr/>
            </p:nvSpPr>
            <p:spPr>
              <a:xfrm>
                <a:off x="98612" y="2175333"/>
                <a:ext cx="2324101" cy="1839158"/>
              </a:xfrm>
              <a:prstGeom prst="rect">
                <a:avLst/>
              </a:prstGeom>
              <a:blipFill>
                <a:blip r:embed="rId7"/>
                <a:stretch>
                  <a:fillRect l="-4891" t="-2740" b="-89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21" name="表 20">
                <a:extLst>
                  <a:ext uri="{FF2B5EF4-FFF2-40B4-BE49-F238E27FC236}">
                    <a16:creationId xmlns:a16="http://schemas.microsoft.com/office/drawing/2014/main" id="{C5DD4825-0ABF-194A-86F2-602B772BF59B}"/>
                  </a:ext>
                </a:extLst>
              </p:cNvPr>
              <p:cNvGraphicFramePr>
                <a:graphicFrameLocks noGrp="1"/>
              </p:cNvGraphicFramePr>
              <p:nvPr>
                <p:extLst>
                  <p:ext uri="{D42A27DB-BD31-4B8C-83A1-F6EECF244321}">
                    <p14:modId xmlns:p14="http://schemas.microsoft.com/office/powerpoint/2010/main" val="3269045238"/>
                  </p:ext>
                </p:extLst>
              </p:nvPr>
            </p:nvGraphicFramePr>
            <p:xfrm>
              <a:off x="2194483" y="2027506"/>
              <a:ext cx="5497301" cy="2042120"/>
            </p:xfrm>
            <a:graphic>
              <a:graphicData uri="http://schemas.openxmlformats.org/drawingml/2006/table">
                <a:tbl>
                  <a:tblPr firstRow="1" bandRow="1">
                    <a:tableStyleId>{5940675A-B579-460E-94D1-54222C63F5DA}</a:tableStyleId>
                  </a:tblPr>
                  <a:tblGrid>
                    <a:gridCol w="889796">
                      <a:extLst>
                        <a:ext uri="{9D8B030D-6E8A-4147-A177-3AD203B41FA5}">
                          <a16:colId xmlns:a16="http://schemas.microsoft.com/office/drawing/2014/main" val="4172147105"/>
                        </a:ext>
                      </a:extLst>
                    </a:gridCol>
                    <a:gridCol w="1167467">
                      <a:extLst>
                        <a:ext uri="{9D8B030D-6E8A-4147-A177-3AD203B41FA5}">
                          <a16:colId xmlns:a16="http://schemas.microsoft.com/office/drawing/2014/main" val="3630565341"/>
                        </a:ext>
                      </a:extLst>
                    </a:gridCol>
                    <a:gridCol w="1687992">
                      <a:extLst>
                        <a:ext uri="{9D8B030D-6E8A-4147-A177-3AD203B41FA5}">
                          <a16:colId xmlns:a16="http://schemas.microsoft.com/office/drawing/2014/main" val="705653957"/>
                        </a:ext>
                      </a:extLst>
                    </a:gridCol>
                    <a:gridCol w="1752046">
                      <a:extLst>
                        <a:ext uri="{9D8B030D-6E8A-4147-A177-3AD203B41FA5}">
                          <a16:colId xmlns:a16="http://schemas.microsoft.com/office/drawing/2014/main" val="1478331658"/>
                        </a:ext>
                      </a:extLst>
                    </a:gridCol>
                  </a:tblGrid>
                  <a:tr h="893910">
                    <a:tc>
                      <a:txBody>
                        <a:bodyPr/>
                        <a:lstStyle/>
                        <a:p>
                          <a:pPr algn="ctr"/>
                          <a:r>
                            <a:rPr kumimoji="1" lang="ja-JP" altLang="en-US"/>
                            <a:t>検定</a:t>
                          </a:r>
                        </a:p>
                      </a:txBody>
                      <a:tcPr/>
                    </a:tc>
                    <a:tc>
                      <a:txBody>
                        <a:bodyPr/>
                        <a:lstStyle/>
                        <a:p>
                          <a:pPr algn="ctr"/>
                          <a:r>
                            <a:rPr lang="ja-JP" altLang="en-US" sz="1800">
                              <a:solidFill>
                                <a:schemeClr val="tx1"/>
                              </a:solidFill>
                            </a:rPr>
                            <a:t>帰無仮説</a:t>
                          </a:r>
                          <a:r>
                            <a:rPr lang="en-US" altLang="ja-JP" sz="1800" dirty="0">
                              <a:solidFill>
                                <a:schemeClr val="tx1"/>
                              </a:solidFill>
                            </a:rPr>
                            <a:t> </a:t>
                          </a:r>
                          <a14:m>
                            <m:oMath xmlns:m="http://schemas.openxmlformats.org/officeDocument/2006/math">
                              <m:sSub>
                                <m:sSubPr>
                                  <m:ctrlPr>
                                    <a:rPr lang="en-US" altLang="ja-JP" sz="1800" i="1" smtClean="0">
                                      <a:solidFill>
                                        <a:schemeClr val="tx1"/>
                                      </a:solidFill>
                                      <a:latin typeface="Cambria Math" panose="02040503050406030204" pitchFamily="18" charset="0"/>
                                    </a:rPr>
                                  </m:ctrlPr>
                                </m:sSubPr>
                                <m:e>
                                  <m:r>
                                    <a:rPr lang="en-US" altLang="ja-JP" sz="1800" i="1">
                                      <a:solidFill>
                                        <a:schemeClr val="tx1"/>
                                      </a:solidFill>
                                      <a:latin typeface="Cambria Math" panose="02040503050406030204" pitchFamily="18" charset="0"/>
                                    </a:rPr>
                                    <m:t>𝐻</m:t>
                                  </m:r>
                                </m:e>
                                <m:sub>
                                  <m:r>
                                    <a:rPr lang="en-US" altLang="ja-JP" sz="1800" i="1">
                                      <a:solidFill>
                                        <a:schemeClr val="tx1"/>
                                      </a:solidFill>
                                      <a:latin typeface="Cambria Math" panose="02040503050406030204" pitchFamily="18" charset="0"/>
                                    </a:rPr>
                                    <m:t>0</m:t>
                                  </m:r>
                                </m:sub>
                              </m:sSub>
                            </m:oMath>
                          </a14:m>
                          <a:endParaRPr kumimoji="1" lang="ja-JP" altLang="en-US"/>
                        </a:p>
                      </a:txBody>
                      <a:tcPr/>
                    </a:tc>
                    <a:tc>
                      <a:txBody>
                        <a:bodyPr/>
                        <a:lstStyle/>
                        <a:p>
                          <a:pPr algn="ctr"/>
                          <a:r>
                            <a:rPr kumimoji="1" lang="ja-JP" altLang="en-US"/>
                            <a:t>標本</a:t>
                          </a:r>
                          <a14:m>
                            <m:oMath xmlns:m="http://schemas.openxmlformats.org/officeDocument/2006/math">
                              <m:r>
                                <m:rPr>
                                  <m:sty m:val="p"/>
                                </m:rPr>
                                <a:rPr kumimoji="1" lang="en-US" altLang="ja-JP" sz="1800" b="0" i="0" smtClean="0">
                                  <a:latin typeface="Cambria Math" panose="02040503050406030204" pitchFamily="18" charset="0"/>
                                </a:rPr>
                                <m:t>a</m:t>
                              </m:r>
                            </m:oMath>
                          </a14:m>
                          <a:r>
                            <a:rPr kumimoji="1" lang="en-US" altLang="ja-JP" dirty="0"/>
                            <a:t>(size10)</a:t>
                          </a:r>
                          <a:r>
                            <a:rPr kumimoji="1" lang="ja-JP" altLang="en-US"/>
                            <a:t>の抽出元</a:t>
                          </a:r>
                        </a:p>
                      </a:txBody>
                      <a:tcPr/>
                    </a:tc>
                    <a:tc>
                      <a:txBody>
                        <a:bodyPr/>
                        <a:lstStyle/>
                        <a:p>
                          <a:pPr algn="ctr"/>
                          <a:r>
                            <a:rPr kumimoji="1" lang="ja-JP" altLang="en-US"/>
                            <a:t>標本</a:t>
                          </a:r>
                          <a14:m>
                            <m:oMath xmlns:m="http://schemas.openxmlformats.org/officeDocument/2006/math">
                              <m:r>
                                <a:rPr kumimoji="1" lang="en-US" altLang="ja-JP" sz="1800" b="0" i="1" smtClean="0">
                                  <a:latin typeface="Cambria Math" panose="02040503050406030204" pitchFamily="18" charset="0"/>
                                </a:rPr>
                                <m:t>𝑏</m:t>
                              </m:r>
                            </m:oMath>
                          </a14:m>
                          <a:r>
                            <a:rPr kumimoji="1" lang="en-US" altLang="ja-JP" dirty="0"/>
                            <a:t>(size20)</a:t>
                          </a:r>
                          <a:r>
                            <a:rPr kumimoji="1" lang="ja-JP" altLang="en-US"/>
                            <a:t>の抽出元</a:t>
                          </a:r>
                        </a:p>
                      </a:txBody>
                      <a:tcPr/>
                    </a:tc>
                    <a:extLst>
                      <a:ext uri="{0D108BD9-81ED-4DB2-BD59-A6C34878D82A}">
                        <a16:rowId xmlns:a16="http://schemas.microsoft.com/office/drawing/2014/main" val="15559465"/>
                      </a:ext>
                    </a:extLst>
                  </a:tr>
                  <a:tr h="382430">
                    <a:tc>
                      <a:txBody>
                        <a:bodyPr/>
                        <a:lstStyle/>
                        <a:p>
                          <a:pPr algn="ctr"/>
                          <a:r>
                            <a:rPr kumimoji="1" lang="en-US" altLang="ja-JP" b="1" dirty="0">
                              <a:solidFill>
                                <a:srgbClr val="FF0000"/>
                              </a:solidFill>
                            </a:rPr>
                            <a:t>- - -</a:t>
                          </a:r>
                          <a:endParaRPr kumimoji="1" lang="ja-JP" altLang="en-US" b="1">
                            <a:solidFill>
                              <a:srgbClr val="FF0000"/>
                            </a:solidFill>
                          </a:endParaRPr>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1800" b="0" i="1" smtClean="0">
                                        <a:solidFill>
                                          <a:schemeClr val="tx1"/>
                                        </a:solidFill>
                                        <a:latin typeface="Cambria Math" panose="02040503050406030204" pitchFamily="18" charset="0"/>
                                      </a:rPr>
                                    </m:ctrlPr>
                                  </m:sSubSupPr>
                                  <m:e>
                                    <m:r>
                                      <a:rPr lang="en-US" altLang="ja-JP" sz="1800" b="0" i="1" smtClean="0">
                                        <a:solidFill>
                                          <a:schemeClr val="tx1"/>
                                        </a:solidFill>
                                        <a:latin typeface="Cambria Math" panose="02040503050406030204" pitchFamily="18" charset="0"/>
                                        <a:ea typeface="Cambria Math" panose="02040503050406030204" pitchFamily="18" charset="0"/>
                                      </a:rPr>
                                      <m:t>𝜎</m:t>
                                    </m:r>
                                  </m:e>
                                  <m:sub>
                                    <m:r>
                                      <a:rPr lang="en-US" altLang="ja-JP" sz="1800" b="0" i="1" smtClean="0">
                                        <a:solidFill>
                                          <a:schemeClr val="tx1"/>
                                        </a:solidFill>
                                        <a:latin typeface="Cambria Math" panose="02040503050406030204" pitchFamily="18" charset="0"/>
                                      </a:rPr>
                                      <m:t>1</m:t>
                                    </m:r>
                                  </m:sub>
                                  <m:sup>
                                    <m:r>
                                      <a:rPr lang="en-US" altLang="ja-JP" sz="1800" b="0" i="1" smtClean="0">
                                        <a:solidFill>
                                          <a:schemeClr val="tx1"/>
                                        </a:solidFill>
                                        <a:latin typeface="Cambria Math" panose="02040503050406030204" pitchFamily="18" charset="0"/>
                                      </a:rPr>
                                      <m:t>2</m:t>
                                    </m:r>
                                  </m:sup>
                                </m:sSubSup>
                                <m:r>
                                  <a:rPr lang="en-US" altLang="ja-JP" sz="1800" b="0" i="1" smtClean="0">
                                    <a:solidFill>
                                      <a:schemeClr val="tx1"/>
                                    </a:solidFill>
                                    <a:latin typeface="Cambria Math" panose="02040503050406030204" pitchFamily="18" charset="0"/>
                                  </a:rPr>
                                  <m:t>=</m:t>
                                </m:r>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𝜎</m:t>
                                    </m:r>
                                  </m:e>
                                  <m:sub>
                                    <m:r>
                                      <a:rPr lang="en-US" altLang="ja-JP" sz="1800" b="0" i="1" smtClean="0">
                                        <a:latin typeface="Cambria Math" panose="02040503050406030204" pitchFamily="18" charset="0"/>
                                        <a:ea typeface="Cambria Math" panose="02040503050406030204" pitchFamily="18" charset="0"/>
                                      </a:rPr>
                                      <m:t>2</m:t>
                                    </m:r>
                                  </m:sub>
                                  <m:sup>
                                    <m:r>
                                      <a:rPr lang="en-US" altLang="ja-JP" sz="1800" i="1">
                                        <a:latin typeface="Cambria Math" panose="02040503050406030204" pitchFamily="18" charset="0"/>
                                      </a:rPr>
                                      <m:t>2</m:t>
                                    </m:r>
                                  </m:sup>
                                </m:sSubSup>
                              </m:oMath>
                            </m:oMathPara>
                          </a14:m>
                          <a:endParaRPr kumimoji="1" lang="ja-JP" altLang="en-US"/>
                        </a:p>
                      </a:txBody>
                      <a:tcPr/>
                    </a:tc>
                    <a:tc>
                      <a:txBody>
                        <a:bodyPr/>
                        <a:lstStyle/>
                        <a:p>
                          <a:pPr algn="ctr"/>
                          <a:r>
                            <a:rPr kumimoji="1" lang="en-US" altLang="ja-JP" dirty="0"/>
                            <a:t>1</a:t>
                          </a:r>
                          <a:endParaRPr kumimoji="1" lang="ja-JP" altLang="en-US"/>
                        </a:p>
                      </a:txBody>
                      <a:tcPr/>
                    </a:tc>
                    <a:tc>
                      <a:txBody>
                        <a:bodyPr/>
                        <a:lstStyle/>
                        <a:p>
                          <a:pPr algn="ctr"/>
                          <a:r>
                            <a:rPr kumimoji="1" lang="en-US" altLang="ja-JP" dirty="0"/>
                            <a:t>2</a:t>
                          </a:r>
                          <a:endParaRPr kumimoji="1" lang="ja-JP" altLang="en-US"/>
                        </a:p>
                      </a:txBody>
                      <a:tcPr/>
                    </a:tc>
                    <a:extLst>
                      <a:ext uri="{0D108BD9-81ED-4DB2-BD59-A6C34878D82A}">
                        <a16:rowId xmlns:a16="http://schemas.microsoft.com/office/drawing/2014/main" val="4051691548"/>
                      </a:ext>
                    </a:extLst>
                  </a:tr>
                  <a:tr h="383876">
                    <a:tc>
                      <a:txBody>
                        <a:bodyPr/>
                        <a:lstStyle/>
                        <a:p>
                          <a:pPr algn="ctr"/>
                          <a:r>
                            <a:rPr kumimoji="1" lang="en-US" altLang="ja-JP" b="1" dirty="0">
                              <a:solidFill>
                                <a:srgbClr val="0070C0"/>
                              </a:solidFill>
                            </a:rPr>
                            <a:t>- - -</a:t>
                          </a:r>
                          <a:endParaRPr kumimoji="1" lang="ja-JP" altLang="en-US" b="1">
                            <a:solidFill>
                              <a:srgbClr val="0070C0"/>
                            </a:solidFill>
                          </a:endParaRPr>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1800" b="0" i="1" smtClean="0">
                                        <a:solidFill>
                                          <a:schemeClr val="tx1"/>
                                        </a:solidFill>
                                        <a:latin typeface="Cambria Math" panose="02040503050406030204" pitchFamily="18" charset="0"/>
                                      </a:rPr>
                                    </m:ctrlPr>
                                  </m:sSubSupPr>
                                  <m:e>
                                    <m:r>
                                      <a:rPr lang="en-US" altLang="ja-JP" sz="1800" b="0" i="1" smtClean="0">
                                        <a:solidFill>
                                          <a:schemeClr val="tx1"/>
                                        </a:solidFill>
                                        <a:latin typeface="Cambria Math" panose="02040503050406030204" pitchFamily="18" charset="0"/>
                                        <a:ea typeface="Cambria Math" panose="02040503050406030204" pitchFamily="18" charset="0"/>
                                      </a:rPr>
                                      <m:t>𝜎</m:t>
                                    </m:r>
                                  </m:e>
                                  <m:sub>
                                    <m:r>
                                      <a:rPr lang="en-US" altLang="ja-JP" sz="1800" b="0" i="1" smtClean="0">
                                        <a:solidFill>
                                          <a:schemeClr val="tx1"/>
                                        </a:solidFill>
                                        <a:latin typeface="Cambria Math" panose="02040503050406030204" pitchFamily="18" charset="0"/>
                                      </a:rPr>
                                      <m:t>1</m:t>
                                    </m:r>
                                  </m:sub>
                                  <m:sup>
                                    <m:r>
                                      <a:rPr lang="en-US" altLang="ja-JP" sz="1800" b="0" i="1" smtClean="0">
                                        <a:solidFill>
                                          <a:schemeClr val="tx1"/>
                                        </a:solidFill>
                                        <a:latin typeface="Cambria Math" panose="02040503050406030204" pitchFamily="18" charset="0"/>
                                      </a:rPr>
                                      <m:t>2</m:t>
                                    </m:r>
                                  </m:sup>
                                </m:sSubSup>
                                <m:r>
                                  <a:rPr lang="en-US" altLang="ja-JP" sz="1800" b="0" i="1" smtClean="0">
                                    <a:solidFill>
                                      <a:schemeClr val="tx1"/>
                                    </a:solidFill>
                                    <a:latin typeface="Cambria Math" panose="02040503050406030204" pitchFamily="18" charset="0"/>
                                  </a:rPr>
                                  <m:t>=</m:t>
                                </m:r>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𝜎</m:t>
                                    </m:r>
                                  </m:e>
                                  <m:sub>
                                    <m:r>
                                      <a:rPr lang="en-US" altLang="ja-JP" sz="1800" b="0" i="1" smtClean="0">
                                        <a:latin typeface="Cambria Math" panose="02040503050406030204" pitchFamily="18" charset="0"/>
                                        <a:ea typeface="Cambria Math" panose="02040503050406030204" pitchFamily="18" charset="0"/>
                                      </a:rPr>
                                      <m:t>3</m:t>
                                    </m:r>
                                  </m:sub>
                                  <m:sup>
                                    <m:r>
                                      <a:rPr lang="en-US" altLang="ja-JP" sz="1800" i="1">
                                        <a:latin typeface="Cambria Math" panose="02040503050406030204" pitchFamily="18" charset="0"/>
                                      </a:rPr>
                                      <m:t>2</m:t>
                                    </m:r>
                                  </m:sup>
                                </m:sSubSup>
                              </m:oMath>
                            </m:oMathPara>
                          </a14:m>
                          <a:endParaRPr kumimoji="1" lang="ja-JP" altLang="en-US"/>
                        </a:p>
                      </a:txBody>
                      <a:tcPr/>
                    </a:tc>
                    <a:tc>
                      <a:txBody>
                        <a:bodyPr/>
                        <a:lstStyle/>
                        <a:p>
                          <a:pPr algn="ctr"/>
                          <a:r>
                            <a:rPr kumimoji="1" lang="en-US" altLang="ja-JP" dirty="0"/>
                            <a:t>1</a:t>
                          </a:r>
                          <a:endParaRPr kumimoji="1" lang="ja-JP" altLang="en-US"/>
                        </a:p>
                      </a:txBody>
                      <a:tcPr/>
                    </a:tc>
                    <a:tc>
                      <a:txBody>
                        <a:bodyPr/>
                        <a:lstStyle/>
                        <a:p>
                          <a:pPr algn="ctr"/>
                          <a:r>
                            <a:rPr kumimoji="1" lang="en-US" altLang="ja-JP" dirty="0"/>
                            <a:t>3</a:t>
                          </a:r>
                          <a:endParaRPr kumimoji="1" lang="ja-JP" altLang="en-US"/>
                        </a:p>
                      </a:txBody>
                      <a:tcPr/>
                    </a:tc>
                    <a:extLst>
                      <a:ext uri="{0D108BD9-81ED-4DB2-BD59-A6C34878D82A}">
                        <a16:rowId xmlns:a16="http://schemas.microsoft.com/office/drawing/2014/main" val="3762032788"/>
                      </a:ext>
                    </a:extLst>
                  </a:tr>
                  <a:tr h="381904">
                    <a:tc>
                      <a:txBody>
                        <a:bodyPr/>
                        <a:lstStyle/>
                        <a:p>
                          <a:pPr algn="ctr"/>
                          <a:r>
                            <a:rPr kumimoji="1" lang="en-US" altLang="ja-JP" b="1" dirty="0">
                              <a:solidFill>
                                <a:schemeClr val="accent6">
                                  <a:lumMod val="75000"/>
                                </a:schemeClr>
                              </a:solidFill>
                            </a:rPr>
                            <a:t>- - -</a:t>
                          </a:r>
                          <a:endParaRPr kumimoji="1" lang="ja-JP" altLang="en-US" b="1">
                            <a:solidFill>
                              <a:schemeClr val="accent6">
                                <a:lumMod val="75000"/>
                              </a:schemeClr>
                            </a:solidFill>
                          </a:endParaRPr>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1800" b="0" i="1" smtClean="0">
                                        <a:solidFill>
                                          <a:schemeClr val="tx1"/>
                                        </a:solidFill>
                                        <a:latin typeface="Cambria Math" panose="02040503050406030204" pitchFamily="18" charset="0"/>
                                      </a:rPr>
                                    </m:ctrlPr>
                                  </m:sSubSupPr>
                                  <m:e>
                                    <m:r>
                                      <a:rPr lang="en-US" altLang="ja-JP" sz="1800" b="0" i="1" smtClean="0">
                                        <a:solidFill>
                                          <a:schemeClr val="tx1"/>
                                        </a:solidFill>
                                        <a:latin typeface="Cambria Math" panose="02040503050406030204" pitchFamily="18" charset="0"/>
                                        <a:ea typeface="Cambria Math" panose="02040503050406030204" pitchFamily="18" charset="0"/>
                                      </a:rPr>
                                      <m:t>𝜎</m:t>
                                    </m:r>
                                  </m:e>
                                  <m:sub>
                                    <m:r>
                                      <a:rPr lang="en-US" altLang="ja-JP" sz="1800" b="0" i="1" smtClean="0">
                                        <a:solidFill>
                                          <a:schemeClr val="tx1"/>
                                        </a:solidFill>
                                        <a:latin typeface="Cambria Math" panose="02040503050406030204" pitchFamily="18" charset="0"/>
                                      </a:rPr>
                                      <m:t>1</m:t>
                                    </m:r>
                                  </m:sub>
                                  <m:sup>
                                    <m:r>
                                      <a:rPr lang="en-US" altLang="ja-JP" sz="1800" b="0" i="1" smtClean="0">
                                        <a:solidFill>
                                          <a:schemeClr val="tx1"/>
                                        </a:solidFill>
                                        <a:latin typeface="Cambria Math" panose="02040503050406030204" pitchFamily="18" charset="0"/>
                                      </a:rPr>
                                      <m:t>2</m:t>
                                    </m:r>
                                  </m:sup>
                                </m:sSubSup>
                                <m:r>
                                  <a:rPr lang="en-US" altLang="ja-JP" sz="1800" b="0" i="1" smtClean="0">
                                    <a:solidFill>
                                      <a:schemeClr val="tx1"/>
                                    </a:solidFill>
                                    <a:latin typeface="Cambria Math" panose="02040503050406030204" pitchFamily="18" charset="0"/>
                                  </a:rPr>
                                  <m:t>=</m:t>
                                </m:r>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𝜎</m:t>
                                    </m:r>
                                  </m:e>
                                  <m:sub>
                                    <m:r>
                                      <a:rPr lang="en-US" altLang="ja-JP" sz="1800" b="0" i="1" smtClean="0">
                                        <a:latin typeface="Cambria Math" panose="02040503050406030204" pitchFamily="18" charset="0"/>
                                        <a:ea typeface="Cambria Math" panose="02040503050406030204" pitchFamily="18" charset="0"/>
                                      </a:rPr>
                                      <m:t>4</m:t>
                                    </m:r>
                                  </m:sub>
                                  <m:sup>
                                    <m:r>
                                      <a:rPr lang="en-US" altLang="ja-JP" sz="1800" i="1">
                                        <a:latin typeface="Cambria Math" panose="02040503050406030204" pitchFamily="18" charset="0"/>
                                      </a:rPr>
                                      <m:t>2</m:t>
                                    </m:r>
                                  </m:sup>
                                </m:sSubSup>
                              </m:oMath>
                            </m:oMathPara>
                          </a14:m>
                          <a:endParaRPr kumimoji="1" lang="ja-JP" altLang="en-US"/>
                        </a:p>
                      </a:txBody>
                      <a:tcPr/>
                    </a:tc>
                    <a:tc>
                      <a:txBody>
                        <a:bodyPr/>
                        <a:lstStyle/>
                        <a:p>
                          <a:pPr algn="ctr"/>
                          <a:r>
                            <a:rPr kumimoji="1" lang="en-US" altLang="ja-JP" dirty="0"/>
                            <a:t>1</a:t>
                          </a:r>
                          <a:endParaRPr kumimoji="1" lang="ja-JP" altLang="en-US"/>
                        </a:p>
                      </a:txBody>
                      <a:tcPr/>
                    </a:tc>
                    <a:tc>
                      <a:txBody>
                        <a:bodyPr/>
                        <a:lstStyle/>
                        <a:p>
                          <a:pPr algn="ctr"/>
                          <a:r>
                            <a:rPr kumimoji="1" lang="en-US" altLang="ja-JP" dirty="0"/>
                            <a:t>4</a:t>
                          </a:r>
                          <a:endParaRPr kumimoji="1" lang="ja-JP" altLang="en-US"/>
                        </a:p>
                      </a:txBody>
                      <a:tcPr/>
                    </a:tc>
                    <a:extLst>
                      <a:ext uri="{0D108BD9-81ED-4DB2-BD59-A6C34878D82A}">
                        <a16:rowId xmlns:a16="http://schemas.microsoft.com/office/drawing/2014/main" val="3709648484"/>
                      </a:ext>
                    </a:extLst>
                  </a:tr>
                </a:tbl>
              </a:graphicData>
            </a:graphic>
          </p:graphicFrame>
        </mc:Choice>
        <mc:Fallback xmlns="">
          <p:graphicFrame>
            <p:nvGraphicFramePr>
              <p:cNvPr id="21" name="表 20">
                <a:extLst>
                  <a:ext uri="{FF2B5EF4-FFF2-40B4-BE49-F238E27FC236}">
                    <a16:creationId xmlns:a16="http://schemas.microsoft.com/office/drawing/2014/main" id="{C5DD4825-0ABF-194A-86F2-602B772BF59B}"/>
                  </a:ext>
                </a:extLst>
              </p:cNvPr>
              <p:cNvGraphicFramePr>
                <a:graphicFrameLocks noGrp="1"/>
              </p:cNvGraphicFramePr>
              <p:nvPr>
                <p:extLst>
                  <p:ext uri="{D42A27DB-BD31-4B8C-83A1-F6EECF244321}">
                    <p14:modId xmlns:p14="http://schemas.microsoft.com/office/powerpoint/2010/main" val="3269045238"/>
                  </p:ext>
                </p:extLst>
              </p:nvPr>
            </p:nvGraphicFramePr>
            <p:xfrm>
              <a:off x="2194483" y="2027506"/>
              <a:ext cx="5497301" cy="2042120"/>
            </p:xfrm>
            <a:graphic>
              <a:graphicData uri="http://schemas.openxmlformats.org/drawingml/2006/table">
                <a:tbl>
                  <a:tblPr firstRow="1" bandRow="1">
                    <a:tableStyleId>{5940675A-B579-460E-94D1-54222C63F5DA}</a:tableStyleId>
                  </a:tblPr>
                  <a:tblGrid>
                    <a:gridCol w="889796">
                      <a:extLst>
                        <a:ext uri="{9D8B030D-6E8A-4147-A177-3AD203B41FA5}">
                          <a16:colId xmlns:a16="http://schemas.microsoft.com/office/drawing/2014/main" val="4172147105"/>
                        </a:ext>
                      </a:extLst>
                    </a:gridCol>
                    <a:gridCol w="1167467">
                      <a:extLst>
                        <a:ext uri="{9D8B030D-6E8A-4147-A177-3AD203B41FA5}">
                          <a16:colId xmlns:a16="http://schemas.microsoft.com/office/drawing/2014/main" val="3630565341"/>
                        </a:ext>
                      </a:extLst>
                    </a:gridCol>
                    <a:gridCol w="1687992">
                      <a:extLst>
                        <a:ext uri="{9D8B030D-6E8A-4147-A177-3AD203B41FA5}">
                          <a16:colId xmlns:a16="http://schemas.microsoft.com/office/drawing/2014/main" val="705653957"/>
                        </a:ext>
                      </a:extLst>
                    </a:gridCol>
                    <a:gridCol w="1752046">
                      <a:extLst>
                        <a:ext uri="{9D8B030D-6E8A-4147-A177-3AD203B41FA5}">
                          <a16:colId xmlns:a16="http://schemas.microsoft.com/office/drawing/2014/main" val="1478331658"/>
                        </a:ext>
                      </a:extLst>
                    </a:gridCol>
                  </a:tblGrid>
                  <a:tr h="893910">
                    <a:tc>
                      <a:txBody>
                        <a:bodyPr/>
                        <a:lstStyle/>
                        <a:p>
                          <a:pPr algn="ctr"/>
                          <a:r>
                            <a:rPr kumimoji="1" lang="ja-JP" altLang="en-US"/>
                            <a:t>検定</a:t>
                          </a:r>
                        </a:p>
                      </a:txBody>
                      <a:tcPr/>
                    </a:tc>
                    <a:tc>
                      <a:txBody>
                        <a:bodyPr/>
                        <a:lstStyle/>
                        <a:p>
                          <a:endParaRPr lang="ja-JP"/>
                        </a:p>
                      </a:txBody>
                      <a:tcPr>
                        <a:blipFill>
                          <a:blip r:embed="rId8"/>
                          <a:stretch>
                            <a:fillRect l="-77174" t="-2817" r="-295652" b="-136620"/>
                          </a:stretch>
                        </a:blipFill>
                      </a:tcPr>
                    </a:tc>
                    <a:tc>
                      <a:txBody>
                        <a:bodyPr/>
                        <a:lstStyle/>
                        <a:p>
                          <a:endParaRPr lang="ja-JP"/>
                        </a:p>
                      </a:txBody>
                      <a:tcPr>
                        <a:blipFill>
                          <a:blip r:embed="rId8"/>
                          <a:stretch>
                            <a:fillRect l="-121642" t="-2817" r="-102985" b="-136620"/>
                          </a:stretch>
                        </a:blipFill>
                      </a:tcPr>
                    </a:tc>
                    <a:tc>
                      <a:txBody>
                        <a:bodyPr/>
                        <a:lstStyle/>
                        <a:p>
                          <a:endParaRPr lang="ja-JP"/>
                        </a:p>
                      </a:txBody>
                      <a:tcPr>
                        <a:blipFill>
                          <a:blip r:embed="rId8"/>
                          <a:stretch>
                            <a:fillRect l="-215217" t="-2817" b="-136620"/>
                          </a:stretch>
                        </a:blipFill>
                      </a:tcPr>
                    </a:tc>
                    <a:extLst>
                      <a:ext uri="{0D108BD9-81ED-4DB2-BD59-A6C34878D82A}">
                        <a16:rowId xmlns:a16="http://schemas.microsoft.com/office/drawing/2014/main" val="15559465"/>
                      </a:ext>
                    </a:extLst>
                  </a:tr>
                  <a:tr h="382430">
                    <a:tc>
                      <a:txBody>
                        <a:bodyPr/>
                        <a:lstStyle/>
                        <a:p>
                          <a:pPr algn="ctr"/>
                          <a:r>
                            <a:rPr kumimoji="1" lang="en-US" altLang="ja-JP" b="1" dirty="0">
                              <a:solidFill>
                                <a:srgbClr val="FF0000"/>
                              </a:solidFill>
                            </a:rPr>
                            <a:t>- - -</a:t>
                          </a:r>
                          <a:endParaRPr kumimoji="1" lang="ja-JP" altLang="en-US" b="1">
                            <a:solidFill>
                              <a:srgbClr val="FF0000"/>
                            </a:solidFill>
                          </a:endParaRPr>
                        </a:p>
                      </a:txBody>
                      <a:tcPr/>
                    </a:tc>
                    <a:tc>
                      <a:txBody>
                        <a:bodyPr/>
                        <a:lstStyle/>
                        <a:p>
                          <a:endParaRPr lang="ja-JP"/>
                        </a:p>
                      </a:txBody>
                      <a:tcPr>
                        <a:blipFill>
                          <a:blip r:embed="rId8"/>
                          <a:stretch>
                            <a:fillRect l="-77174" t="-243333" r="-295652" b="-223333"/>
                          </a:stretch>
                        </a:blipFill>
                      </a:tcPr>
                    </a:tc>
                    <a:tc>
                      <a:txBody>
                        <a:bodyPr/>
                        <a:lstStyle/>
                        <a:p>
                          <a:pPr algn="ctr"/>
                          <a:r>
                            <a:rPr kumimoji="1" lang="en-US" altLang="ja-JP" dirty="0"/>
                            <a:t>1</a:t>
                          </a:r>
                          <a:endParaRPr kumimoji="1" lang="ja-JP" altLang="en-US"/>
                        </a:p>
                      </a:txBody>
                      <a:tcPr/>
                    </a:tc>
                    <a:tc>
                      <a:txBody>
                        <a:bodyPr/>
                        <a:lstStyle/>
                        <a:p>
                          <a:pPr algn="ctr"/>
                          <a:r>
                            <a:rPr kumimoji="1" lang="en-US" altLang="ja-JP" dirty="0"/>
                            <a:t>2</a:t>
                          </a:r>
                          <a:endParaRPr kumimoji="1" lang="ja-JP" altLang="en-US"/>
                        </a:p>
                      </a:txBody>
                      <a:tcPr/>
                    </a:tc>
                    <a:extLst>
                      <a:ext uri="{0D108BD9-81ED-4DB2-BD59-A6C34878D82A}">
                        <a16:rowId xmlns:a16="http://schemas.microsoft.com/office/drawing/2014/main" val="4051691548"/>
                      </a:ext>
                    </a:extLst>
                  </a:tr>
                  <a:tr h="383876">
                    <a:tc>
                      <a:txBody>
                        <a:bodyPr/>
                        <a:lstStyle/>
                        <a:p>
                          <a:pPr algn="ctr"/>
                          <a:r>
                            <a:rPr kumimoji="1" lang="en-US" altLang="ja-JP" b="1" dirty="0">
                              <a:solidFill>
                                <a:srgbClr val="0070C0"/>
                              </a:solidFill>
                            </a:rPr>
                            <a:t>- - -</a:t>
                          </a:r>
                          <a:endParaRPr kumimoji="1" lang="ja-JP" altLang="en-US" b="1">
                            <a:solidFill>
                              <a:srgbClr val="0070C0"/>
                            </a:solidFill>
                          </a:endParaRPr>
                        </a:p>
                      </a:txBody>
                      <a:tcPr/>
                    </a:tc>
                    <a:tc>
                      <a:txBody>
                        <a:bodyPr/>
                        <a:lstStyle/>
                        <a:p>
                          <a:endParaRPr lang="ja-JP"/>
                        </a:p>
                      </a:txBody>
                      <a:tcPr>
                        <a:blipFill>
                          <a:blip r:embed="rId8"/>
                          <a:stretch>
                            <a:fillRect l="-77174" t="-332258" r="-295652" b="-116129"/>
                          </a:stretch>
                        </a:blipFill>
                      </a:tcPr>
                    </a:tc>
                    <a:tc>
                      <a:txBody>
                        <a:bodyPr/>
                        <a:lstStyle/>
                        <a:p>
                          <a:pPr algn="ctr"/>
                          <a:r>
                            <a:rPr kumimoji="1" lang="en-US" altLang="ja-JP" dirty="0"/>
                            <a:t>1</a:t>
                          </a:r>
                          <a:endParaRPr kumimoji="1" lang="ja-JP" altLang="en-US"/>
                        </a:p>
                      </a:txBody>
                      <a:tcPr/>
                    </a:tc>
                    <a:tc>
                      <a:txBody>
                        <a:bodyPr/>
                        <a:lstStyle/>
                        <a:p>
                          <a:pPr algn="ctr"/>
                          <a:r>
                            <a:rPr kumimoji="1" lang="en-US" altLang="ja-JP" dirty="0"/>
                            <a:t>3</a:t>
                          </a:r>
                          <a:endParaRPr kumimoji="1" lang="ja-JP" altLang="en-US"/>
                        </a:p>
                      </a:txBody>
                      <a:tcPr/>
                    </a:tc>
                    <a:extLst>
                      <a:ext uri="{0D108BD9-81ED-4DB2-BD59-A6C34878D82A}">
                        <a16:rowId xmlns:a16="http://schemas.microsoft.com/office/drawing/2014/main" val="3762032788"/>
                      </a:ext>
                    </a:extLst>
                  </a:tr>
                  <a:tr h="381904">
                    <a:tc>
                      <a:txBody>
                        <a:bodyPr/>
                        <a:lstStyle/>
                        <a:p>
                          <a:pPr algn="ctr"/>
                          <a:r>
                            <a:rPr kumimoji="1" lang="en-US" altLang="ja-JP" b="1" dirty="0">
                              <a:solidFill>
                                <a:schemeClr val="accent6">
                                  <a:lumMod val="75000"/>
                                </a:schemeClr>
                              </a:solidFill>
                            </a:rPr>
                            <a:t>- - -</a:t>
                          </a:r>
                          <a:endParaRPr kumimoji="1" lang="ja-JP" altLang="en-US" b="1">
                            <a:solidFill>
                              <a:schemeClr val="accent6">
                                <a:lumMod val="75000"/>
                              </a:schemeClr>
                            </a:solidFill>
                          </a:endParaRPr>
                        </a:p>
                      </a:txBody>
                      <a:tcPr/>
                    </a:tc>
                    <a:tc>
                      <a:txBody>
                        <a:bodyPr/>
                        <a:lstStyle/>
                        <a:p>
                          <a:endParaRPr lang="ja-JP"/>
                        </a:p>
                      </a:txBody>
                      <a:tcPr>
                        <a:blipFill>
                          <a:blip r:embed="rId8"/>
                          <a:stretch>
                            <a:fillRect l="-77174" t="-446667" r="-295652" b="-20000"/>
                          </a:stretch>
                        </a:blipFill>
                      </a:tcPr>
                    </a:tc>
                    <a:tc>
                      <a:txBody>
                        <a:bodyPr/>
                        <a:lstStyle/>
                        <a:p>
                          <a:pPr algn="ctr"/>
                          <a:r>
                            <a:rPr kumimoji="1" lang="en-US" altLang="ja-JP" dirty="0"/>
                            <a:t>1</a:t>
                          </a:r>
                          <a:endParaRPr kumimoji="1" lang="ja-JP" altLang="en-US"/>
                        </a:p>
                      </a:txBody>
                      <a:tcPr/>
                    </a:tc>
                    <a:tc>
                      <a:txBody>
                        <a:bodyPr/>
                        <a:lstStyle/>
                        <a:p>
                          <a:pPr algn="ctr"/>
                          <a:r>
                            <a:rPr kumimoji="1" lang="en-US" altLang="ja-JP" dirty="0"/>
                            <a:t>4</a:t>
                          </a:r>
                          <a:endParaRPr kumimoji="1" lang="ja-JP" altLang="en-US"/>
                        </a:p>
                      </a:txBody>
                      <a:tcPr/>
                    </a:tc>
                    <a:extLst>
                      <a:ext uri="{0D108BD9-81ED-4DB2-BD59-A6C34878D82A}">
                        <a16:rowId xmlns:a16="http://schemas.microsoft.com/office/drawing/2014/main" val="3709648484"/>
                      </a:ext>
                    </a:extLst>
                  </a:tr>
                </a:tbl>
              </a:graphicData>
            </a:graphic>
          </p:graphicFrame>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AAC8F081-9899-1748-894B-DEE16D5A84E7}"/>
                  </a:ext>
                </a:extLst>
              </p:cNvPr>
              <p:cNvSpPr txBox="1"/>
              <p:nvPr/>
            </p:nvSpPr>
            <p:spPr>
              <a:xfrm>
                <a:off x="479612" y="4566338"/>
                <a:ext cx="3036344" cy="461665"/>
              </a:xfrm>
              <a:prstGeom prst="rect">
                <a:avLst/>
              </a:prstGeom>
              <a:noFill/>
            </p:spPr>
            <p:txBody>
              <a:bodyPr wrap="none" rtlCol="0">
                <a:spAutoFit/>
              </a:bodyPr>
              <a:lstStyle/>
              <a:p>
                <a:r>
                  <a:rPr kumimoji="1" lang="ja-JP" altLang="en-US" sz="2400" b="1">
                    <a:solidFill>
                      <a:schemeClr val="tx1"/>
                    </a:solidFill>
                  </a:rPr>
                  <a:t>帰無仮説</a:t>
                </a:r>
                <a14:m>
                  <m:oMath xmlns:m="http://schemas.openxmlformats.org/officeDocument/2006/math">
                    <m:sSub>
                      <m:sSubPr>
                        <m:ctrlPr>
                          <a:rPr lang="en-US" altLang="ja-JP" sz="2400" b="1" i="1">
                            <a:solidFill>
                              <a:schemeClr val="tx1"/>
                            </a:solidFill>
                            <a:latin typeface="Cambria Math" panose="02040503050406030204" pitchFamily="18" charset="0"/>
                          </a:rPr>
                        </m:ctrlPr>
                      </m:sSubPr>
                      <m:e>
                        <m:r>
                          <a:rPr lang="en-US" altLang="ja-JP" sz="2400" b="1" i="1">
                            <a:solidFill>
                              <a:schemeClr val="tx1"/>
                            </a:solidFill>
                            <a:latin typeface="Cambria Math" panose="02040503050406030204" pitchFamily="18" charset="0"/>
                          </a:rPr>
                          <m:t>𝑯</m:t>
                        </m:r>
                      </m:e>
                      <m:sub>
                        <m:r>
                          <a:rPr lang="en-US" altLang="ja-JP" sz="2400" b="1" i="1">
                            <a:solidFill>
                              <a:schemeClr val="tx1"/>
                            </a:solidFill>
                            <a:latin typeface="Cambria Math" panose="02040503050406030204" pitchFamily="18" charset="0"/>
                          </a:rPr>
                          <m:t>𝟎</m:t>
                        </m:r>
                      </m:sub>
                    </m:sSub>
                  </m:oMath>
                </a14:m>
                <a:r>
                  <a:rPr kumimoji="1" lang="ja-JP" altLang="en-US" sz="2400" b="1">
                    <a:solidFill>
                      <a:schemeClr val="tx1"/>
                    </a:solidFill>
                  </a:rPr>
                  <a:t>が正しい</a:t>
                </a:r>
              </a:p>
            </p:txBody>
          </p:sp>
        </mc:Choice>
        <mc:Fallback xmlns="">
          <p:sp>
            <p:nvSpPr>
              <p:cNvPr id="22" name="テキスト ボックス 21">
                <a:extLst>
                  <a:ext uri="{FF2B5EF4-FFF2-40B4-BE49-F238E27FC236}">
                    <a16:creationId xmlns:a16="http://schemas.microsoft.com/office/drawing/2014/main" id="{AAC8F081-9899-1748-894B-DEE16D5A84E7}"/>
                  </a:ext>
                </a:extLst>
              </p:cNvPr>
              <p:cNvSpPr txBox="1">
                <a:spLocks noRot="1" noChangeAspect="1" noMove="1" noResize="1" noEditPoints="1" noAdjustHandles="1" noChangeArrowheads="1" noChangeShapeType="1" noTextEdit="1"/>
              </p:cNvSpPr>
              <p:nvPr/>
            </p:nvSpPr>
            <p:spPr>
              <a:xfrm>
                <a:off x="479612" y="4566338"/>
                <a:ext cx="3036344" cy="461665"/>
              </a:xfrm>
              <a:prstGeom prst="rect">
                <a:avLst/>
              </a:prstGeom>
              <a:blipFill>
                <a:blip r:embed="rId9"/>
                <a:stretch>
                  <a:fillRect l="-2917" t="-13889" r="-2083" b="-30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1B53B737-BF2C-A449-AFBA-0075AABD2185}"/>
                  </a:ext>
                </a:extLst>
              </p:cNvPr>
              <p:cNvSpPr txBox="1"/>
              <p:nvPr/>
            </p:nvSpPr>
            <p:spPr>
              <a:xfrm>
                <a:off x="1251787" y="4935960"/>
                <a:ext cx="5876032" cy="1085618"/>
              </a:xfrm>
              <a:prstGeom prst="rect">
                <a:avLst/>
              </a:prstGeom>
              <a:noFill/>
            </p:spPr>
            <p:txBody>
              <a:bodyPr wrap="none" rtlCol="0">
                <a:spAutoFit/>
              </a:bodyPr>
              <a:lstStyle/>
              <a:p>
                <a14:m>
                  <m:oMath xmlns:m="http://schemas.openxmlformats.org/officeDocument/2006/math">
                    <m:r>
                      <a:rPr lang="en-US" altLang="ja-JP" sz="3600" b="1" i="1" dirty="0" smtClean="0">
                        <a:latin typeface="Cambria Math" panose="02040503050406030204" pitchFamily="18" charset="0"/>
                      </a:rPr>
                      <m:t>𝑭</m:t>
                    </m:r>
                    <m:r>
                      <a:rPr lang="en-US" altLang="ja-JP" sz="3600" b="1" i="1" dirty="0" smtClean="0">
                        <a:latin typeface="Cambria Math" panose="02040503050406030204" pitchFamily="18" charset="0"/>
                      </a:rPr>
                      <m:t>=</m:t>
                    </m:r>
                    <m:f>
                      <m:fPr>
                        <m:ctrlPr>
                          <a:rPr lang="en-US" altLang="ja-JP" sz="3600" b="1" i="1" dirty="0" smtClean="0">
                            <a:latin typeface="Cambria Math" panose="02040503050406030204" pitchFamily="18" charset="0"/>
                          </a:rPr>
                        </m:ctrlPr>
                      </m:fPr>
                      <m:num>
                        <m:sSubSup>
                          <m:sSubSupPr>
                            <m:ctrlPr>
                              <a:rPr lang="en-US" altLang="ja-JP" sz="3600" b="1" i="1">
                                <a:latin typeface="Cambria Math" panose="02040503050406030204" pitchFamily="18" charset="0"/>
                              </a:rPr>
                            </m:ctrlPr>
                          </m:sSubSupPr>
                          <m:e>
                            <m:r>
                              <a:rPr lang="en-US" altLang="ja-JP" sz="3600" b="1" i="1" smtClean="0">
                                <a:latin typeface="Cambria Math" panose="02040503050406030204" pitchFamily="18" charset="0"/>
                              </a:rPr>
                              <m:t>𝒔</m:t>
                            </m:r>
                          </m:e>
                          <m:sub>
                            <m:r>
                              <a:rPr lang="en-US" altLang="ja-JP" sz="3600" b="1" i="1" smtClean="0">
                                <a:latin typeface="Cambria Math" panose="02040503050406030204" pitchFamily="18" charset="0"/>
                                <a:ea typeface="Cambria Math" panose="02040503050406030204" pitchFamily="18" charset="0"/>
                              </a:rPr>
                              <m:t>𝒂</m:t>
                            </m:r>
                          </m:sub>
                          <m:sup>
                            <m:r>
                              <a:rPr lang="en-US" altLang="ja-JP" sz="3600" b="1" i="1">
                                <a:latin typeface="Cambria Math" panose="02040503050406030204" pitchFamily="18" charset="0"/>
                              </a:rPr>
                              <m:t>𝟐</m:t>
                            </m:r>
                          </m:sup>
                        </m:sSubSup>
                      </m:num>
                      <m:den>
                        <m:sSubSup>
                          <m:sSubSupPr>
                            <m:ctrlPr>
                              <a:rPr lang="en-US" altLang="ja-JP" sz="3600" b="1" i="1">
                                <a:latin typeface="Cambria Math" panose="02040503050406030204" pitchFamily="18" charset="0"/>
                              </a:rPr>
                            </m:ctrlPr>
                          </m:sSubSupPr>
                          <m:e>
                            <m:r>
                              <a:rPr lang="en-US" altLang="ja-JP" sz="3600" b="1" i="1">
                                <a:latin typeface="Cambria Math" panose="02040503050406030204" pitchFamily="18" charset="0"/>
                              </a:rPr>
                              <m:t>𝒔</m:t>
                            </m:r>
                          </m:e>
                          <m:sub>
                            <m:r>
                              <a:rPr lang="en-US" altLang="ja-JP" sz="3600" b="1" i="1" smtClean="0">
                                <a:latin typeface="Cambria Math" panose="02040503050406030204" pitchFamily="18" charset="0"/>
                              </a:rPr>
                              <m:t>𝒃</m:t>
                            </m:r>
                          </m:sub>
                          <m:sup>
                            <m:r>
                              <a:rPr lang="en-US" altLang="ja-JP" sz="3600" b="1" i="1">
                                <a:latin typeface="Cambria Math" panose="02040503050406030204" pitchFamily="18" charset="0"/>
                              </a:rPr>
                              <m:t>𝟐</m:t>
                            </m:r>
                          </m:sup>
                        </m:sSubSup>
                      </m:den>
                    </m:f>
                  </m:oMath>
                </a14:m>
                <a:r>
                  <a:rPr kumimoji="1" lang="en-US" altLang="ja-JP" sz="3600" b="1" dirty="0"/>
                  <a:t> </a:t>
                </a:r>
                <a:r>
                  <a:rPr kumimoji="1" lang="en-US" altLang="ja-JP" sz="2400" b="1" dirty="0"/>
                  <a:t>~ </a:t>
                </a:r>
                <a:r>
                  <a:rPr lang="ja-JP" altLang="en-US" sz="2400" b="1"/>
                  <a:t>自由度</a:t>
                </a:r>
                <a14:m>
                  <m:oMath xmlns:m="http://schemas.openxmlformats.org/officeDocument/2006/math">
                    <m:r>
                      <a:rPr lang="en-US" altLang="ja-JP" sz="2400" b="1" i="1" dirty="0">
                        <a:latin typeface="Cambria Math" panose="02040503050406030204" pitchFamily="18" charset="0"/>
                      </a:rPr>
                      <m:t>(</m:t>
                    </m:r>
                    <m:r>
                      <a:rPr lang="en-US" altLang="ja-JP" sz="2400" b="1" i="1" dirty="0">
                        <a:latin typeface="Cambria Math" panose="02040503050406030204" pitchFamily="18" charset="0"/>
                      </a:rPr>
                      <m:t>𝒎</m:t>
                    </m:r>
                    <m:r>
                      <a:rPr lang="en-US" altLang="ja-JP" sz="2400" b="1" i="1" dirty="0">
                        <a:latin typeface="Cambria Math" panose="02040503050406030204" pitchFamily="18" charset="0"/>
                      </a:rPr>
                      <m:t>−</m:t>
                    </m:r>
                    <m:r>
                      <a:rPr lang="en-US" altLang="ja-JP" sz="2400" b="1" i="1" dirty="0">
                        <a:latin typeface="Cambria Math" panose="02040503050406030204" pitchFamily="18" charset="0"/>
                      </a:rPr>
                      <m:t>𝟏</m:t>
                    </m:r>
                    <m:r>
                      <a:rPr lang="en-US" altLang="ja-JP" sz="2400" b="1" i="1" dirty="0">
                        <a:latin typeface="Cambria Math" panose="02040503050406030204" pitchFamily="18" charset="0"/>
                      </a:rPr>
                      <m:t>,</m:t>
                    </m:r>
                    <m:r>
                      <a:rPr lang="en-US" altLang="ja-JP" sz="2400" b="1" i="1" dirty="0">
                        <a:latin typeface="Cambria Math" panose="02040503050406030204" pitchFamily="18" charset="0"/>
                      </a:rPr>
                      <m:t>𝒏</m:t>
                    </m:r>
                    <m:r>
                      <a:rPr lang="en-US" altLang="ja-JP" sz="2400" b="1" i="1" dirty="0">
                        <a:latin typeface="Cambria Math" panose="02040503050406030204" pitchFamily="18" charset="0"/>
                      </a:rPr>
                      <m:t>−</m:t>
                    </m:r>
                    <m:r>
                      <a:rPr lang="en-US" altLang="ja-JP" sz="2400" b="1" i="1" dirty="0">
                        <a:latin typeface="Cambria Math" panose="02040503050406030204" pitchFamily="18" charset="0"/>
                      </a:rPr>
                      <m:t>𝟏</m:t>
                    </m:r>
                    <m:r>
                      <a:rPr lang="en-US" altLang="ja-JP" sz="2400" b="1" i="1" dirty="0">
                        <a:latin typeface="Cambria Math" panose="02040503050406030204" pitchFamily="18" charset="0"/>
                      </a:rPr>
                      <m:t>)</m:t>
                    </m:r>
                  </m:oMath>
                </a14:m>
                <a:r>
                  <a:rPr lang="ja-JP" altLang="en-US" sz="2400" b="1"/>
                  <a:t>の</a:t>
                </a:r>
                <a14:m>
                  <m:oMath xmlns:m="http://schemas.openxmlformats.org/officeDocument/2006/math">
                    <m:r>
                      <a:rPr lang="en-US" altLang="ja-JP" sz="2400" b="1" i="1" dirty="0">
                        <a:latin typeface="Cambria Math" panose="02040503050406030204" pitchFamily="18" charset="0"/>
                      </a:rPr>
                      <m:t>𝑭</m:t>
                    </m:r>
                  </m:oMath>
                </a14:m>
                <a:r>
                  <a:rPr lang="ja-JP" altLang="en-US" sz="2400" b="1"/>
                  <a:t>分布</a:t>
                </a:r>
                <a:endParaRPr kumimoji="1" lang="ja-JP" altLang="en-US" sz="2400" b="1"/>
              </a:p>
            </p:txBody>
          </p:sp>
        </mc:Choice>
        <mc:Fallback xmlns="">
          <p:sp>
            <p:nvSpPr>
              <p:cNvPr id="27" name="テキスト ボックス 26">
                <a:extLst>
                  <a:ext uri="{FF2B5EF4-FFF2-40B4-BE49-F238E27FC236}">
                    <a16:creationId xmlns:a16="http://schemas.microsoft.com/office/drawing/2014/main" id="{1B53B737-BF2C-A449-AFBA-0075AABD2185}"/>
                  </a:ext>
                </a:extLst>
              </p:cNvPr>
              <p:cNvSpPr txBox="1">
                <a:spLocks noRot="1" noChangeAspect="1" noMove="1" noResize="1" noEditPoints="1" noAdjustHandles="1" noChangeArrowheads="1" noChangeShapeType="1" noTextEdit="1"/>
              </p:cNvSpPr>
              <p:nvPr/>
            </p:nvSpPr>
            <p:spPr>
              <a:xfrm>
                <a:off x="1251787" y="4935960"/>
                <a:ext cx="5876032" cy="1085618"/>
              </a:xfrm>
              <a:prstGeom prst="rect">
                <a:avLst/>
              </a:prstGeom>
              <a:blipFill>
                <a:blip r:embed="rId10"/>
                <a:stretch>
                  <a:fillRect l="-1080" r="-648" b="-3488"/>
                </a:stretch>
              </a:blipFill>
            </p:spPr>
            <p:txBody>
              <a:bodyPr/>
              <a:lstStyle/>
              <a:p>
                <a:r>
                  <a:rPr lang="ja-JP" altLang="en-US">
                    <a:noFill/>
                  </a:rPr>
                  <a:t> </a:t>
                </a:r>
              </a:p>
            </p:txBody>
          </p:sp>
        </mc:Fallback>
      </mc:AlternateContent>
      <p:sp>
        <p:nvSpPr>
          <p:cNvPr id="28" name="右矢印 27">
            <a:extLst>
              <a:ext uri="{FF2B5EF4-FFF2-40B4-BE49-F238E27FC236}">
                <a16:creationId xmlns:a16="http://schemas.microsoft.com/office/drawing/2014/main" id="{9F0172FD-BBE9-B347-92E8-96E0A23BCAA9}"/>
              </a:ext>
            </a:extLst>
          </p:cNvPr>
          <p:cNvSpPr/>
          <p:nvPr/>
        </p:nvSpPr>
        <p:spPr>
          <a:xfrm>
            <a:off x="575672" y="5235697"/>
            <a:ext cx="580056" cy="584775"/>
          </a:xfrm>
          <a:prstGeom prst="rightArrow">
            <a:avLst/>
          </a:prstGeom>
          <a:solidFill>
            <a:schemeClr val="bg1">
              <a:lumMod val="65000"/>
            </a:schemeClr>
          </a:solidFill>
          <a:ln>
            <a:solidFill>
              <a:schemeClr val="bg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3126B33D-49D3-E94E-8998-0537BE6AE25C}"/>
                  </a:ext>
                </a:extLst>
              </p:cNvPr>
              <p:cNvSpPr txBox="1"/>
              <p:nvPr/>
            </p:nvSpPr>
            <p:spPr>
              <a:xfrm>
                <a:off x="3053472" y="5828744"/>
                <a:ext cx="2097562" cy="611193"/>
              </a:xfrm>
              <a:prstGeom prst="rect">
                <a:avLst/>
              </a:prstGeom>
              <a:noFill/>
            </p:spPr>
            <p:txBody>
              <a:bodyPr wrap="none" rtlCol="0">
                <a:spAutoFit/>
              </a:bodyPr>
              <a:lstStyle/>
              <a:p>
                <a14:m>
                  <m:oMath xmlns:m="http://schemas.openxmlformats.org/officeDocument/2006/math">
                    <m:sSubSup>
                      <m:sSubSupPr>
                        <m:ctrlPr>
                          <a:rPr lang="en-US" altLang="ja-JP" sz="1600" b="1" i="1" smtClean="0">
                            <a:latin typeface="Cambria Math" panose="02040503050406030204" pitchFamily="18" charset="0"/>
                          </a:rPr>
                        </m:ctrlPr>
                      </m:sSubSupPr>
                      <m:e>
                        <m:r>
                          <a:rPr lang="en-US" altLang="ja-JP" sz="1600" b="1" i="1">
                            <a:latin typeface="Cambria Math" panose="02040503050406030204" pitchFamily="18" charset="0"/>
                          </a:rPr>
                          <m:t>𝒔</m:t>
                        </m:r>
                      </m:e>
                      <m:sub>
                        <m:r>
                          <a:rPr lang="en-US" altLang="ja-JP" sz="1600" b="1" i="1">
                            <a:latin typeface="Cambria Math" panose="02040503050406030204" pitchFamily="18" charset="0"/>
                            <a:ea typeface="Cambria Math" panose="02040503050406030204" pitchFamily="18" charset="0"/>
                          </a:rPr>
                          <m:t>𝒂</m:t>
                        </m:r>
                      </m:sub>
                      <m:sup>
                        <m:r>
                          <a:rPr lang="en-US" altLang="ja-JP" sz="1600" b="1" i="1">
                            <a:latin typeface="Cambria Math" panose="02040503050406030204" pitchFamily="18" charset="0"/>
                          </a:rPr>
                          <m:t>𝟐</m:t>
                        </m:r>
                      </m:sup>
                    </m:sSubSup>
                    <m:r>
                      <a:rPr lang="en-US" altLang="ja-JP" sz="1600" b="1" i="1" smtClean="0">
                        <a:latin typeface="Cambria Math" panose="02040503050406030204" pitchFamily="18" charset="0"/>
                      </a:rPr>
                      <m:t> </m:t>
                    </m:r>
                  </m:oMath>
                </a14:m>
                <a:r>
                  <a:rPr kumimoji="1" lang="en-US" altLang="ja-JP" sz="1600" dirty="0"/>
                  <a:t>: </a:t>
                </a:r>
                <a:r>
                  <a:rPr lang="ja-JP" altLang="en-US" sz="1600"/>
                  <a:t>標本</a:t>
                </a:r>
                <a14:m>
                  <m:oMath xmlns:m="http://schemas.openxmlformats.org/officeDocument/2006/math">
                    <m:r>
                      <m:rPr>
                        <m:sty m:val="p"/>
                      </m:rPr>
                      <a:rPr lang="en-US" altLang="ja-JP" sz="1600">
                        <a:latin typeface="Cambria Math" panose="02040503050406030204" pitchFamily="18" charset="0"/>
                      </a:rPr>
                      <m:t>a</m:t>
                    </m:r>
                  </m:oMath>
                </a14:m>
                <a:r>
                  <a:rPr kumimoji="1" lang="ja-JP" altLang="en-US" sz="1600"/>
                  <a:t>の不偏分散</a:t>
                </a:r>
                <a:endParaRPr kumimoji="1" lang="en-US" altLang="ja-JP" sz="1600" dirty="0"/>
              </a:p>
              <a:p>
                <a14:m>
                  <m:oMath xmlns:m="http://schemas.openxmlformats.org/officeDocument/2006/math">
                    <m:sSubSup>
                      <m:sSubSupPr>
                        <m:ctrlPr>
                          <a:rPr lang="en-US" altLang="ja-JP" sz="1600" b="1" i="1">
                            <a:latin typeface="Cambria Math" panose="02040503050406030204" pitchFamily="18" charset="0"/>
                          </a:rPr>
                        </m:ctrlPr>
                      </m:sSubSupPr>
                      <m:e>
                        <m:r>
                          <a:rPr lang="en-US" altLang="ja-JP" sz="1600" b="1" i="1">
                            <a:latin typeface="Cambria Math" panose="02040503050406030204" pitchFamily="18" charset="0"/>
                          </a:rPr>
                          <m:t>𝒔</m:t>
                        </m:r>
                      </m:e>
                      <m:sub>
                        <m:r>
                          <a:rPr lang="en-US" altLang="ja-JP" sz="1600" b="1" i="1" smtClean="0">
                            <a:latin typeface="Cambria Math" panose="02040503050406030204" pitchFamily="18" charset="0"/>
                          </a:rPr>
                          <m:t>𝒃</m:t>
                        </m:r>
                      </m:sub>
                      <m:sup>
                        <m:r>
                          <a:rPr lang="en-US" altLang="ja-JP" sz="1600" b="1" i="1">
                            <a:latin typeface="Cambria Math" panose="02040503050406030204" pitchFamily="18" charset="0"/>
                          </a:rPr>
                          <m:t>𝟐</m:t>
                        </m:r>
                      </m:sup>
                    </m:sSubSup>
                    <m:r>
                      <a:rPr lang="en-US" altLang="ja-JP" sz="1600" b="1" i="1" smtClean="0">
                        <a:latin typeface="Cambria Math" panose="02040503050406030204" pitchFamily="18" charset="0"/>
                      </a:rPr>
                      <m:t> </m:t>
                    </m:r>
                  </m:oMath>
                </a14:m>
                <a:r>
                  <a:rPr lang="en-US" altLang="ja-JP" sz="1600" dirty="0"/>
                  <a:t>: </a:t>
                </a:r>
                <a:r>
                  <a:rPr lang="ja-JP" altLang="en-US" sz="1600"/>
                  <a:t>標本</a:t>
                </a:r>
                <a14:m>
                  <m:oMath xmlns:m="http://schemas.openxmlformats.org/officeDocument/2006/math">
                    <m:r>
                      <m:rPr>
                        <m:sty m:val="p"/>
                      </m:rPr>
                      <a:rPr lang="en-US" altLang="ja-JP" sz="1600" b="0" i="0" smtClean="0">
                        <a:latin typeface="Cambria Math" panose="02040503050406030204" pitchFamily="18" charset="0"/>
                      </a:rPr>
                      <m:t>b</m:t>
                    </m:r>
                  </m:oMath>
                </a14:m>
                <a:r>
                  <a:rPr lang="ja-JP" altLang="en-US" sz="1600"/>
                  <a:t>の不偏分散</a:t>
                </a:r>
                <a:endParaRPr lang="en-US" altLang="ja-JP" sz="1600" dirty="0"/>
              </a:p>
            </p:txBody>
          </p:sp>
        </mc:Choice>
        <mc:Fallback xmlns="">
          <p:sp>
            <p:nvSpPr>
              <p:cNvPr id="29" name="テキスト ボックス 28">
                <a:extLst>
                  <a:ext uri="{FF2B5EF4-FFF2-40B4-BE49-F238E27FC236}">
                    <a16:creationId xmlns:a16="http://schemas.microsoft.com/office/drawing/2014/main" id="{3126B33D-49D3-E94E-8998-0537BE6AE25C}"/>
                  </a:ext>
                </a:extLst>
              </p:cNvPr>
              <p:cNvSpPr txBox="1">
                <a:spLocks noRot="1" noChangeAspect="1" noMove="1" noResize="1" noEditPoints="1" noAdjustHandles="1" noChangeArrowheads="1" noChangeShapeType="1" noTextEdit="1"/>
              </p:cNvSpPr>
              <p:nvPr/>
            </p:nvSpPr>
            <p:spPr>
              <a:xfrm>
                <a:off x="3053472" y="5828744"/>
                <a:ext cx="2097562" cy="611193"/>
              </a:xfrm>
              <a:prstGeom prst="rect">
                <a:avLst/>
              </a:prstGeom>
              <a:blipFill>
                <a:blip r:embed="rId11"/>
                <a:stretch>
                  <a:fillRect t="-2041" b="-122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F126C948-F734-FF43-B0A6-660DA30D2051}"/>
                  </a:ext>
                </a:extLst>
              </p:cNvPr>
              <p:cNvSpPr txBox="1"/>
              <p:nvPr/>
            </p:nvSpPr>
            <p:spPr>
              <a:xfrm>
                <a:off x="5154876" y="5820472"/>
                <a:ext cx="1882247" cy="584775"/>
              </a:xfrm>
              <a:prstGeom prst="rect">
                <a:avLst/>
              </a:prstGeom>
              <a:noFill/>
            </p:spPr>
            <p:txBody>
              <a:bodyPr wrap="none" rtlCol="0">
                <a:spAutoFit/>
              </a:bodyPr>
              <a:lstStyle/>
              <a:p>
                <a14:m>
                  <m:oMath xmlns:m="http://schemas.openxmlformats.org/officeDocument/2006/math">
                    <m:r>
                      <a:rPr lang="en-US" altLang="ja-JP" sz="1600" b="1" i="1" dirty="0">
                        <a:latin typeface="Cambria Math" panose="02040503050406030204" pitchFamily="18" charset="0"/>
                      </a:rPr>
                      <m:t>𝒎</m:t>
                    </m:r>
                    <m:r>
                      <a:rPr lang="en-US" altLang="ja-JP" sz="1600" b="1" i="1" dirty="0">
                        <a:latin typeface="Cambria Math" panose="02040503050406030204" pitchFamily="18" charset="0"/>
                      </a:rPr>
                      <m:t> </m:t>
                    </m:r>
                  </m:oMath>
                </a14:m>
                <a:r>
                  <a:rPr lang="en-US" altLang="ja-JP" sz="1600" dirty="0"/>
                  <a:t>: </a:t>
                </a:r>
                <a:r>
                  <a:rPr lang="ja-JP" altLang="en-US" sz="1600"/>
                  <a:t>標本</a:t>
                </a:r>
                <a14:m>
                  <m:oMath xmlns:m="http://schemas.openxmlformats.org/officeDocument/2006/math">
                    <m:r>
                      <m:rPr>
                        <m:sty m:val="p"/>
                      </m:rPr>
                      <a:rPr lang="en-US" altLang="ja-JP" sz="1600">
                        <a:latin typeface="Cambria Math" panose="02040503050406030204" pitchFamily="18" charset="0"/>
                      </a:rPr>
                      <m:t>a</m:t>
                    </m:r>
                  </m:oMath>
                </a14:m>
                <a:r>
                  <a:rPr lang="ja-JP" altLang="en-US" sz="1600" dirty="0"/>
                  <a:t>のサイズ</a:t>
                </a:r>
                <a:endParaRPr lang="en-US" altLang="ja-JP" sz="1600" dirty="0"/>
              </a:p>
              <a:p>
                <a:r>
                  <a:rPr lang="en-US" altLang="ja-JP" sz="1600" b="1" dirty="0"/>
                  <a:t> </a:t>
                </a:r>
                <a14:m>
                  <m:oMath xmlns:m="http://schemas.openxmlformats.org/officeDocument/2006/math">
                    <m:r>
                      <a:rPr lang="en-US" altLang="ja-JP" sz="1600" b="1" i="1" dirty="0">
                        <a:latin typeface="Cambria Math" panose="02040503050406030204" pitchFamily="18" charset="0"/>
                      </a:rPr>
                      <m:t>𝒏</m:t>
                    </m:r>
                    <m:r>
                      <a:rPr lang="en-US" altLang="ja-JP" sz="1600" b="1" i="1" dirty="0">
                        <a:latin typeface="Cambria Math" panose="02040503050406030204" pitchFamily="18" charset="0"/>
                      </a:rPr>
                      <m:t> </m:t>
                    </m:r>
                  </m:oMath>
                </a14:m>
                <a:r>
                  <a:rPr lang="en-US" altLang="ja-JP" sz="1600" dirty="0"/>
                  <a:t>: </a:t>
                </a:r>
                <a:r>
                  <a:rPr lang="ja-JP" altLang="en-US" sz="1600"/>
                  <a:t>標本</a:t>
                </a:r>
                <a14:m>
                  <m:oMath xmlns:m="http://schemas.openxmlformats.org/officeDocument/2006/math">
                    <m:r>
                      <m:rPr>
                        <m:sty m:val="p"/>
                      </m:rPr>
                      <a:rPr lang="en-US" altLang="ja-JP" sz="1600">
                        <a:latin typeface="Cambria Math" panose="02040503050406030204" pitchFamily="18" charset="0"/>
                      </a:rPr>
                      <m:t>b</m:t>
                    </m:r>
                  </m:oMath>
                </a14:m>
                <a:r>
                  <a:rPr lang="ja-JP" altLang="en-US" sz="1600" dirty="0"/>
                  <a:t>のサイズ</a:t>
                </a:r>
                <a:endParaRPr lang="en-US" altLang="ja-JP" sz="1600" dirty="0"/>
              </a:p>
            </p:txBody>
          </p:sp>
        </mc:Choice>
        <mc:Fallback xmlns="">
          <p:sp>
            <p:nvSpPr>
              <p:cNvPr id="32" name="テキスト ボックス 31">
                <a:extLst>
                  <a:ext uri="{FF2B5EF4-FFF2-40B4-BE49-F238E27FC236}">
                    <a16:creationId xmlns:a16="http://schemas.microsoft.com/office/drawing/2014/main" id="{F126C948-F734-FF43-B0A6-660DA30D2051}"/>
                  </a:ext>
                </a:extLst>
              </p:cNvPr>
              <p:cNvSpPr txBox="1">
                <a:spLocks noRot="1" noChangeAspect="1" noMove="1" noResize="1" noEditPoints="1" noAdjustHandles="1" noChangeArrowheads="1" noChangeShapeType="1" noTextEdit="1"/>
              </p:cNvSpPr>
              <p:nvPr/>
            </p:nvSpPr>
            <p:spPr>
              <a:xfrm>
                <a:off x="5154876" y="5820472"/>
                <a:ext cx="1882247" cy="584775"/>
              </a:xfrm>
              <a:prstGeom prst="rect">
                <a:avLst/>
              </a:prstGeom>
              <a:blipFill>
                <a:blip r:embed="rId12"/>
                <a:stretch>
                  <a:fillRect t="-2128" r="-671" b="-12766"/>
                </a:stretch>
              </a:blipFill>
            </p:spPr>
            <p:txBody>
              <a:bodyPr/>
              <a:lstStyle/>
              <a:p>
                <a:r>
                  <a:rPr lang="ja-JP" altLang="en-US">
                    <a:noFill/>
                  </a:rPr>
                  <a:t> </a:t>
                </a:r>
              </a:p>
            </p:txBody>
          </p:sp>
        </mc:Fallback>
      </mc:AlternateContent>
      <p:sp>
        <p:nvSpPr>
          <p:cNvPr id="35" name="角丸四角形 34">
            <a:extLst>
              <a:ext uri="{FF2B5EF4-FFF2-40B4-BE49-F238E27FC236}">
                <a16:creationId xmlns:a16="http://schemas.microsoft.com/office/drawing/2014/main" id="{A4EDCEF1-5406-2040-BB55-403F3F87F920}"/>
              </a:ext>
            </a:extLst>
          </p:cNvPr>
          <p:cNvSpPr/>
          <p:nvPr/>
        </p:nvSpPr>
        <p:spPr>
          <a:xfrm>
            <a:off x="240004" y="4280953"/>
            <a:ext cx="7169798" cy="2289751"/>
          </a:xfrm>
          <a:prstGeom prst="roundRect">
            <a:avLst/>
          </a:prstGeom>
          <a:noFill/>
          <a:ln w="28575"/>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571898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EF58F-839E-8242-A678-84E0332AF52E}"/>
              </a:ext>
            </a:extLst>
          </p:cNvPr>
          <p:cNvSpPr>
            <a:spLocks noGrp="1"/>
          </p:cNvSpPr>
          <p:nvPr>
            <p:ph type="title"/>
          </p:nvPr>
        </p:nvSpPr>
        <p:spPr/>
        <p:txBody>
          <a:bodyPr>
            <a:normAutofit/>
          </a:bodyPr>
          <a:lstStyle/>
          <a:p>
            <a:r>
              <a:rPr lang="en-US" altLang="ja-JP" dirty="0"/>
              <a:t>7 </a:t>
            </a:r>
            <a:r>
              <a:rPr lang="ja-JP" altLang="en-US"/>
              <a:t>統計モデル</a:t>
            </a:r>
            <a:endParaRPr kumimoji="1" lang="ja-JP" altLang="en-US"/>
          </a:p>
        </p:txBody>
      </p:sp>
      <p:sp>
        <p:nvSpPr>
          <p:cNvPr id="3" name="コンテンツ プレースホルダー 2">
            <a:extLst>
              <a:ext uri="{FF2B5EF4-FFF2-40B4-BE49-F238E27FC236}">
                <a16:creationId xmlns:a16="http://schemas.microsoft.com/office/drawing/2014/main" id="{95D054FB-C483-424A-8E8F-3EB3BE11FD1C}"/>
              </a:ext>
            </a:extLst>
          </p:cNvPr>
          <p:cNvSpPr>
            <a:spLocks noGrp="1"/>
          </p:cNvSpPr>
          <p:nvPr>
            <p:ph idx="1"/>
          </p:nvPr>
        </p:nvSpPr>
        <p:spPr>
          <a:xfrm>
            <a:off x="98611" y="1559859"/>
            <a:ext cx="5809820" cy="4969729"/>
          </a:xfrm>
        </p:spPr>
        <p:txBody>
          <a:bodyPr>
            <a:normAutofit/>
          </a:bodyPr>
          <a:lstStyle/>
          <a:p>
            <a:pPr marL="0" indent="0">
              <a:buNone/>
            </a:pPr>
            <a:r>
              <a:rPr lang="en-US" altLang="ja-JP" sz="3600" dirty="0"/>
              <a:t>7.1 </a:t>
            </a:r>
            <a:r>
              <a:rPr lang="ja-JP" altLang="en-US" sz="3600"/>
              <a:t>統計モデルとは</a:t>
            </a:r>
            <a:endParaRPr lang="en-US" altLang="ja-JP" sz="3600" dirty="0"/>
          </a:p>
          <a:p>
            <a:pPr marL="0" indent="0">
              <a:buNone/>
            </a:pPr>
            <a:endParaRPr lang="en-US" altLang="ja-JP" sz="900" dirty="0"/>
          </a:p>
          <a:p>
            <a:pPr marL="0" indent="0">
              <a:buNone/>
            </a:pPr>
            <a:r>
              <a:rPr lang="en-US" altLang="ja-JP" sz="3600" dirty="0"/>
              <a:t>7.2 </a:t>
            </a:r>
            <a:r>
              <a:rPr lang="ja-JP" altLang="en-US" sz="3600"/>
              <a:t>正規線形モデル</a:t>
            </a:r>
            <a:endParaRPr lang="en-US" altLang="ja-JP" sz="3600" dirty="0"/>
          </a:p>
          <a:p>
            <a:pPr marL="0" indent="0">
              <a:buNone/>
            </a:pPr>
            <a:endParaRPr lang="en-US" altLang="ja-JP" sz="900" dirty="0"/>
          </a:p>
          <a:p>
            <a:pPr marL="0" indent="0">
              <a:buNone/>
            </a:pPr>
            <a:r>
              <a:rPr lang="en-US" altLang="ja-JP" sz="3600" dirty="0"/>
              <a:t>7.3 </a:t>
            </a:r>
            <a:r>
              <a:rPr lang="ja-JP" altLang="en-US" sz="3600"/>
              <a:t>一般化線形モデル</a:t>
            </a:r>
            <a:endParaRPr lang="en-US" altLang="ja-JP" sz="3600" dirty="0"/>
          </a:p>
          <a:p>
            <a:pPr marL="0" indent="0">
              <a:buNone/>
            </a:pPr>
            <a:r>
              <a:rPr lang="ja-JP" altLang="en-US" sz="3200"/>
              <a:t>　</a:t>
            </a:r>
            <a:r>
              <a:rPr lang="en-US" altLang="ja-JP" sz="3200" dirty="0"/>
              <a:t>7.3.1 </a:t>
            </a:r>
            <a:r>
              <a:rPr lang="ja-JP" altLang="en-US" sz="3200"/>
              <a:t>ロジスティック回帰</a:t>
            </a:r>
            <a:endParaRPr lang="en-US" altLang="ja-JP" sz="3200" dirty="0"/>
          </a:p>
          <a:p>
            <a:pPr marL="0" indent="0">
              <a:buNone/>
            </a:pPr>
            <a:r>
              <a:rPr lang="ja-JP" altLang="en-US" sz="3200"/>
              <a:t>　</a:t>
            </a:r>
            <a:r>
              <a:rPr lang="en-US" altLang="ja-JP" sz="3200" dirty="0"/>
              <a:t>7.3.2 </a:t>
            </a:r>
            <a:r>
              <a:rPr lang="ja-JP" altLang="en-US" sz="3200"/>
              <a:t>ポアソン回帰</a:t>
            </a:r>
            <a:endParaRPr lang="en-US" altLang="ja-JP" sz="3200" dirty="0"/>
          </a:p>
          <a:p>
            <a:pPr marL="0" indent="0">
              <a:buNone/>
            </a:pPr>
            <a:endParaRPr lang="en-US" altLang="ja-JP" sz="3600" dirty="0"/>
          </a:p>
        </p:txBody>
      </p:sp>
      <p:sp>
        <p:nvSpPr>
          <p:cNvPr id="4" name="コンテンツ プレースホルダー 2">
            <a:extLst>
              <a:ext uri="{FF2B5EF4-FFF2-40B4-BE49-F238E27FC236}">
                <a16:creationId xmlns:a16="http://schemas.microsoft.com/office/drawing/2014/main" id="{D15FCD4D-E107-D54B-A158-57F25F20DE64}"/>
              </a:ext>
            </a:extLst>
          </p:cNvPr>
          <p:cNvSpPr txBox="1">
            <a:spLocks/>
          </p:cNvSpPr>
          <p:nvPr/>
        </p:nvSpPr>
        <p:spPr>
          <a:xfrm>
            <a:off x="5753685" y="1511889"/>
            <a:ext cx="6133513" cy="49697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en-US" altLang="ja-JP" sz="2000" dirty="0"/>
          </a:p>
          <a:p>
            <a:pPr marL="0" indent="0">
              <a:buFont typeface="Arial" panose="020B0604020202020204" pitchFamily="34" charset="0"/>
              <a:buNone/>
            </a:pPr>
            <a:r>
              <a:rPr lang="ja-JP" altLang="en-US"/>
              <a:t>モデル評価</a:t>
            </a:r>
            <a:r>
              <a:rPr lang="en-US" altLang="ja-JP" dirty="0"/>
              <a:t>(</a:t>
            </a:r>
            <a:r>
              <a:rPr lang="ja-JP" altLang="en-US"/>
              <a:t>尤度</a:t>
            </a:r>
            <a:r>
              <a:rPr lang="en-US" altLang="ja-JP" dirty="0"/>
              <a:t>,AIC)</a:t>
            </a:r>
            <a:endParaRPr lang="ja-JP" altLang="en-US"/>
          </a:p>
        </p:txBody>
      </p:sp>
    </p:spTree>
    <p:extLst>
      <p:ext uri="{BB962C8B-B14F-4D97-AF65-F5344CB8AC3E}">
        <p14:creationId xmlns:p14="http://schemas.microsoft.com/office/powerpoint/2010/main" val="3271338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37DE0154-DAE3-764D-B39D-3CE9FAD684AA}"/>
              </a:ext>
            </a:extLst>
          </p:cNvPr>
          <p:cNvPicPr>
            <a:picLocks noChangeAspect="1"/>
          </p:cNvPicPr>
          <p:nvPr/>
        </p:nvPicPr>
        <p:blipFill>
          <a:blip r:embed="rId2"/>
          <a:stretch>
            <a:fillRect/>
          </a:stretch>
        </p:blipFill>
        <p:spPr>
          <a:xfrm>
            <a:off x="2634344" y="2120659"/>
            <a:ext cx="6641315" cy="4427543"/>
          </a:xfrm>
          <a:prstGeom prst="rect">
            <a:avLst/>
          </a:prstGeom>
        </p:spPr>
      </p:pic>
      <p:sp>
        <p:nvSpPr>
          <p:cNvPr id="2" name="タイトル 1">
            <a:extLst>
              <a:ext uri="{FF2B5EF4-FFF2-40B4-BE49-F238E27FC236}">
                <a16:creationId xmlns:a16="http://schemas.microsoft.com/office/drawing/2014/main" id="{A26BF428-B436-3345-962B-12D6183E9B6C}"/>
              </a:ext>
            </a:extLst>
          </p:cNvPr>
          <p:cNvSpPr>
            <a:spLocks noGrp="1"/>
          </p:cNvSpPr>
          <p:nvPr>
            <p:ph type="title"/>
          </p:nvPr>
        </p:nvSpPr>
        <p:spPr/>
        <p:txBody>
          <a:bodyPr/>
          <a:lstStyle/>
          <a:p>
            <a:r>
              <a:rPr lang="en-US" altLang="ja-JP" dirty="0"/>
              <a:t>1.2 </a:t>
            </a:r>
            <a:r>
              <a:rPr lang="ja-JP" altLang="en-US"/>
              <a:t>度数分布表とヒストグラム</a:t>
            </a:r>
            <a:endParaRPr kumimoji="1" lang="ja-JP" altLang="en-US"/>
          </a:p>
        </p:txBody>
      </p:sp>
      <p:sp>
        <p:nvSpPr>
          <p:cNvPr id="3" name="コンテンツ プレースホルダー 2">
            <a:extLst>
              <a:ext uri="{FF2B5EF4-FFF2-40B4-BE49-F238E27FC236}">
                <a16:creationId xmlns:a16="http://schemas.microsoft.com/office/drawing/2014/main" id="{E8F54D59-BFE4-C04A-B6FA-653E86457B8B}"/>
              </a:ext>
            </a:extLst>
          </p:cNvPr>
          <p:cNvSpPr>
            <a:spLocks noGrp="1"/>
          </p:cNvSpPr>
          <p:nvPr>
            <p:ph idx="1"/>
          </p:nvPr>
        </p:nvSpPr>
        <p:spPr>
          <a:xfrm>
            <a:off x="98611" y="1559860"/>
            <a:ext cx="11218746" cy="1628562"/>
          </a:xfrm>
        </p:spPr>
        <p:txBody>
          <a:bodyPr>
            <a:normAutofit/>
          </a:bodyPr>
          <a:lstStyle/>
          <a:p>
            <a:pPr marL="0" indent="0">
              <a:buNone/>
            </a:pPr>
            <a:r>
              <a:rPr kumimoji="1" lang="ja-JP" altLang="en-US"/>
              <a:t>事例</a:t>
            </a:r>
            <a:r>
              <a:rPr kumimoji="1" lang="en-US" altLang="ja-JP" dirty="0"/>
              <a:t>:</a:t>
            </a:r>
          </a:p>
          <a:p>
            <a:pPr marL="0" indent="0">
              <a:buNone/>
            </a:pPr>
            <a:r>
              <a:rPr kumimoji="1" lang="ja-JP" altLang="en-US"/>
              <a:t>イングランドプレミアリーグの１試合で記録される得点数の分布</a:t>
            </a:r>
            <a:endParaRPr kumimoji="1" lang="en-US" altLang="ja-JP" dirty="0"/>
          </a:p>
          <a:p>
            <a:pPr marL="0" indent="0">
              <a:buNone/>
            </a:pPr>
            <a:r>
              <a:rPr kumimoji="1" lang="en-US" altLang="ja-JP" dirty="0"/>
              <a:t>(</a:t>
            </a:r>
            <a:r>
              <a:rPr kumimoji="1" lang="ja-JP" altLang="en-US"/>
              <a:t>過去</a:t>
            </a:r>
            <a:r>
              <a:rPr kumimoji="1" lang="en-US" altLang="ja-JP" dirty="0"/>
              <a:t>11</a:t>
            </a:r>
            <a:r>
              <a:rPr kumimoji="1" lang="ja-JP" altLang="en-US"/>
              <a:t>年</a:t>
            </a:r>
            <a:r>
              <a:rPr kumimoji="1" lang="en-US" altLang="ja-JP" dirty="0"/>
              <a:t>)</a:t>
            </a:r>
            <a:endParaRPr kumimoji="1" lang="ja-JP" altLang="en-US"/>
          </a:p>
        </p:txBody>
      </p:sp>
      <p:sp>
        <p:nvSpPr>
          <p:cNvPr id="6" name="テキスト ボックス 5">
            <a:extLst>
              <a:ext uri="{FF2B5EF4-FFF2-40B4-BE49-F238E27FC236}">
                <a16:creationId xmlns:a16="http://schemas.microsoft.com/office/drawing/2014/main" id="{353F48B2-F6AC-7942-96D7-3894F8DD8889}"/>
              </a:ext>
            </a:extLst>
          </p:cNvPr>
          <p:cNvSpPr txBox="1"/>
          <p:nvPr/>
        </p:nvSpPr>
        <p:spPr>
          <a:xfrm>
            <a:off x="4908078" y="6363536"/>
            <a:ext cx="2093845" cy="369332"/>
          </a:xfrm>
          <a:prstGeom prst="rect">
            <a:avLst/>
          </a:prstGeom>
          <a:noFill/>
        </p:spPr>
        <p:txBody>
          <a:bodyPr wrap="square" rtlCol="0">
            <a:spAutoFit/>
          </a:bodyPr>
          <a:lstStyle/>
          <a:p>
            <a:r>
              <a:rPr kumimoji="1" lang="ja-JP" altLang="en-US"/>
              <a:t>記録された得点数</a:t>
            </a:r>
          </a:p>
        </p:txBody>
      </p:sp>
      <p:sp>
        <p:nvSpPr>
          <p:cNvPr id="7" name="テキスト ボックス 6">
            <a:extLst>
              <a:ext uri="{FF2B5EF4-FFF2-40B4-BE49-F238E27FC236}">
                <a16:creationId xmlns:a16="http://schemas.microsoft.com/office/drawing/2014/main" id="{87EDEB8F-2EDA-9B44-946B-2E0FECC73BFA}"/>
              </a:ext>
            </a:extLst>
          </p:cNvPr>
          <p:cNvSpPr txBox="1"/>
          <p:nvPr/>
        </p:nvSpPr>
        <p:spPr>
          <a:xfrm rot="16200000">
            <a:off x="1618682" y="4278003"/>
            <a:ext cx="2031325" cy="369332"/>
          </a:xfrm>
          <a:prstGeom prst="rect">
            <a:avLst/>
          </a:prstGeom>
          <a:noFill/>
        </p:spPr>
        <p:txBody>
          <a:bodyPr wrap="none" rtlCol="0">
            <a:spAutoFit/>
          </a:bodyPr>
          <a:lstStyle/>
          <a:p>
            <a:r>
              <a:rPr kumimoji="1" lang="ja-JP" altLang="en-US"/>
              <a:t>何試合起こったか</a:t>
            </a:r>
          </a:p>
        </p:txBody>
      </p:sp>
    </p:spTree>
    <p:extLst>
      <p:ext uri="{BB962C8B-B14F-4D97-AF65-F5344CB8AC3E}">
        <p14:creationId xmlns:p14="http://schemas.microsoft.com/office/powerpoint/2010/main" val="36121245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03D839-5F30-F244-AFEB-F4F5261EE220}"/>
              </a:ext>
            </a:extLst>
          </p:cNvPr>
          <p:cNvSpPr>
            <a:spLocks noGrp="1"/>
          </p:cNvSpPr>
          <p:nvPr>
            <p:ph type="title"/>
          </p:nvPr>
        </p:nvSpPr>
        <p:spPr/>
        <p:txBody>
          <a:bodyPr>
            <a:normAutofit/>
          </a:bodyPr>
          <a:lstStyle/>
          <a:p>
            <a:r>
              <a:rPr lang="en-US" altLang="ja-JP" dirty="0"/>
              <a:t>7.1 </a:t>
            </a:r>
            <a:r>
              <a:rPr lang="ja-JP" altLang="en-US"/>
              <a:t>統計モデルとは</a:t>
            </a:r>
            <a:endParaRPr kumimoji="1" lang="ja-JP" altLang="en-US"/>
          </a:p>
        </p:txBody>
      </p:sp>
      <p:sp>
        <p:nvSpPr>
          <p:cNvPr id="3" name="コンテンツ プレースホルダー 2">
            <a:extLst>
              <a:ext uri="{FF2B5EF4-FFF2-40B4-BE49-F238E27FC236}">
                <a16:creationId xmlns:a16="http://schemas.microsoft.com/office/drawing/2014/main" id="{054D4F34-3E11-374E-9A93-510E6BE610BC}"/>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42497479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AF1DBE-AC28-464A-A4C0-FB11703F3C09}"/>
              </a:ext>
            </a:extLst>
          </p:cNvPr>
          <p:cNvSpPr>
            <a:spLocks noGrp="1"/>
          </p:cNvSpPr>
          <p:nvPr>
            <p:ph type="title"/>
          </p:nvPr>
        </p:nvSpPr>
        <p:spPr/>
        <p:txBody>
          <a:bodyPr/>
          <a:lstStyle/>
          <a:p>
            <a:r>
              <a:rPr lang="en-US" altLang="ja-JP" dirty="0"/>
              <a:t>7.2 </a:t>
            </a:r>
            <a:r>
              <a:rPr lang="ja-JP" altLang="en-US"/>
              <a:t>正規線形モデル</a:t>
            </a:r>
            <a:endParaRPr kumimoji="1" lang="ja-JP" altLang="en-US"/>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8173B518-67E7-644C-B134-758ABD0A7B5E}"/>
                  </a:ext>
                </a:extLst>
              </p:cNvPr>
              <p:cNvSpPr>
                <a:spLocks noGrp="1"/>
              </p:cNvSpPr>
              <p:nvPr>
                <p:ph idx="1"/>
              </p:nvPr>
            </p:nvSpPr>
            <p:spPr/>
            <p:txBody>
              <a:bodyPr/>
              <a:lstStyle/>
              <a:p>
                <a:pPr marL="0" indent="0">
                  <a:buNone/>
                </a:pPr>
                <a:r>
                  <a:rPr lang="en-US" altLang="ja-JP" dirty="0"/>
                  <a:t>7.2.1 </a:t>
                </a:r>
                <a:r>
                  <a:rPr lang="ja-JP" altLang="en-US" dirty="0"/>
                  <a:t>回帰分析</a:t>
                </a:r>
                <a:endParaRPr lang="en-US" altLang="ja-JP" dirty="0"/>
              </a:p>
              <a:p>
                <a:pPr marL="0" indent="0">
                  <a:buNone/>
                </a:pPr>
                <a:r>
                  <a:rPr lang="en-US" altLang="ja-JP" dirty="0"/>
                  <a:t>7.2.2 </a:t>
                </a:r>
                <a:r>
                  <a:rPr lang="ja-JP" altLang="en-US" dirty="0"/>
                  <a:t>単回帰</a:t>
                </a:r>
                <a:r>
                  <a:rPr lang="en-US" altLang="ja-JP" dirty="0"/>
                  <a:t>/</a:t>
                </a:r>
                <a:r>
                  <a:rPr lang="ja-JP" altLang="en-US" dirty="0"/>
                  <a:t>重回帰</a:t>
                </a:r>
                <a:endParaRPr lang="en-US" altLang="ja-JP" dirty="0"/>
              </a:p>
              <a:p>
                <a:pPr marL="0" indent="0">
                  <a:buNone/>
                </a:pPr>
                <a:r>
                  <a:rPr lang="en-US" altLang="ja-JP" dirty="0"/>
                  <a:t>7.2.2.1 </a:t>
                </a:r>
                <a:r>
                  <a:rPr lang="ja-JP" altLang="en-US" dirty="0"/>
                  <a:t>最小二乗法</a:t>
                </a:r>
                <a:endParaRPr lang="en-US" altLang="ja-JP" dirty="0"/>
              </a:p>
              <a:p>
                <a:pPr marL="0" indent="0">
                  <a:buNone/>
                </a:pPr>
                <a:r>
                  <a:rPr lang="en-US" altLang="ja-JP" dirty="0"/>
                  <a:t>7.2.3 </a:t>
                </a:r>
                <a:r>
                  <a:rPr lang="ja-JP" altLang="en-US" dirty="0"/>
                  <a:t>決定係数</a:t>
                </a:r>
                <a:endParaRPr lang="en-US" altLang="ja-JP" dirty="0"/>
              </a:p>
              <a:p>
                <a:pPr marL="0" indent="0">
                  <a:buNone/>
                </a:pPr>
                <a:r>
                  <a:rPr lang="en-US" altLang="ja-JP" dirty="0"/>
                  <a:t>7.2.4 </a:t>
                </a:r>
                <a:r>
                  <a:rPr lang="ja-JP" altLang="en-US" dirty="0"/>
                  <a:t>単回帰係数の</a:t>
                </a:r>
                <a14:m>
                  <m:oMath xmlns:m="http://schemas.openxmlformats.org/officeDocument/2006/math">
                    <m:r>
                      <a:rPr lang="en-US" altLang="ja-JP" i="1" dirty="0" smtClean="0">
                        <a:latin typeface="Cambria Math" panose="02040503050406030204" pitchFamily="18" charset="0"/>
                      </a:rPr>
                      <m:t>𝑡</m:t>
                    </m:r>
                  </m:oMath>
                </a14:m>
                <a:r>
                  <a:rPr lang="ja-JP" altLang="en-US" dirty="0"/>
                  <a:t>検定</a:t>
                </a:r>
                <a:endParaRPr lang="en-US" altLang="ja-JP" dirty="0"/>
              </a:p>
              <a:p>
                <a:pPr marL="0" indent="0">
                  <a:buNone/>
                </a:pPr>
                <a:r>
                  <a:rPr lang="en-US" altLang="ja-JP" dirty="0"/>
                  <a:t>7.2.5 </a:t>
                </a:r>
                <a:r>
                  <a:rPr lang="ja-JP" altLang="en-US" dirty="0"/>
                  <a:t>重回帰係数の</a:t>
                </a:r>
                <a14:m>
                  <m:oMath xmlns:m="http://schemas.openxmlformats.org/officeDocument/2006/math">
                    <m:r>
                      <a:rPr lang="en-US" altLang="ja-JP" i="1" dirty="0" smtClean="0">
                        <a:latin typeface="Cambria Math" panose="02040503050406030204" pitchFamily="18" charset="0"/>
                      </a:rPr>
                      <m:t>𝐹</m:t>
                    </m:r>
                  </m:oMath>
                </a14:m>
                <a:r>
                  <a:rPr lang="ja-JP" altLang="en-US" dirty="0"/>
                  <a:t>検定</a:t>
                </a:r>
                <a:endParaRPr lang="en-US" altLang="ja-JP" dirty="0"/>
              </a:p>
              <a:p>
                <a:pPr marL="0" indent="0">
                  <a:buNone/>
                </a:pPr>
                <a:endParaRPr lang="en-US" altLang="ja-JP" dirty="0"/>
              </a:p>
            </p:txBody>
          </p:sp>
        </mc:Choice>
        <mc:Fallback>
          <p:sp>
            <p:nvSpPr>
              <p:cNvPr id="3" name="コンテンツ プレースホルダー 2">
                <a:extLst>
                  <a:ext uri="{FF2B5EF4-FFF2-40B4-BE49-F238E27FC236}">
                    <a16:creationId xmlns:a16="http://schemas.microsoft.com/office/drawing/2014/main" id="{8173B518-67E7-644C-B134-758ABD0A7B5E}"/>
                  </a:ext>
                </a:extLst>
              </p:cNvPr>
              <p:cNvSpPr>
                <a:spLocks noGrp="1" noRot="1" noChangeAspect="1" noMove="1" noResize="1" noEditPoints="1" noAdjustHandles="1" noChangeArrowheads="1" noChangeShapeType="1" noTextEdit="1"/>
              </p:cNvSpPr>
              <p:nvPr>
                <p:ph idx="1"/>
              </p:nvPr>
            </p:nvSpPr>
            <p:spPr>
              <a:blipFill>
                <a:blip r:embed="rId2"/>
                <a:stretch>
                  <a:fillRect l="-1021" t="-195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4789836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CCC1D9-5A84-4CA8-9B2D-2D1DC4BECF31}"/>
              </a:ext>
            </a:extLst>
          </p:cNvPr>
          <p:cNvSpPr>
            <a:spLocks noGrp="1"/>
          </p:cNvSpPr>
          <p:nvPr>
            <p:ph type="title"/>
          </p:nvPr>
        </p:nvSpPr>
        <p:spPr>
          <a:xfrm>
            <a:off x="76200" y="121285"/>
            <a:ext cx="10515600" cy="1325563"/>
          </a:xfrm>
        </p:spPr>
        <p:txBody>
          <a:bodyPr/>
          <a:lstStyle/>
          <a:p>
            <a:r>
              <a:rPr lang="en-US" altLang="ja-JP" dirty="0"/>
              <a:t>7.2.1 </a:t>
            </a:r>
            <a:r>
              <a:rPr lang="ja-JP" altLang="en-US"/>
              <a:t>回帰分析</a:t>
            </a:r>
            <a:endParaRPr lang="en-US" altLang="ja-JP" dirty="0"/>
          </a:p>
        </p:txBody>
      </p:sp>
      <p:sp>
        <p:nvSpPr>
          <p:cNvPr id="7" name="四角形: 角を丸くする 6">
            <a:extLst>
              <a:ext uri="{FF2B5EF4-FFF2-40B4-BE49-F238E27FC236}">
                <a16:creationId xmlns:a16="http://schemas.microsoft.com/office/drawing/2014/main" id="{42E7C14F-8795-4E47-96DE-938D88DAEF9A}"/>
              </a:ext>
            </a:extLst>
          </p:cNvPr>
          <p:cNvSpPr/>
          <p:nvPr/>
        </p:nvSpPr>
        <p:spPr>
          <a:xfrm>
            <a:off x="303694" y="1680321"/>
            <a:ext cx="3756140" cy="414356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solidFill>
                  <a:schemeClr val="accent6">
                    <a:lumMod val="75000"/>
                  </a:schemeClr>
                </a:solidFill>
              </a:rPr>
              <a:t>母集団</a:t>
            </a:r>
            <a:endParaRPr kumimoji="1" lang="en-US" altLang="ja-JP" sz="2800" dirty="0">
              <a:solidFill>
                <a:schemeClr val="accent6">
                  <a:lumMod val="75000"/>
                </a:schemeClr>
              </a:solidFill>
            </a:endParaRPr>
          </a:p>
          <a:p>
            <a:pPr algn="ctr"/>
            <a:endParaRPr kumimoji="1" lang="en-US" altLang="ja-JP" sz="2800" dirty="0">
              <a:solidFill>
                <a:schemeClr val="accent6">
                  <a:lumMod val="75000"/>
                </a:schemeClr>
              </a:solidFill>
            </a:endParaRPr>
          </a:p>
          <a:p>
            <a:pPr algn="ctr"/>
            <a:endParaRPr kumimoji="1" lang="en-US" altLang="ja-JP" sz="2800" dirty="0"/>
          </a:p>
          <a:p>
            <a:pPr algn="ctr"/>
            <a:endParaRPr lang="en-US" altLang="ja-JP" sz="2800" dirty="0"/>
          </a:p>
          <a:p>
            <a:pPr algn="ctr"/>
            <a:endParaRPr kumimoji="1" lang="en-US" altLang="ja-JP" sz="2800" dirty="0"/>
          </a:p>
          <a:p>
            <a:pPr algn="ctr"/>
            <a:endParaRPr kumimoji="1" lang="en-US" altLang="ja-JP" sz="2800" dirty="0"/>
          </a:p>
          <a:p>
            <a:pPr algn="ctr"/>
            <a:endParaRPr lang="en-US" altLang="ja-JP" sz="2800" dirty="0"/>
          </a:p>
          <a:p>
            <a:pPr algn="ctr"/>
            <a:endParaRPr lang="en-US" altLang="ja-JP" sz="2800" dirty="0"/>
          </a:p>
          <a:p>
            <a:pPr algn="ctr"/>
            <a:endParaRPr lang="en-US" altLang="ja-JP" sz="2800" dirty="0"/>
          </a:p>
        </p:txBody>
      </p:sp>
      <p:sp>
        <p:nvSpPr>
          <p:cNvPr id="10" name="テキスト ボックス 9">
            <a:extLst>
              <a:ext uri="{FF2B5EF4-FFF2-40B4-BE49-F238E27FC236}">
                <a16:creationId xmlns:a16="http://schemas.microsoft.com/office/drawing/2014/main" id="{DEA8EA04-CC58-47D8-B3FA-776B4A1A4B1F}"/>
              </a:ext>
            </a:extLst>
          </p:cNvPr>
          <p:cNvSpPr txBox="1"/>
          <p:nvPr/>
        </p:nvSpPr>
        <p:spPr>
          <a:xfrm>
            <a:off x="1873987" y="4393041"/>
            <a:ext cx="615553" cy="913053"/>
          </a:xfrm>
          <a:prstGeom prst="rect">
            <a:avLst/>
          </a:prstGeom>
          <a:noFill/>
        </p:spPr>
        <p:txBody>
          <a:bodyPr vert="eaVert" wrap="square" rtlCol="0">
            <a:spAutoFit/>
          </a:bodyPr>
          <a:lstStyle/>
          <a:p>
            <a:r>
              <a:rPr kumimoji="1" lang="en-US" altLang="ja-JP" sz="2800" dirty="0"/>
              <a:t>……</a:t>
            </a:r>
            <a:endParaRPr kumimoji="1" lang="ja-JP" altLang="en-US" sz="2800" dirty="0"/>
          </a:p>
        </p:txBody>
      </p:sp>
      <p:sp>
        <p:nvSpPr>
          <p:cNvPr id="11" name="四角形: 角を丸くする 10">
            <a:extLst>
              <a:ext uri="{FF2B5EF4-FFF2-40B4-BE49-F238E27FC236}">
                <a16:creationId xmlns:a16="http://schemas.microsoft.com/office/drawing/2014/main" id="{ABB31F90-235D-4874-944B-3AEC5F6A6733}"/>
              </a:ext>
            </a:extLst>
          </p:cNvPr>
          <p:cNvSpPr/>
          <p:nvPr/>
        </p:nvSpPr>
        <p:spPr>
          <a:xfrm>
            <a:off x="8227426" y="1748458"/>
            <a:ext cx="3470513" cy="41435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800" dirty="0">
                <a:solidFill>
                  <a:schemeClr val="accent1">
                    <a:lumMod val="75000"/>
                  </a:schemeClr>
                </a:solidFill>
              </a:rPr>
              <a:t>標本</a:t>
            </a:r>
            <a:r>
              <a:rPr kumimoji="1" lang="ja-JP" altLang="en-US" sz="2800" dirty="0">
                <a:solidFill>
                  <a:schemeClr val="accent1">
                    <a:lumMod val="75000"/>
                  </a:schemeClr>
                </a:solidFill>
              </a:rPr>
              <a:t>集団</a:t>
            </a:r>
            <a:endParaRPr kumimoji="1" lang="en-US" altLang="ja-JP" sz="2800" dirty="0">
              <a:solidFill>
                <a:schemeClr val="accent1">
                  <a:lumMod val="75000"/>
                </a:schemeClr>
              </a:solidFill>
            </a:endParaRPr>
          </a:p>
          <a:p>
            <a:pPr algn="ctr"/>
            <a:endParaRPr kumimoji="1" lang="en-US" altLang="ja-JP" sz="2800" dirty="0">
              <a:solidFill>
                <a:schemeClr val="accent1">
                  <a:lumMod val="75000"/>
                </a:schemeClr>
              </a:solidFill>
            </a:endParaRPr>
          </a:p>
          <a:p>
            <a:pPr algn="ctr"/>
            <a:endParaRPr kumimoji="1" lang="en-US" altLang="ja-JP" sz="2800" dirty="0"/>
          </a:p>
          <a:p>
            <a:pPr algn="ctr"/>
            <a:endParaRPr lang="en-US" altLang="ja-JP" sz="2800" dirty="0"/>
          </a:p>
          <a:p>
            <a:pPr algn="ctr"/>
            <a:endParaRPr kumimoji="1" lang="en-US" altLang="ja-JP" sz="2800" dirty="0"/>
          </a:p>
          <a:p>
            <a:pPr algn="ctr"/>
            <a:endParaRPr kumimoji="1" lang="en-US" altLang="ja-JP" sz="2800" dirty="0"/>
          </a:p>
          <a:p>
            <a:pPr algn="ctr"/>
            <a:endParaRPr lang="en-US" altLang="ja-JP" sz="2800" dirty="0"/>
          </a:p>
          <a:p>
            <a:pPr algn="ctr"/>
            <a:endParaRPr lang="en-US" altLang="ja-JP" sz="2800" dirty="0"/>
          </a:p>
          <a:p>
            <a:pPr algn="ctr"/>
            <a:endParaRPr lang="en-US" altLang="ja-JP" sz="2800" dirty="0"/>
          </a:p>
        </p:txBody>
      </p: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F985227E-EA81-45C0-98C6-C918F89CB3B3}"/>
                  </a:ext>
                </a:extLst>
              </p:cNvPr>
              <p:cNvSpPr txBox="1"/>
              <p:nvPr/>
            </p:nvSpPr>
            <p:spPr>
              <a:xfrm>
                <a:off x="8886742" y="5093976"/>
                <a:ext cx="67178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oMath>
                  </m:oMathPara>
                </a14:m>
                <a:endParaRPr kumimoji="1" lang="ja-JP" altLang="en-US" sz="3200" dirty="0"/>
              </a:p>
            </p:txBody>
          </p:sp>
        </mc:Choice>
        <mc:Fallback xmlns="">
          <p:sp>
            <p:nvSpPr>
              <p:cNvPr id="16" name="テキスト ボックス 15">
                <a:extLst>
                  <a:ext uri="{FF2B5EF4-FFF2-40B4-BE49-F238E27FC236}">
                    <a16:creationId xmlns:a16="http://schemas.microsoft.com/office/drawing/2014/main" id="{F985227E-EA81-45C0-98C6-C918F89CB3B3}"/>
                  </a:ext>
                </a:extLst>
              </p:cNvPr>
              <p:cNvSpPr txBox="1">
                <a:spLocks noRot="1" noChangeAspect="1" noMove="1" noResize="1" noEditPoints="1" noAdjustHandles="1" noChangeArrowheads="1" noChangeShapeType="1" noTextEdit="1"/>
              </p:cNvSpPr>
              <p:nvPr/>
            </p:nvSpPr>
            <p:spPr>
              <a:xfrm>
                <a:off x="8886742" y="5093976"/>
                <a:ext cx="671784" cy="584775"/>
              </a:xfrm>
              <a:prstGeom prst="rect">
                <a:avLst/>
              </a:prstGeom>
              <a:blipFill>
                <a:blip r:embed="rId3"/>
                <a:stretch>
                  <a:fillRect/>
                </a:stretch>
              </a:blipFill>
            </p:spPr>
            <p:txBody>
              <a:bodyPr/>
              <a:lstStyle/>
              <a:p>
                <a:r>
                  <a:rPr lang="ja-JP" altLang="en-US">
                    <a:noFill/>
                  </a:rPr>
                  <a:t> </a:t>
                </a:r>
              </a:p>
            </p:txBody>
          </p:sp>
        </mc:Fallback>
      </mc:AlternateContent>
      <p:pic>
        <p:nvPicPr>
          <p:cNvPr id="18" name="図 17">
            <a:extLst>
              <a:ext uri="{FF2B5EF4-FFF2-40B4-BE49-F238E27FC236}">
                <a16:creationId xmlns:a16="http://schemas.microsoft.com/office/drawing/2014/main" id="{2E2BE83E-336F-489C-85D4-846B662C58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186" y="2325412"/>
            <a:ext cx="2377153" cy="2067629"/>
          </a:xfrm>
          <a:prstGeom prst="rect">
            <a:avLst/>
          </a:prstGeom>
        </p:spPr>
      </p:pic>
      <p:pic>
        <p:nvPicPr>
          <p:cNvPr id="20" name="図 19">
            <a:extLst>
              <a:ext uri="{FF2B5EF4-FFF2-40B4-BE49-F238E27FC236}">
                <a16:creationId xmlns:a16="http://schemas.microsoft.com/office/drawing/2014/main" id="{682B71EB-6D6A-420B-8267-5E1EA3CFBA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6742" y="2393549"/>
            <a:ext cx="2151880" cy="2600188"/>
          </a:xfrm>
          <a:prstGeom prst="rect">
            <a:avLst/>
          </a:prstGeom>
        </p:spPr>
      </p:pic>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DAB72A2B-6C57-460E-AB4B-08B06E6C9066}"/>
                  </a:ext>
                </a:extLst>
              </p:cNvPr>
              <p:cNvSpPr txBox="1"/>
              <p:nvPr/>
            </p:nvSpPr>
            <p:spPr>
              <a:xfrm>
                <a:off x="10217842" y="5093976"/>
                <a:ext cx="67178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oMath>
                  </m:oMathPara>
                </a14:m>
                <a:endParaRPr kumimoji="1" lang="ja-JP" altLang="en-US" sz="3200" dirty="0"/>
              </a:p>
            </p:txBody>
          </p:sp>
        </mc:Choice>
        <mc:Fallback xmlns="">
          <p:sp>
            <p:nvSpPr>
              <p:cNvPr id="21" name="テキスト ボックス 20">
                <a:extLst>
                  <a:ext uri="{FF2B5EF4-FFF2-40B4-BE49-F238E27FC236}">
                    <a16:creationId xmlns:a16="http://schemas.microsoft.com/office/drawing/2014/main" id="{DAB72A2B-6C57-460E-AB4B-08B06E6C9066}"/>
                  </a:ext>
                </a:extLst>
              </p:cNvPr>
              <p:cNvSpPr txBox="1">
                <a:spLocks noRot="1" noChangeAspect="1" noMove="1" noResize="1" noEditPoints="1" noAdjustHandles="1" noChangeArrowheads="1" noChangeShapeType="1" noTextEdit="1"/>
              </p:cNvSpPr>
              <p:nvPr/>
            </p:nvSpPr>
            <p:spPr>
              <a:xfrm>
                <a:off x="10217842" y="5093976"/>
                <a:ext cx="671784" cy="584775"/>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88EB5192-97B7-4783-B981-527A0D84C35F}"/>
                  </a:ext>
                </a:extLst>
              </p:cNvPr>
              <p:cNvSpPr txBox="1"/>
              <p:nvPr/>
            </p:nvSpPr>
            <p:spPr>
              <a:xfrm>
                <a:off x="1142643" y="5013927"/>
                <a:ext cx="79841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𝑌</m:t>
                      </m:r>
                    </m:oMath>
                  </m:oMathPara>
                </a14:m>
                <a:endParaRPr kumimoji="1" lang="ja-JP" altLang="en-US" sz="3200" dirty="0"/>
              </a:p>
            </p:txBody>
          </p:sp>
        </mc:Choice>
        <mc:Fallback xmlns="">
          <p:sp>
            <p:nvSpPr>
              <p:cNvPr id="22" name="テキスト ボックス 21">
                <a:extLst>
                  <a:ext uri="{FF2B5EF4-FFF2-40B4-BE49-F238E27FC236}">
                    <a16:creationId xmlns:a16="http://schemas.microsoft.com/office/drawing/2014/main" id="{88EB5192-97B7-4783-B981-527A0D84C35F}"/>
                  </a:ext>
                </a:extLst>
              </p:cNvPr>
              <p:cNvSpPr txBox="1">
                <a:spLocks noRot="1" noChangeAspect="1" noMove="1" noResize="1" noEditPoints="1" noAdjustHandles="1" noChangeArrowheads="1" noChangeShapeType="1" noTextEdit="1"/>
              </p:cNvSpPr>
              <p:nvPr/>
            </p:nvSpPr>
            <p:spPr>
              <a:xfrm>
                <a:off x="1142643" y="5013927"/>
                <a:ext cx="798419" cy="584775"/>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7D028DD9-3634-4387-A22A-231771882244}"/>
                  </a:ext>
                </a:extLst>
              </p:cNvPr>
              <p:cNvSpPr txBox="1"/>
              <p:nvPr/>
            </p:nvSpPr>
            <p:spPr>
              <a:xfrm>
                <a:off x="2185100" y="5035520"/>
                <a:ext cx="118982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𝑋</m:t>
                      </m:r>
                    </m:oMath>
                  </m:oMathPara>
                </a14:m>
                <a:endParaRPr kumimoji="1" lang="ja-JP" altLang="en-US" sz="3200" dirty="0"/>
              </a:p>
            </p:txBody>
          </p:sp>
        </mc:Choice>
        <mc:Fallback xmlns="">
          <p:sp>
            <p:nvSpPr>
              <p:cNvPr id="23" name="テキスト ボックス 22">
                <a:extLst>
                  <a:ext uri="{FF2B5EF4-FFF2-40B4-BE49-F238E27FC236}">
                    <a16:creationId xmlns:a16="http://schemas.microsoft.com/office/drawing/2014/main" id="{7D028DD9-3634-4387-A22A-231771882244}"/>
                  </a:ext>
                </a:extLst>
              </p:cNvPr>
              <p:cNvSpPr txBox="1">
                <a:spLocks noRot="1" noChangeAspect="1" noMove="1" noResize="1" noEditPoints="1" noAdjustHandles="1" noChangeArrowheads="1" noChangeShapeType="1" noTextEdit="1"/>
              </p:cNvSpPr>
              <p:nvPr/>
            </p:nvSpPr>
            <p:spPr>
              <a:xfrm>
                <a:off x="2185100" y="5035520"/>
                <a:ext cx="1189822" cy="584775"/>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2CDA2F84-6D4B-46B0-830F-21B472D83F14}"/>
                  </a:ext>
                </a:extLst>
              </p:cNvPr>
              <p:cNvSpPr txBox="1"/>
              <p:nvPr/>
            </p:nvSpPr>
            <p:spPr>
              <a:xfrm>
                <a:off x="4140771" y="1748458"/>
                <a:ext cx="3751379" cy="9848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2</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𝜀</m:t>
                          </m:r>
                        </m:e>
                        <m:sub>
                          <m:r>
                            <a:rPr kumimoji="1" lang="en-US" altLang="ja-JP" sz="3200" b="0" i="1" smtClean="0">
                              <a:latin typeface="Cambria Math" panose="02040503050406030204" pitchFamily="18" charset="0"/>
                            </a:rPr>
                            <m:t>𝑖</m:t>
                          </m:r>
                        </m:sub>
                      </m:sSub>
                    </m:oMath>
                  </m:oMathPara>
                </a14:m>
                <a:endParaRPr kumimoji="1" lang="en-US" altLang="ja-JP" sz="3200" dirty="0"/>
              </a:p>
              <a:p>
                <a:endParaRPr kumimoji="1" lang="en-US" altLang="ja-JP" sz="400" dirty="0"/>
              </a:p>
              <a:p>
                <a:pPr algn="ctr"/>
                <a:r>
                  <a:rPr lang="ja-JP" altLang="en-US" dirty="0"/>
                  <a:t>母回帰方程</a:t>
                </a:r>
                <a:r>
                  <a:rPr lang="ja-JP" altLang="en-US" sz="2000" dirty="0"/>
                  <a:t>式</a:t>
                </a:r>
                <a:endParaRPr kumimoji="1" lang="ja-JP" altLang="en-US" sz="2000" dirty="0"/>
              </a:p>
            </p:txBody>
          </p:sp>
        </mc:Choice>
        <mc:Fallback xmlns="">
          <p:sp>
            <p:nvSpPr>
              <p:cNvPr id="24" name="テキスト ボックス 23">
                <a:extLst>
                  <a:ext uri="{FF2B5EF4-FFF2-40B4-BE49-F238E27FC236}">
                    <a16:creationId xmlns:a16="http://schemas.microsoft.com/office/drawing/2014/main" id="{2CDA2F84-6D4B-46B0-830F-21B472D83F14}"/>
                  </a:ext>
                </a:extLst>
              </p:cNvPr>
              <p:cNvSpPr txBox="1">
                <a:spLocks noRot="1" noChangeAspect="1" noMove="1" noResize="1" noEditPoints="1" noAdjustHandles="1" noChangeArrowheads="1" noChangeShapeType="1" noTextEdit="1"/>
              </p:cNvSpPr>
              <p:nvPr/>
            </p:nvSpPr>
            <p:spPr>
              <a:xfrm>
                <a:off x="4140771" y="1748458"/>
                <a:ext cx="3751379" cy="984885"/>
              </a:xfrm>
              <a:prstGeom prst="rect">
                <a:avLst/>
              </a:prstGeom>
              <a:blipFill>
                <a:blip r:embed="rId9"/>
                <a:stretch>
                  <a:fillRect b="-7453"/>
                </a:stretch>
              </a:blipFill>
            </p:spPr>
            <p:txBody>
              <a:bodyPr/>
              <a:lstStyle/>
              <a:p>
                <a:r>
                  <a:rPr lang="ja-JP" altLang="en-US">
                    <a:noFill/>
                  </a:rPr>
                  <a:t> </a:t>
                </a:r>
              </a:p>
            </p:txBody>
          </p:sp>
        </mc:Fallback>
      </mc:AlternateContent>
      <p:sp>
        <p:nvSpPr>
          <p:cNvPr id="25" name="矢印: 下 24">
            <a:extLst>
              <a:ext uri="{FF2B5EF4-FFF2-40B4-BE49-F238E27FC236}">
                <a16:creationId xmlns:a16="http://schemas.microsoft.com/office/drawing/2014/main" id="{CA8529D3-CEEC-4D0A-A556-AA4424847B3F}"/>
              </a:ext>
            </a:extLst>
          </p:cNvPr>
          <p:cNvSpPr/>
          <p:nvPr/>
        </p:nvSpPr>
        <p:spPr>
          <a:xfrm rot="16200000">
            <a:off x="5618733" y="2485351"/>
            <a:ext cx="795453" cy="1070876"/>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CAA4BFEF-8938-4207-841D-702FA2C90BFA}"/>
                  </a:ext>
                </a:extLst>
              </p:cNvPr>
              <p:cNvSpPr txBox="1"/>
              <p:nvPr/>
            </p:nvSpPr>
            <p:spPr>
              <a:xfrm>
                <a:off x="4173684" y="5877090"/>
                <a:ext cx="3466746" cy="9809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𝑌</m:t>
                      </m:r>
                      <m:r>
                        <a:rPr kumimoji="1"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ja-JP" altLang="en-US" sz="3200" b="0" i="1" smtClean="0">
                                  <a:latin typeface="Cambria Math" panose="02040503050406030204" pitchFamily="18" charset="0"/>
                                </a:rPr>
                                <m:t>𝛽</m:t>
                              </m:r>
                            </m:e>
                          </m:acc>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ja-JP" altLang="en-US" sz="3200" b="0" i="1" smtClean="0">
                                  <a:latin typeface="Cambria Math" panose="02040503050406030204" pitchFamily="18" charset="0"/>
                                </a:rPr>
                                <m:t>𝛽</m:t>
                              </m:r>
                            </m:e>
                          </m:acc>
                        </m:e>
                        <m:sub>
                          <m:r>
                            <a:rPr lang="en-US" altLang="ja-JP" sz="3200" i="1">
                              <a:latin typeface="Cambria Math" panose="02040503050406030204" pitchFamily="18" charset="0"/>
                            </a:rPr>
                            <m:t>2</m:t>
                          </m:r>
                        </m:sub>
                      </m:sSub>
                      <m:r>
                        <a:rPr lang="en-US" altLang="ja-JP" sz="3200" b="0" i="1" smtClean="0">
                          <a:latin typeface="Cambria Math" panose="02040503050406030204" pitchFamily="18" charset="0"/>
                        </a:rPr>
                        <m:t>𝑋</m:t>
                      </m:r>
                    </m:oMath>
                  </m:oMathPara>
                </a14:m>
                <a:endParaRPr kumimoji="1" lang="en-US" altLang="ja-JP" sz="3200" dirty="0"/>
              </a:p>
              <a:p>
                <a:endParaRPr kumimoji="1" lang="en-US" altLang="ja-JP" sz="400" dirty="0"/>
              </a:p>
              <a:p>
                <a:pPr algn="ctr"/>
                <a:r>
                  <a:rPr lang="ja-JP" altLang="en-US" dirty="0"/>
                  <a:t>標本回帰方程式</a:t>
                </a:r>
                <a:endParaRPr kumimoji="1" lang="ja-JP" altLang="en-US" dirty="0"/>
              </a:p>
            </p:txBody>
          </p:sp>
        </mc:Choice>
        <mc:Fallback xmlns="">
          <p:sp>
            <p:nvSpPr>
              <p:cNvPr id="26" name="テキスト ボックス 25">
                <a:extLst>
                  <a:ext uri="{FF2B5EF4-FFF2-40B4-BE49-F238E27FC236}">
                    <a16:creationId xmlns:a16="http://schemas.microsoft.com/office/drawing/2014/main" id="{CAA4BFEF-8938-4207-841D-702FA2C90BFA}"/>
                  </a:ext>
                </a:extLst>
              </p:cNvPr>
              <p:cNvSpPr txBox="1">
                <a:spLocks noRot="1" noChangeAspect="1" noMove="1" noResize="1" noEditPoints="1" noAdjustHandles="1" noChangeArrowheads="1" noChangeShapeType="1" noTextEdit="1"/>
              </p:cNvSpPr>
              <p:nvPr/>
            </p:nvSpPr>
            <p:spPr>
              <a:xfrm>
                <a:off x="4173684" y="5877090"/>
                <a:ext cx="3466746" cy="980910"/>
              </a:xfrm>
              <a:prstGeom prst="rect">
                <a:avLst/>
              </a:prstGeom>
              <a:blipFill>
                <a:blip r:embed="rId10"/>
                <a:stretch>
                  <a:fillRect b="-6211"/>
                </a:stretch>
              </a:blipFill>
            </p:spPr>
            <p:txBody>
              <a:bodyPr/>
              <a:lstStyle/>
              <a:p>
                <a:r>
                  <a:rPr lang="ja-JP" altLang="en-US">
                    <a:noFill/>
                  </a:rPr>
                  <a:t> </a:t>
                </a:r>
              </a:p>
            </p:txBody>
          </p:sp>
        </mc:Fallback>
      </mc:AlternateContent>
      <p:sp>
        <p:nvSpPr>
          <p:cNvPr id="27" name="矢印: 下 26">
            <a:extLst>
              <a:ext uri="{FF2B5EF4-FFF2-40B4-BE49-F238E27FC236}">
                <a16:creationId xmlns:a16="http://schemas.microsoft.com/office/drawing/2014/main" id="{8474528A-D073-4F1C-B34B-B3A0038B18EC}"/>
              </a:ext>
            </a:extLst>
          </p:cNvPr>
          <p:cNvSpPr/>
          <p:nvPr/>
        </p:nvSpPr>
        <p:spPr>
          <a:xfrm rot="5400000">
            <a:off x="5618732" y="4219118"/>
            <a:ext cx="795453" cy="107087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D0404C8F-530A-461A-889E-CA380F7FD56A}"/>
                  </a:ext>
                </a:extLst>
              </p:cNvPr>
              <p:cNvSpPr txBox="1"/>
              <p:nvPr/>
            </p:nvSpPr>
            <p:spPr>
              <a:xfrm>
                <a:off x="4682209" y="3498041"/>
                <a:ext cx="3021682"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𝐸</m:t>
                      </m:r>
                      <m:d>
                        <m:dPr>
                          <m:ctrlPr>
                            <a:rPr kumimoji="1"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𝑌</m:t>
                              </m:r>
                            </m:e>
                            <m:sub>
                              <m:r>
                                <a:rPr lang="en-US" altLang="ja-JP" sz="2400" i="1">
                                  <a:latin typeface="Cambria Math" panose="02040503050406030204" pitchFamily="18" charset="0"/>
                                </a:rPr>
                                <m:t>𝑖</m:t>
                              </m:r>
                            </m:sub>
                          </m:sSub>
                        </m:e>
                      </m:d>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𝑖</m:t>
                          </m:r>
                        </m:sub>
                      </m:sSub>
                    </m:oMath>
                  </m:oMathPara>
                </a14:m>
                <a:endParaRPr kumimoji="1" lang="en-US" altLang="ja-JP"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𝐸</m:t>
                      </m:r>
                      <m:d>
                        <m:dPr>
                          <m:ctrlPr>
                            <a:rPr kumimoji="1"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𝜀</m:t>
                              </m:r>
                            </m:e>
                            <m:sub>
                              <m:r>
                                <a:rPr lang="en-US" altLang="ja-JP" sz="2400" i="1">
                                  <a:latin typeface="Cambria Math" panose="02040503050406030204" pitchFamily="18" charset="0"/>
                                </a:rPr>
                                <m:t>𝑖</m:t>
                              </m:r>
                            </m:sub>
                          </m:sSub>
                        </m:e>
                      </m:d>
                      <m:r>
                        <a:rPr kumimoji="1" lang="en-US" altLang="ja-JP" sz="2400" b="0" i="1" smtClean="0">
                          <a:latin typeface="Cambria Math" panose="02040503050406030204" pitchFamily="18" charset="0"/>
                        </a:rPr>
                        <m:t>=0                </m:t>
                      </m:r>
                    </m:oMath>
                  </m:oMathPara>
                </a14:m>
                <a:endParaRPr kumimoji="1" lang="ja-JP" altLang="en-US" sz="2400" dirty="0"/>
              </a:p>
            </p:txBody>
          </p:sp>
        </mc:Choice>
        <mc:Fallback xmlns="">
          <p:sp>
            <p:nvSpPr>
              <p:cNvPr id="29" name="テキスト ボックス 28">
                <a:extLst>
                  <a:ext uri="{FF2B5EF4-FFF2-40B4-BE49-F238E27FC236}">
                    <a16:creationId xmlns:a16="http://schemas.microsoft.com/office/drawing/2014/main" id="{D0404C8F-530A-461A-889E-CA380F7FD56A}"/>
                  </a:ext>
                </a:extLst>
              </p:cNvPr>
              <p:cNvSpPr txBox="1">
                <a:spLocks noRot="1" noChangeAspect="1" noMove="1" noResize="1" noEditPoints="1" noAdjustHandles="1" noChangeArrowheads="1" noChangeShapeType="1" noTextEdit="1"/>
              </p:cNvSpPr>
              <p:nvPr/>
            </p:nvSpPr>
            <p:spPr>
              <a:xfrm>
                <a:off x="4682209" y="3498041"/>
                <a:ext cx="3021682" cy="830997"/>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82DBD32C-C7E1-4547-BF8D-2F3AE29EC2EF}"/>
                  </a:ext>
                </a:extLst>
              </p:cNvPr>
              <p:cNvSpPr/>
              <p:nvPr/>
            </p:nvSpPr>
            <p:spPr>
              <a:xfrm>
                <a:off x="4356383" y="5343007"/>
                <a:ext cx="3470512" cy="48167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ja-JP" altLang="en-US" sz="2400" i="1">
                                  <a:latin typeface="Cambria Math" panose="02040503050406030204" pitchFamily="18" charset="0"/>
                                </a:rPr>
                                <m:t>𝛽</m:t>
                              </m:r>
                            </m:e>
                          </m:acc>
                        </m:e>
                        <m:sub>
                          <m:r>
                            <a:rPr lang="en-US" altLang="ja-JP" sz="2400" i="1">
                              <a:latin typeface="Cambria Math" panose="02040503050406030204" pitchFamily="18" charset="0"/>
                            </a:rPr>
                            <m:t>1</m:t>
                          </m:r>
                        </m:sub>
                      </m:sSub>
                      <m:r>
                        <a:rPr lang="en-US" altLang="ja-JP" sz="2400" b="0" i="1" smtClean="0">
                          <a:latin typeface="Cambria Math" panose="02040503050406030204" pitchFamily="18" charset="0"/>
                        </a:rPr>
                        <m:t>,</m:t>
                      </m:r>
                      <m:sSub>
                        <m:sSubPr>
                          <m:ctrlPr>
                            <a:rPr lang="en-US" altLang="ja-JP" sz="2400" i="1" smtClean="0">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ja-JP" altLang="en-US" sz="2400" i="1">
                                  <a:latin typeface="Cambria Math" panose="02040503050406030204" pitchFamily="18" charset="0"/>
                                </a:rPr>
                                <m:t>𝛽</m:t>
                              </m:r>
                            </m:e>
                          </m:acc>
                        </m:e>
                        <m:sub>
                          <m:r>
                            <a:rPr lang="en-US" altLang="ja-JP" sz="2400" i="1">
                              <a:latin typeface="Cambria Math" panose="02040503050406030204" pitchFamily="18" charset="0"/>
                            </a:rPr>
                            <m:t>1</m:t>
                          </m:r>
                        </m:sub>
                      </m:sSub>
                      <m:r>
                        <a:rPr lang="en-US" altLang="ja-JP" sz="2400" b="0" i="1" smtClean="0">
                          <a:latin typeface="Cambria Math" panose="02040503050406030204" pitchFamily="18" charset="0"/>
                        </a:rPr>
                        <m:t>:</m:t>
                      </m:r>
                      <m:r>
                        <a:rPr lang="ja-JP" altLang="en-US" sz="2400" i="1">
                          <a:latin typeface="Cambria Math" panose="02040503050406030204" pitchFamily="18" charset="0"/>
                        </a:rPr>
                        <m:t>標本</m:t>
                      </m:r>
                      <m:r>
                        <a:rPr lang="ja-JP" altLang="en-US" sz="2400" i="1" dirty="0">
                          <a:latin typeface="Cambria Math" panose="02040503050406030204" pitchFamily="18" charset="0"/>
                        </a:rPr>
                        <m:t>回帰係数</m:t>
                      </m:r>
                    </m:oMath>
                  </m:oMathPara>
                </a14:m>
                <a:endParaRPr lang="ja-JP" altLang="en-US" sz="2400" dirty="0"/>
              </a:p>
            </p:txBody>
          </p:sp>
        </mc:Choice>
        <mc:Fallback xmlns="">
          <p:sp>
            <p:nvSpPr>
              <p:cNvPr id="30" name="正方形/長方形 29">
                <a:extLst>
                  <a:ext uri="{FF2B5EF4-FFF2-40B4-BE49-F238E27FC236}">
                    <a16:creationId xmlns:a16="http://schemas.microsoft.com/office/drawing/2014/main" id="{82DBD32C-C7E1-4547-BF8D-2F3AE29EC2EF}"/>
                  </a:ext>
                </a:extLst>
              </p:cNvPr>
              <p:cNvSpPr>
                <a:spLocks noRot="1" noChangeAspect="1" noMove="1" noResize="1" noEditPoints="1" noAdjustHandles="1" noChangeArrowheads="1" noChangeShapeType="1" noTextEdit="1"/>
              </p:cNvSpPr>
              <p:nvPr/>
            </p:nvSpPr>
            <p:spPr>
              <a:xfrm>
                <a:off x="4356383" y="5343007"/>
                <a:ext cx="3470512" cy="481670"/>
              </a:xfrm>
              <a:prstGeom prst="rect">
                <a:avLst/>
              </a:prstGeom>
              <a:blipFill>
                <a:blip r:embed="rId12"/>
                <a:stretch>
                  <a:fillRect t="-10127" b="-164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a:extLst>
                  <a:ext uri="{FF2B5EF4-FFF2-40B4-BE49-F238E27FC236}">
                    <a16:creationId xmlns:a16="http://schemas.microsoft.com/office/drawing/2014/main" id="{76874202-1AD6-4F64-8D1F-9E36A5C736C6}"/>
                  </a:ext>
                </a:extLst>
              </p:cNvPr>
              <p:cNvSpPr/>
              <p:nvPr/>
            </p:nvSpPr>
            <p:spPr>
              <a:xfrm>
                <a:off x="4591017" y="1231397"/>
                <a:ext cx="2581284" cy="461665"/>
              </a:xfrm>
              <a:prstGeom prst="rect">
                <a:avLst/>
              </a:prstGeom>
            </p:spPr>
            <p:txBody>
              <a:bodyPr wrap="none">
                <a:spAutoFit/>
              </a:bodyPr>
              <a:lstStyle/>
              <a:p>
                <a14:m>
                  <m:oMath xmlns:m="http://schemas.openxmlformats.org/officeDocument/2006/math">
                    <m:sSub>
                      <m:sSubPr>
                        <m:ctrlPr>
                          <a:rPr lang="en-US" altLang="ja-JP" sz="2400" i="1" smtClean="0">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1</m:t>
                        </m:r>
                      </m:sub>
                    </m:sSub>
                    <m:r>
                      <a:rPr lang="en-US" altLang="ja-JP" sz="2400" b="0" i="1" smtClean="0">
                        <a:latin typeface="Cambria Math" panose="02040503050406030204" pitchFamily="18" charset="0"/>
                      </a:rPr>
                      <m:t>,</m:t>
                    </m:r>
                    <m:sSub>
                      <m:sSubPr>
                        <m:ctrlPr>
                          <a:rPr lang="en-US" altLang="ja-JP" sz="2400" i="1" smtClean="0">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b="0" i="1" smtClean="0">
                            <a:latin typeface="Cambria Math" panose="02040503050406030204" pitchFamily="18" charset="0"/>
                          </a:rPr>
                          <m:t>2</m:t>
                        </m:r>
                      </m:sub>
                    </m:sSub>
                    <m:r>
                      <a:rPr lang="en-US" altLang="ja-JP" sz="2400" b="0" i="1" smtClean="0">
                        <a:latin typeface="Cambria Math" panose="02040503050406030204" pitchFamily="18" charset="0"/>
                      </a:rPr>
                      <m:t>:</m:t>
                    </m:r>
                    <m:r>
                      <a:rPr lang="ja-JP" altLang="en-US" sz="2400" i="1">
                        <a:latin typeface="Cambria Math" panose="02040503050406030204" pitchFamily="18" charset="0"/>
                      </a:rPr>
                      <m:t>母</m:t>
                    </m:r>
                  </m:oMath>
                </a14:m>
                <a:r>
                  <a:rPr lang="ja-JP" altLang="en-US" sz="2400" dirty="0"/>
                  <a:t>回帰係数</a:t>
                </a:r>
              </a:p>
            </p:txBody>
          </p:sp>
        </mc:Choice>
        <mc:Fallback xmlns="">
          <p:sp>
            <p:nvSpPr>
              <p:cNvPr id="31" name="正方形/長方形 30">
                <a:extLst>
                  <a:ext uri="{FF2B5EF4-FFF2-40B4-BE49-F238E27FC236}">
                    <a16:creationId xmlns:a16="http://schemas.microsoft.com/office/drawing/2014/main" id="{76874202-1AD6-4F64-8D1F-9E36A5C736C6}"/>
                  </a:ext>
                </a:extLst>
              </p:cNvPr>
              <p:cNvSpPr>
                <a:spLocks noRot="1" noChangeAspect="1" noMove="1" noResize="1" noEditPoints="1" noAdjustHandles="1" noChangeArrowheads="1" noChangeShapeType="1" noTextEdit="1"/>
              </p:cNvSpPr>
              <p:nvPr/>
            </p:nvSpPr>
            <p:spPr>
              <a:xfrm>
                <a:off x="4591017" y="1231397"/>
                <a:ext cx="2581284" cy="461665"/>
              </a:xfrm>
              <a:prstGeom prst="rect">
                <a:avLst/>
              </a:prstGeom>
              <a:blipFill>
                <a:blip r:embed="rId13"/>
                <a:stretch>
                  <a:fillRect l="-1887" t="-10526" r="-2594" b="-2894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222947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CCC1D9-5A84-4CA8-9B2D-2D1DC4BECF31}"/>
              </a:ext>
            </a:extLst>
          </p:cNvPr>
          <p:cNvSpPr>
            <a:spLocks noGrp="1"/>
          </p:cNvSpPr>
          <p:nvPr>
            <p:ph type="title"/>
          </p:nvPr>
        </p:nvSpPr>
        <p:spPr>
          <a:xfrm>
            <a:off x="76200" y="121285"/>
            <a:ext cx="10515600" cy="1325563"/>
          </a:xfrm>
        </p:spPr>
        <p:txBody>
          <a:bodyPr/>
          <a:lstStyle/>
          <a:p>
            <a:r>
              <a:rPr lang="en-US" altLang="ja-JP" dirty="0"/>
              <a:t>7.2.1 </a:t>
            </a:r>
            <a:r>
              <a:rPr lang="ja-JP" altLang="en-US"/>
              <a:t>回帰分析</a:t>
            </a:r>
            <a:endParaRPr kumimoji="1" lang="ja-JP" altLang="en-US" dirty="0"/>
          </a:p>
        </p:txBody>
      </p:sp>
      <p:pic>
        <p:nvPicPr>
          <p:cNvPr id="7" name="図 6">
            <a:extLst>
              <a:ext uri="{FF2B5EF4-FFF2-40B4-BE49-F238E27FC236}">
                <a16:creationId xmlns:a16="http://schemas.microsoft.com/office/drawing/2014/main" id="{05787F96-A3CA-4130-B9C6-7809181C47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9182" y="1748773"/>
            <a:ext cx="6139346" cy="4092897"/>
          </a:xfrm>
          <a:prstGeom prst="rect">
            <a:avLst/>
          </a:prstGeom>
        </p:spPr>
      </p:pic>
      <p:cxnSp>
        <p:nvCxnSpPr>
          <p:cNvPr id="11" name="直線矢印コネクタ 10">
            <a:extLst>
              <a:ext uri="{FF2B5EF4-FFF2-40B4-BE49-F238E27FC236}">
                <a16:creationId xmlns:a16="http://schemas.microsoft.com/office/drawing/2014/main" id="{3366F92D-1451-4F31-AAEA-EDCCB0C4A9D0}"/>
              </a:ext>
            </a:extLst>
          </p:cNvPr>
          <p:cNvCxnSpPr>
            <a:cxnSpLocks/>
          </p:cNvCxnSpPr>
          <p:nvPr/>
        </p:nvCxnSpPr>
        <p:spPr>
          <a:xfrm>
            <a:off x="9979785" y="2450214"/>
            <a:ext cx="0" cy="905553"/>
          </a:xfrm>
          <a:prstGeom prst="straightConnector1">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8B6EFB50-33C2-429F-9391-4267968441F2}"/>
                  </a:ext>
                </a:extLst>
              </p:cNvPr>
              <p:cNvSpPr/>
              <p:nvPr/>
            </p:nvSpPr>
            <p:spPr>
              <a:xfrm>
                <a:off x="9591390" y="2517469"/>
                <a:ext cx="5059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solidFill>
                                <a:schemeClr val="accent2"/>
                              </a:solidFill>
                              <a:latin typeface="Cambria Math" panose="02040503050406030204" pitchFamily="18" charset="0"/>
                            </a:rPr>
                          </m:ctrlPr>
                        </m:sSubPr>
                        <m:e>
                          <m:r>
                            <a:rPr lang="ja-JP" altLang="en-US" sz="2400" i="1">
                              <a:solidFill>
                                <a:schemeClr val="accent2"/>
                              </a:solidFill>
                              <a:latin typeface="Cambria Math" panose="02040503050406030204" pitchFamily="18" charset="0"/>
                            </a:rPr>
                            <m:t>𝜀</m:t>
                          </m:r>
                        </m:e>
                        <m:sub>
                          <m:r>
                            <a:rPr lang="en-US" altLang="ja-JP" sz="2400" i="1">
                              <a:solidFill>
                                <a:schemeClr val="accent2"/>
                              </a:solidFill>
                              <a:latin typeface="Cambria Math" panose="02040503050406030204" pitchFamily="18" charset="0"/>
                            </a:rPr>
                            <m:t>𝑖</m:t>
                          </m:r>
                        </m:sub>
                      </m:sSub>
                    </m:oMath>
                  </m:oMathPara>
                </a14:m>
                <a:endParaRPr lang="ja-JP" altLang="en-US" sz="2400" dirty="0">
                  <a:solidFill>
                    <a:schemeClr val="accent2">
                      <a:lumMod val="75000"/>
                    </a:schemeClr>
                  </a:solidFill>
                </a:endParaRPr>
              </a:p>
            </p:txBody>
          </p:sp>
        </mc:Choice>
        <mc:Fallback xmlns="">
          <p:sp>
            <p:nvSpPr>
              <p:cNvPr id="14" name="正方形/長方形 13">
                <a:extLst>
                  <a:ext uri="{FF2B5EF4-FFF2-40B4-BE49-F238E27FC236}">
                    <a16:creationId xmlns:a16="http://schemas.microsoft.com/office/drawing/2014/main" id="{8B6EFB50-33C2-429F-9391-4267968441F2}"/>
                  </a:ext>
                </a:extLst>
              </p:cNvPr>
              <p:cNvSpPr>
                <a:spLocks noRot="1" noChangeAspect="1" noMove="1" noResize="1" noEditPoints="1" noAdjustHandles="1" noChangeArrowheads="1" noChangeShapeType="1" noTextEdit="1"/>
              </p:cNvSpPr>
              <p:nvPr/>
            </p:nvSpPr>
            <p:spPr>
              <a:xfrm>
                <a:off x="9591390" y="2517469"/>
                <a:ext cx="505908" cy="461665"/>
              </a:xfrm>
              <a:prstGeom prst="rect">
                <a:avLst/>
              </a:prstGeom>
              <a:blipFill>
                <a:blip r:embed="rId4"/>
                <a:stretch>
                  <a:fillRect/>
                </a:stretch>
              </a:blipFill>
            </p:spPr>
            <p:txBody>
              <a:bodyPr/>
              <a:lstStyle/>
              <a:p>
                <a:r>
                  <a:rPr lang="ja-JP" altLang="en-US">
                    <a:noFill/>
                  </a:rPr>
                  <a:t> </a:t>
                </a:r>
              </a:p>
            </p:txBody>
          </p:sp>
        </mc:Fallback>
      </mc:AlternateContent>
      <p:cxnSp>
        <p:nvCxnSpPr>
          <p:cNvPr id="17" name="直線矢印コネクタ 16">
            <a:extLst>
              <a:ext uri="{FF2B5EF4-FFF2-40B4-BE49-F238E27FC236}">
                <a16:creationId xmlns:a16="http://schemas.microsoft.com/office/drawing/2014/main" id="{E12FECA7-5670-44DB-B9B1-79B5C3FF0B06}"/>
              </a:ext>
            </a:extLst>
          </p:cNvPr>
          <p:cNvCxnSpPr>
            <a:cxnSpLocks/>
          </p:cNvCxnSpPr>
          <p:nvPr/>
        </p:nvCxnSpPr>
        <p:spPr>
          <a:xfrm>
            <a:off x="8215252" y="4134222"/>
            <a:ext cx="0" cy="472054"/>
          </a:xfrm>
          <a:prstGeom prst="straightConnector1">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8" name="正方形/長方形 17">
                <a:extLst>
                  <a:ext uri="{FF2B5EF4-FFF2-40B4-BE49-F238E27FC236}">
                    <a16:creationId xmlns:a16="http://schemas.microsoft.com/office/drawing/2014/main" id="{A4B4397F-ADB2-4E41-8D36-09E10525348B}"/>
                  </a:ext>
                </a:extLst>
              </p:cNvPr>
              <p:cNvSpPr/>
              <p:nvPr/>
            </p:nvSpPr>
            <p:spPr>
              <a:xfrm>
                <a:off x="10012836" y="3426221"/>
                <a:ext cx="5059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solidFill>
                                <a:schemeClr val="accent2"/>
                              </a:solidFill>
                              <a:latin typeface="Cambria Math" panose="02040503050406030204" pitchFamily="18" charset="0"/>
                            </a:rPr>
                          </m:ctrlPr>
                        </m:sSubPr>
                        <m:e>
                          <m:r>
                            <a:rPr lang="ja-JP" altLang="en-US" sz="2400" i="1">
                              <a:solidFill>
                                <a:schemeClr val="accent2"/>
                              </a:solidFill>
                              <a:latin typeface="Cambria Math" panose="02040503050406030204" pitchFamily="18" charset="0"/>
                            </a:rPr>
                            <m:t>𝜀</m:t>
                          </m:r>
                        </m:e>
                        <m:sub>
                          <m:r>
                            <a:rPr lang="en-US" altLang="ja-JP" sz="2400" i="1">
                              <a:solidFill>
                                <a:schemeClr val="accent2"/>
                              </a:solidFill>
                              <a:latin typeface="Cambria Math" panose="02040503050406030204" pitchFamily="18" charset="0"/>
                            </a:rPr>
                            <m:t>𝑖</m:t>
                          </m:r>
                        </m:sub>
                      </m:sSub>
                    </m:oMath>
                  </m:oMathPara>
                </a14:m>
                <a:endParaRPr lang="ja-JP" altLang="en-US" sz="2400" dirty="0">
                  <a:solidFill>
                    <a:schemeClr val="accent2">
                      <a:lumMod val="75000"/>
                    </a:schemeClr>
                  </a:solidFill>
                </a:endParaRPr>
              </a:p>
            </p:txBody>
          </p:sp>
        </mc:Choice>
        <mc:Fallback xmlns="">
          <p:sp>
            <p:nvSpPr>
              <p:cNvPr id="18" name="正方形/長方形 17">
                <a:extLst>
                  <a:ext uri="{FF2B5EF4-FFF2-40B4-BE49-F238E27FC236}">
                    <a16:creationId xmlns:a16="http://schemas.microsoft.com/office/drawing/2014/main" id="{A4B4397F-ADB2-4E41-8D36-09E10525348B}"/>
                  </a:ext>
                </a:extLst>
              </p:cNvPr>
              <p:cNvSpPr>
                <a:spLocks noRot="1" noChangeAspect="1" noMove="1" noResize="1" noEditPoints="1" noAdjustHandles="1" noChangeArrowheads="1" noChangeShapeType="1" noTextEdit="1"/>
              </p:cNvSpPr>
              <p:nvPr/>
            </p:nvSpPr>
            <p:spPr>
              <a:xfrm>
                <a:off x="10012836" y="3426221"/>
                <a:ext cx="505908" cy="461665"/>
              </a:xfrm>
              <a:prstGeom prst="rect">
                <a:avLst/>
              </a:prstGeom>
              <a:blipFill>
                <a:blip r:embed="rId5"/>
                <a:stretch>
                  <a:fillRect b="-1316"/>
                </a:stretch>
              </a:blipFill>
            </p:spPr>
            <p:txBody>
              <a:bodyPr/>
              <a:lstStyle/>
              <a:p>
                <a:r>
                  <a:rPr lang="ja-JP" altLang="en-US">
                    <a:noFill/>
                  </a:rPr>
                  <a:t> </a:t>
                </a:r>
              </a:p>
            </p:txBody>
          </p:sp>
        </mc:Fallback>
      </mc:AlternateContent>
      <p:cxnSp>
        <p:nvCxnSpPr>
          <p:cNvPr id="19" name="直線矢印コネクタ 18">
            <a:extLst>
              <a:ext uri="{FF2B5EF4-FFF2-40B4-BE49-F238E27FC236}">
                <a16:creationId xmlns:a16="http://schemas.microsoft.com/office/drawing/2014/main" id="{0146E281-3253-4298-B47C-7AE5B4E8DD60}"/>
              </a:ext>
            </a:extLst>
          </p:cNvPr>
          <p:cNvCxnSpPr>
            <a:cxnSpLocks/>
          </p:cNvCxnSpPr>
          <p:nvPr/>
        </p:nvCxnSpPr>
        <p:spPr>
          <a:xfrm>
            <a:off x="10097298" y="3389201"/>
            <a:ext cx="0" cy="734004"/>
          </a:xfrm>
          <a:prstGeom prst="straightConnector1">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D189193B-3487-4CCF-8E64-8251D1521CA3}"/>
                  </a:ext>
                </a:extLst>
              </p:cNvPr>
              <p:cNvSpPr/>
              <p:nvPr/>
            </p:nvSpPr>
            <p:spPr>
              <a:xfrm>
                <a:off x="7820161" y="4067158"/>
                <a:ext cx="5059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solidFill>
                                <a:schemeClr val="accent2"/>
                              </a:solidFill>
                              <a:latin typeface="Cambria Math" panose="02040503050406030204" pitchFamily="18" charset="0"/>
                            </a:rPr>
                          </m:ctrlPr>
                        </m:sSubPr>
                        <m:e>
                          <m:r>
                            <a:rPr lang="ja-JP" altLang="en-US" sz="2400" i="1">
                              <a:solidFill>
                                <a:schemeClr val="accent2"/>
                              </a:solidFill>
                              <a:latin typeface="Cambria Math" panose="02040503050406030204" pitchFamily="18" charset="0"/>
                            </a:rPr>
                            <m:t>𝜀</m:t>
                          </m:r>
                        </m:e>
                        <m:sub>
                          <m:r>
                            <a:rPr lang="en-US" altLang="ja-JP" sz="2400" i="1">
                              <a:solidFill>
                                <a:schemeClr val="accent2"/>
                              </a:solidFill>
                              <a:latin typeface="Cambria Math" panose="02040503050406030204" pitchFamily="18" charset="0"/>
                            </a:rPr>
                            <m:t>𝑖</m:t>
                          </m:r>
                        </m:sub>
                      </m:sSub>
                    </m:oMath>
                  </m:oMathPara>
                </a14:m>
                <a:endParaRPr lang="ja-JP" altLang="en-US" sz="2400" dirty="0">
                  <a:solidFill>
                    <a:schemeClr val="accent2">
                      <a:lumMod val="75000"/>
                    </a:schemeClr>
                  </a:solidFill>
                </a:endParaRPr>
              </a:p>
            </p:txBody>
          </p:sp>
        </mc:Choice>
        <mc:Fallback xmlns="">
          <p:sp>
            <p:nvSpPr>
              <p:cNvPr id="20" name="正方形/長方形 19">
                <a:extLst>
                  <a:ext uri="{FF2B5EF4-FFF2-40B4-BE49-F238E27FC236}">
                    <a16:creationId xmlns:a16="http://schemas.microsoft.com/office/drawing/2014/main" id="{D189193B-3487-4CCF-8E64-8251D1521CA3}"/>
                  </a:ext>
                </a:extLst>
              </p:cNvPr>
              <p:cNvSpPr>
                <a:spLocks noRot="1" noChangeAspect="1" noMove="1" noResize="1" noEditPoints="1" noAdjustHandles="1" noChangeArrowheads="1" noChangeShapeType="1" noTextEdit="1"/>
              </p:cNvSpPr>
              <p:nvPr/>
            </p:nvSpPr>
            <p:spPr>
              <a:xfrm>
                <a:off x="7820161" y="4067158"/>
                <a:ext cx="505908" cy="461665"/>
              </a:xfrm>
              <a:prstGeom prst="rect">
                <a:avLst/>
              </a:prstGeom>
              <a:blipFill>
                <a:blip r:embed="rId6"/>
                <a:stretch>
                  <a:fillRect b="-1316"/>
                </a:stretch>
              </a:blipFill>
            </p:spPr>
            <p:txBody>
              <a:bodyPr/>
              <a:lstStyle/>
              <a:p>
                <a:r>
                  <a:rPr lang="ja-JP" altLang="en-US">
                    <a:noFill/>
                  </a:rPr>
                  <a:t> </a:t>
                </a:r>
              </a:p>
            </p:txBody>
          </p:sp>
        </mc:Fallback>
      </mc:AlternateContent>
      <p:sp>
        <p:nvSpPr>
          <p:cNvPr id="22" name="四角形: 角を丸くする 21">
            <a:extLst>
              <a:ext uri="{FF2B5EF4-FFF2-40B4-BE49-F238E27FC236}">
                <a16:creationId xmlns:a16="http://schemas.microsoft.com/office/drawing/2014/main" id="{25587A7C-830A-48C0-961F-93D89C327F7B}"/>
              </a:ext>
            </a:extLst>
          </p:cNvPr>
          <p:cNvSpPr/>
          <p:nvPr/>
        </p:nvSpPr>
        <p:spPr>
          <a:xfrm>
            <a:off x="113325" y="2017263"/>
            <a:ext cx="3756140" cy="391838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solidFill>
                  <a:schemeClr val="accent6">
                    <a:lumMod val="75000"/>
                  </a:schemeClr>
                </a:solidFill>
              </a:rPr>
              <a:t>母集団</a:t>
            </a:r>
            <a:endParaRPr kumimoji="1" lang="en-US" altLang="ja-JP" sz="2800" dirty="0">
              <a:solidFill>
                <a:schemeClr val="accent6">
                  <a:lumMod val="75000"/>
                </a:schemeClr>
              </a:solidFill>
            </a:endParaRPr>
          </a:p>
          <a:p>
            <a:pPr algn="ctr"/>
            <a:endParaRPr kumimoji="1" lang="en-US" altLang="ja-JP" sz="2800" dirty="0">
              <a:solidFill>
                <a:schemeClr val="accent6">
                  <a:lumMod val="75000"/>
                </a:schemeClr>
              </a:solidFill>
            </a:endParaRPr>
          </a:p>
          <a:p>
            <a:pPr algn="ctr"/>
            <a:endParaRPr kumimoji="1" lang="en-US" altLang="ja-JP" sz="2800" dirty="0"/>
          </a:p>
          <a:p>
            <a:pPr algn="ctr"/>
            <a:endParaRPr lang="en-US" altLang="ja-JP" sz="2800" dirty="0"/>
          </a:p>
          <a:p>
            <a:pPr algn="ctr"/>
            <a:endParaRPr kumimoji="1" lang="en-US" altLang="ja-JP" sz="2800" dirty="0"/>
          </a:p>
          <a:p>
            <a:pPr algn="ctr"/>
            <a:endParaRPr kumimoji="1" lang="en-US" altLang="ja-JP" sz="2800" dirty="0"/>
          </a:p>
          <a:p>
            <a:pPr algn="ctr"/>
            <a:endParaRPr lang="en-US" altLang="ja-JP" sz="2800" dirty="0"/>
          </a:p>
          <a:p>
            <a:pPr algn="ctr"/>
            <a:endParaRPr lang="en-US" altLang="ja-JP" sz="2800" dirty="0"/>
          </a:p>
          <a:p>
            <a:pPr algn="ctr"/>
            <a:endParaRPr lang="en-US" altLang="ja-JP" sz="2800" dirty="0"/>
          </a:p>
        </p:txBody>
      </p:sp>
      <p:sp>
        <p:nvSpPr>
          <p:cNvPr id="23" name="テキスト ボックス 22">
            <a:extLst>
              <a:ext uri="{FF2B5EF4-FFF2-40B4-BE49-F238E27FC236}">
                <a16:creationId xmlns:a16="http://schemas.microsoft.com/office/drawing/2014/main" id="{B8492D8F-A9C7-47C4-9D94-181FD80A8613}"/>
              </a:ext>
            </a:extLst>
          </p:cNvPr>
          <p:cNvSpPr txBox="1"/>
          <p:nvPr/>
        </p:nvSpPr>
        <p:spPr>
          <a:xfrm>
            <a:off x="1683618" y="4729983"/>
            <a:ext cx="615553" cy="913053"/>
          </a:xfrm>
          <a:prstGeom prst="rect">
            <a:avLst/>
          </a:prstGeom>
          <a:noFill/>
        </p:spPr>
        <p:txBody>
          <a:bodyPr vert="eaVert" wrap="square" rtlCol="0">
            <a:spAutoFit/>
          </a:bodyPr>
          <a:lstStyle/>
          <a:p>
            <a:r>
              <a:rPr kumimoji="1" lang="en-US" altLang="ja-JP" sz="2800" dirty="0"/>
              <a:t>……</a:t>
            </a:r>
            <a:endParaRPr kumimoji="1" lang="ja-JP" altLang="en-US" sz="2800" dirty="0"/>
          </a:p>
        </p:txBody>
      </p:sp>
      <p:pic>
        <p:nvPicPr>
          <p:cNvPr id="24" name="図 23">
            <a:extLst>
              <a:ext uri="{FF2B5EF4-FFF2-40B4-BE49-F238E27FC236}">
                <a16:creationId xmlns:a16="http://schemas.microsoft.com/office/drawing/2014/main" id="{09933474-1A1C-430F-B69A-67AA4F2208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2817" y="2662354"/>
            <a:ext cx="2377153" cy="2067629"/>
          </a:xfrm>
          <a:prstGeom prst="rect">
            <a:avLst/>
          </a:prstGeom>
        </p:spPr>
      </p:pic>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010E858F-F77E-4AC3-8899-C1E14593C031}"/>
                  </a:ext>
                </a:extLst>
              </p:cNvPr>
              <p:cNvSpPr txBox="1"/>
              <p:nvPr/>
            </p:nvSpPr>
            <p:spPr>
              <a:xfrm>
                <a:off x="952274" y="5350869"/>
                <a:ext cx="79841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𝑌</m:t>
                      </m:r>
                    </m:oMath>
                  </m:oMathPara>
                </a14:m>
                <a:endParaRPr kumimoji="1" lang="ja-JP" altLang="en-US" sz="3200" dirty="0"/>
              </a:p>
            </p:txBody>
          </p:sp>
        </mc:Choice>
        <mc:Fallback xmlns="">
          <p:sp>
            <p:nvSpPr>
              <p:cNvPr id="25" name="テキスト ボックス 24">
                <a:extLst>
                  <a:ext uri="{FF2B5EF4-FFF2-40B4-BE49-F238E27FC236}">
                    <a16:creationId xmlns:a16="http://schemas.microsoft.com/office/drawing/2014/main" id="{010E858F-F77E-4AC3-8899-C1E14593C031}"/>
                  </a:ext>
                </a:extLst>
              </p:cNvPr>
              <p:cNvSpPr txBox="1">
                <a:spLocks noRot="1" noChangeAspect="1" noMove="1" noResize="1" noEditPoints="1" noAdjustHandles="1" noChangeArrowheads="1" noChangeShapeType="1" noTextEdit="1"/>
              </p:cNvSpPr>
              <p:nvPr/>
            </p:nvSpPr>
            <p:spPr>
              <a:xfrm>
                <a:off x="952274" y="5350869"/>
                <a:ext cx="798419" cy="584775"/>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F3057908-2539-4024-B974-C57E5D30C362}"/>
                  </a:ext>
                </a:extLst>
              </p:cNvPr>
              <p:cNvSpPr txBox="1"/>
              <p:nvPr/>
            </p:nvSpPr>
            <p:spPr>
              <a:xfrm>
                <a:off x="1994731" y="5372462"/>
                <a:ext cx="118982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𝑋</m:t>
                      </m:r>
                    </m:oMath>
                  </m:oMathPara>
                </a14:m>
                <a:endParaRPr kumimoji="1" lang="ja-JP" altLang="en-US" sz="3200" dirty="0"/>
              </a:p>
            </p:txBody>
          </p:sp>
        </mc:Choice>
        <mc:Fallback xmlns="">
          <p:sp>
            <p:nvSpPr>
              <p:cNvPr id="26" name="テキスト ボックス 25">
                <a:extLst>
                  <a:ext uri="{FF2B5EF4-FFF2-40B4-BE49-F238E27FC236}">
                    <a16:creationId xmlns:a16="http://schemas.microsoft.com/office/drawing/2014/main" id="{F3057908-2539-4024-B974-C57E5D30C362}"/>
                  </a:ext>
                </a:extLst>
              </p:cNvPr>
              <p:cNvSpPr txBox="1">
                <a:spLocks noRot="1" noChangeAspect="1" noMove="1" noResize="1" noEditPoints="1" noAdjustHandles="1" noChangeArrowheads="1" noChangeShapeType="1" noTextEdit="1"/>
              </p:cNvSpPr>
              <p:nvPr/>
            </p:nvSpPr>
            <p:spPr>
              <a:xfrm>
                <a:off x="1994731" y="5372462"/>
                <a:ext cx="1189822" cy="584775"/>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A6365FE6-A902-4529-B78C-EE2BA9E4736E}"/>
                  </a:ext>
                </a:extLst>
              </p:cNvPr>
              <p:cNvSpPr txBox="1"/>
              <p:nvPr/>
            </p:nvSpPr>
            <p:spPr>
              <a:xfrm>
                <a:off x="118086" y="1439668"/>
                <a:ext cx="375137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2</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solidFill>
                                <a:schemeClr val="accent2"/>
                              </a:solidFill>
                              <a:latin typeface="Cambria Math" panose="02040503050406030204" pitchFamily="18" charset="0"/>
                            </a:rPr>
                          </m:ctrlPr>
                        </m:sSubPr>
                        <m:e>
                          <m:r>
                            <a:rPr kumimoji="1" lang="ja-JP" altLang="en-US" sz="3200" b="0" i="1" smtClean="0">
                              <a:solidFill>
                                <a:schemeClr val="accent2"/>
                              </a:solidFill>
                              <a:latin typeface="Cambria Math" panose="02040503050406030204" pitchFamily="18" charset="0"/>
                            </a:rPr>
                            <m:t>𝜀</m:t>
                          </m:r>
                        </m:e>
                        <m:sub>
                          <m:r>
                            <a:rPr kumimoji="1" lang="en-US" altLang="ja-JP" sz="3200" b="0" i="1" smtClean="0">
                              <a:solidFill>
                                <a:schemeClr val="accent2"/>
                              </a:solidFill>
                              <a:latin typeface="Cambria Math" panose="02040503050406030204" pitchFamily="18" charset="0"/>
                            </a:rPr>
                            <m:t>𝑖</m:t>
                          </m:r>
                        </m:sub>
                      </m:sSub>
                    </m:oMath>
                  </m:oMathPara>
                </a14:m>
                <a:endParaRPr kumimoji="1" lang="en-US" altLang="ja-JP" sz="3200" dirty="0"/>
              </a:p>
            </p:txBody>
          </p:sp>
        </mc:Choice>
        <mc:Fallback xmlns="">
          <p:sp>
            <p:nvSpPr>
              <p:cNvPr id="32" name="テキスト ボックス 31">
                <a:extLst>
                  <a:ext uri="{FF2B5EF4-FFF2-40B4-BE49-F238E27FC236}">
                    <a16:creationId xmlns:a16="http://schemas.microsoft.com/office/drawing/2014/main" id="{A6365FE6-A902-4529-B78C-EE2BA9E4736E}"/>
                  </a:ext>
                </a:extLst>
              </p:cNvPr>
              <p:cNvSpPr txBox="1">
                <a:spLocks noRot="1" noChangeAspect="1" noMove="1" noResize="1" noEditPoints="1" noAdjustHandles="1" noChangeArrowheads="1" noChangeShapeType="1" noTextEdit="1"/>
              </p:cNvSpPr>
              <p:nvPr/>
            </p:nvSpPr>
            <p:spPr>
              <a:xfrm>
                <a:off x="118086" y="1439668"/>
                <a:ext cx="3751379" cy="584775"/>
              </a:xfrm>
              <a:prstGeom prst="rect">
                <a:avLst/>
              </a:prstGeom>
              <a:blipFill>
                <a:blip r:embed="rId10"/>
                <a:stretch>
                  <a:fillRect/>
                </a:stretch>
              </a:blipFill>
            </p:spPr>
            <p:txBody>
              <a:bodyPr/>
              <a:lstStyle/>
              <a:p>
                <a:r>
                  <a:rPr lang="ja-JP" altLang="en-US">
                    <a:noFill/>
                  </a:rPr>
                  <a:t> </a:t>
                </a:r>
              </a:p>
            </p:txBody>
          </p:sp>
        </mc:Fallback>
      </mc:AlternateContent>
      <p:sp>
        <p:nvSpPr>
          <p:cNvPr id="33" name="矢印: 下 32">
            <a:extLst>
              <a:ext uri="{FF2B5EF4-FFF2-40B4-BE49-F238E27FC236}">
                <a16:creationId xmlns:a16="http://schemas.microsoft.com/office/drawing/2014/main" id="{F2BCC28B-EEF5-4AFE-9F8D-AE886AB8E63D}"/>
              </a:ext>
            </a:extLst>
          </p:cNvPr>
          <p:cNvSpPr/>
          <p:nvPr/>
        </p:nvSpPr>
        <p:spPr>
          <a:xfrm rot="16200000">
            <a:off x="4553472" y="2610589"/>
            <a:ext cx="795453" cy="1070876"/>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3111E5B9-8C3E-4690-A926-40DEA7E10382}"/>
              </a:ext>
            </a:extLst>
          </p:cNvPr>
          <p:cNvSpPr txBox="1"/>
          <p:nvPr/>
        </p:nvSpPr>
        <p:spPr>
          <a:xfrm>
            <a:off x="4336562" y="2268649"/>
            <a:ext cx="1568473" cy="461665"/>
          </a:xfrm>
          <a:prstGeom prst="rect">
            <a:avLst/>
          </a:prstGeom>
          <a:noFill/>
        </p:spPr>
        <p:txBody>
          <a:bodyPr wrap="square" rtlCol="0">
            <a:spAutoFit/>
          </a:bodyPr>
          <a:lstStyle/>
          <a:p>
            <a:r>
              <a:rPr kumimoji="1" lang="ja-JP" altLang="en-US" sz="2400" b="1" dirty="0">
                <a:solidFill>
                  <a:schemeClr val="accent6">
                    <a:lumMod val="75000"/>
                  </a:schemeClr>
                </a:solidFill>
              </a:rPr>
              <a:t>標本抽出</a:t>
            </a:r>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62C5F796-0608-4014-A352-8E6B1E4A4B3D}"/>
                  </a:ext>
                </a:extLst>
              </p:cNvPr>
              <p:cNvSpPr txBox="1"/>
              <p:nvPr/>
            </p:nvSpPr>
            <p:spPr>
              <a:xfrm>
                <a:off x="952274" y="6039922"/>
                <a:ext cx="11056112" cy="611386"/>
              </a:xfrm>
              <a:prstGeom prst="rect">
                <a:avLst/>
              </a:prstGeom>
              <a:noFill/>
            </p:spPr>
            <p:txBody>
              <a:bodyPr wrap="square" rtlCol="0">
                <a:spAutoFit/>
              </a:bodyPr>
              <a:lstStyle/>
              <a:p>
                <a:r>
                  <a:rPr kumimoji="1" lang="ja-JP" altLang="en-US" sz="3200" b="1" dirty="0">
                    <a:solidFill>
                      <a:srgbClr val="0070C0"/>
                    </a:solidFill>
                    <a:effectLst/>
                  </a:rPr>
                  <a:t>推定「</a:t>
                </a:r>
                <a:r>
                  <a:rPr kumimoji="1" lang="ja-JP" altLang="en-US" sz="3200" dirty="0">
                    <a:solidFill>
                      <a:srgbClr val="0070C0"/>
                    </a:solidFill>
                    <a:effectLst/>
                  </a:rPr>
                  <a:t>きっと</a:t>
                </a:r>
                <a14:m>
                  <m:oMath xmlns:m="http://schemas.openxmlformats.org/officeDocument/2006/math">
                    <m:r>
                      <a:rPr kumimoji="1" lang="en-US" altLang="ja-JP" sz="3200" b="0" i="1" smtClean="0">
                        <a:solidFill>
                          <a:srgbClr val="0070C0"/>
                        </a:solidFill>
                        <a:effectLst/>
                        <a:latin typeface="Cambria Math" panose="02040503050406030204" pitchFamily="18" charset="0"/>
                      </a:rPr>
                      <m:t>𝑌</m:t>
                    </m:r>
                    <m:r>
                      <a:rPr kumimoji="1" lang="en-US" altLang="ja-JP" sz="3200" b="0" i="1" smtClean="0">
                        <a:solidFill>
                          <a:srgbClr val="0070C0"/>
                        </a:solidFill>
                        <a:effectLst/>
                        <a:latin typeface="Cambria Math" panose="02040503050406030204" pitchFamily="18" charset="0"/>
                      </a:rPr>
                      <m:t>=</m:t>
                    </m:r>
                    <m:sSub>
                      <m:sSubPr>
                        <m:ctrlPr>
                          <a:rPr lang="en-US" altLang="ja-JP" sz="3200" i="1">
                            <a:solidFill>
                              <a:srgbClr val="0070C0"/>
                            </a:solidFill>
                            <a:effectLst/>
                            <a:latin typeface="Cambria Math" panose="02040503050406030204" pitchFamily="18" charset="0"/>
                          </a:rPr>
                        </m:ctrlPr>
                      </m:sSubPr>
                      <m:e>
                        <m:acc>
                          <m:accPr>
                            <m:chr m:val="̂"/>
                            <m:ctrlPr>
                              <a:rPr kumimoji="1" lang="en-US" altLang="ja-JP" sz="3200" i="1" smtClean="0">
                                <a:solidFill>
                                  <a:srgbClr val="0070C0"/>
                                </a:solidFill>
                                <a:effectLst/>
                                <a:latin typeface="Cambria Math" panose="02040503050406030204" pitchFamily="18" charset="0"/>
                              </a:rPr>
                            </m:ctrlPr>
                          </m:accPr>
                          <m:e>
                            <m:r>
                              <a:rPr kumimoji="1" lang="ja-JP" altLang="en-US" sz="3200" b="0" i="1" smtClean="0">
                                <a:solidFill>
                                  <a:srgbClr val="0070C0"/>
                                </a:solidFill>
                                <a:effectLst/>
                                <a:latin typeface="Cambria Math" panose="02040503050406030204" pitchFamily="18" charset="0"/>
                              </a:rPr>
                              <m:t>𝛽</m:t>
                            </m:r>
                          </m:e>
                        </m:acc>
                      </m:e>
                      <m:sub>
                        <m:r>
                          <a:rPr lang="en-US" altLang="ja-JP" sz="3200" b="0" i="1">
                            <a:solidFill>
                              <a:srgbClr val="0070C0"/>
                            </a:solidFill>
                            <a:effectLst/>
                            <a:latin typeface="Cambria Math" panose="02040503050406030204" pitchFamily="18" charset="0"/>
                          </a:rPr>
                          <m:t>1</m:t>
                        </m:r>
                      </m:sub>
                    </m:sSub>
                    <m:r>
                      <a:rPr lang="en-US" altLang="ja-JP" sz="3200" b="0" i="1">
                        <a:solidFill>
                          <a:srgbClr val="0070C0"/>
                        </a:solidFill>
                        <a:effectLst/>
                        <a:latin typeface="Cambria Math" panose="02040503050406030204" pitchFamily="18" charset="0"/>
                      </a:rPr>
                      <m:t>+</m:t>
                    </m:r>
                    <m:sSub>
                      <m:sSubPr>
                        <m:ctrlPr>
                          <a:rPr lang="en-US" altLang="ja-JP" sz="3200" i="1">
                            <a:solidFill>
                              <a:srgbClr val="0070C0"/>
                            </a:solidFill>
                            <a:effectLst/>
                            <a:latin typeface="Cambria Math" panose="02040503050406030204" pitchFamily="18" charset="0"/>
                          </a:rPr>
                        </m:ctrlPr>
                      </m:sSubPr>
                      <m:e>
                        <m:acc>
                          <m:accPr>
                            <m:chr m:val="̂"/>
                            <m:ctrlPr>
                              <a:rPr kumimoji="1" lang="en-US" altLang="ja-JP" sz="3200" i="1" smtClean="0">
                                <a:solidFill>
                                  <a:srgbClr val="0070C0"/>
                                </a:solidFill>
                                <a:effectLst/>
                                <a:latin typeface="Cambria Math" panose="02040503050406030204" pitchFamily="18" charset="0"/>
                              </a:rPr>
                            </m:ctrlPr>
                          </m:accPr>
                          <m:e>
                            <m:r>
                              <a:rPr kumimoji="1" lang="ja-JP" altLang="en-US" sz="3200" b="0" i="1" smtClean="0">
                                <a:solidFill>
                                  <a:srgbClr val="0070C0"/>
                                </a:solidFill>
                                <a:effectLst/>
                                <a:latin typeface="Cambria Math" panose="02040503050406030204" pitchFamily="18" charset="0"/>
                              </a:rPr>
                              <m:t>𝛽</m:t>
                            </m:r>
                          </m:e>
                        </m:acc>
                      </m:e>
                      <m:sub>
                        <m:r>
                          <a:rPr lang="en-US" altLang="ja-JP" sz="3200" b="0" i="1">
                            <a:solidFill>
                              <a:srgbClr val="0070C0"/>
                            </a:solidFill>
                            <a:effectLst/>
                            <a:latin typeface="Cambria Math" panose="02040503050406030204" pitchFamily="18" charset="0"/>
                          </a:rPr>
                          <m:t>2</m:t>
                        </m:r>
                      </m:sub>
                    </m:sSub>
                    <m:r>
                      <a:rPr lang="en-US" altLang="ja-JP" sz="3200" b="0" i="1" smtClean="0">
                        <a:solidFill>
                          <a:srgbClr val="0070C0"/>
                        </a:solidFill>
                        <a:effectLst/>
                        <a:latin typeface="Cambria Math" panose="02040503050406030204" pitchFamily="18" charset="0"/>
                      </a:rPr>
                      <m:t>𝑋</m:t>
                    </m:r>
                    <m:r>
                      <a:rPr lang="ja-JP" altLang="en-US" sz="3200" b="0" i="1">
                        <a:solidFill>
                          <a:srgbClr val="0070C0"/>
                        </a:solidFill>
                        <a:effectLst/>
                        <a:latin typeface="Cambria Math" panose="02040503050406030204" pitchFamily="18" charset="0"/>
                      </a:rPr>
                      <m:t>と</m:t>
                    </m:r>
                  </m:oMath>
                </a14:m>
                <a:r>
                  <a:rPr kumimoji="1" lang="ja-JP" altLang="en-US" sz="3200" dirty="0">
                    <a:solidFill>
                      <a:srgbClr val="0070C0"/>
                    </a:solidFill>
                    <a:effectLst/>
                  </a:rPr>
                  <a:t>誤差</a:t>
                </a:r>
                <a14:m>
                  <m:oMath xmlns:m="http://schemas.openxmlformats.org/officeDocument/2006/math">
                    <m:sSub>
                      <m:sSubPr>
                        <m:ctrlPr>
                          <a:rPr lang="en-US" altLang="ja-JP" sz="3200" i="1" smtClean="0">
                            <a:solidFill>
                              <a:srgbClr val="0070C0"/>
                            </a:solidFill>
                            <a:effectLst/>
                            <a:latin typeface="Cambria Math" panose="02040503050406030204" pitchFamily="18" charset="0"/>
                          </a:rPr>
                        </m:ctrlPr>
                      </m:sSubPr>
                      <m:e>
                        <m:r>
                          <a:rPr lang="ja-JP" altLang="en-US" sz="3200" b="0" i="1">
                            <a:solidFill>
                              <a:srgbClr val="0070C0"/>
                            </a:solidFill>
                            <a:effectLst/>
                            <a:latin typeface="Cambria Math" panose="02040503050406030204" pitchFamily="18" charset="0"/>
                          </a:rPr>
                          <m:t>𝜀</m:t>
                        </m:r>
                      </m:e>
                      <m:sub>
                        <m:r>
                          <a:rPr lang="en-US" altLang="ja-JP" sz="3200" b="0" i="1">
                            <a:solidFill>
                              <a:srgbClr val="0070C0"/>
                            </a:solidFill>
                            <a:effectLst/>
                            <a:latin typeface="Cambria Math" panose="02040503050406030204" pitchFamily="18" charset="0"/>
                          </a:rPr>
                          <m:t>𝑖</m:t>
                        </m:r>
                      </m:sub>
                    </m:sSub>
                  </m:oMath>
                </a14:m>
                <a:r>
                  <a:rPr kumimoji="1" lang="ja-JP" altLang="en-US" sz="3200" dirty="0">
                    <a:solidFill>
                      <a:srgbClr val="0070C0"/>
                    </a:solidFill>
                    <a:effectLst/>
                  </a:rPr>
                  <a:t>から得られた標本だ</a:t>
                </a:r>
                <a:r>
                  <a:rPr kumimoji="1" lang="ja-JP" altLang="en-US" sz="3200" b="1" dirty="0">
                    <a:solidFill>
                      <a:srgbClr val="0070C0"/>
                    </a:solidFill>
                    <a:effectLst/>
                  </a:rPr>
                  <a:t>」</a:t>
                </a:r>
                <a:endParaRPr kumimoji="1" lang="en-US" altLang="ja-JP" sz="3200" b="1" dirty="0">
                  <a:solidFill>
                    <a:srgbClr val="0070C0"/>
                  </a:solidFill>
                  <a:effectLst/>
                </a:endParaRPr>
              </a:p>
            </p:txBody>
          </p:sp>
        </mc:Choice>
        <mc:Fallback xmlns="">
          <p:sp>
            <p:nvSpPr>
              <p:cNvPr id="35" name="テキスト ボックス 34">
                <a:extLst>
                  <a:ext uri="{FF2B5EF4-FFF2-40B4-BE49-F238E27FC236}">
                    <a16:creationId xmlns:a16="http://schemas.microsoft.com/office/drawing/2014/main" id="{62C5F796-0608-4014-A352-8E6B1E4A4B3D}"/>
                  </a:ext>
                </a:extLst>
              </p:cNvPr>
              <p:cNvSpPr txBox="1">
                <a:spLocks noRot="1" noChangeAspect="1" noMove="1" noResize="1" noEditPoints="1" noAdjustHandles="1" noChangeArrowheads="1" noChangeShapeType="1" noTextEdit="1"/>
              </p:cNvSpPr>
              <p:nvPr/>
            </p:nvSpPr>
            <p:spPr>
              <a:xfrm>
                <a:off x="952274" y="6039922"/>
                <a:ext cx="11056112" cy="611386"/>
              </a:xfrm>
              <a:prstGeom prst="rect">
                <a:avLst/>
              </a:prstGeom>
              <a:blipFill>
                <a:blip r:embed="rId11"/>
                <a:stretch>
                  <a:fillRect l="-1378" t="-8000" b="-33000"/>
                </a:stretch>
              </a:blipFill>
            </p:spPr>
            <p:txBody>
              <a:bodyPr/>
              <a:lstStyle/>
              <a:p>
                <a:r>
                  <a:rPr lang="ja-JP" altLang="en-US">
                    <a:noFill/>
                  </a:rPr>
                  <a:t> </a:t>
                </a:r>
              </a:p>
            </p:txBody>
          </p:sp>
        </mc:Fallback>
      </mc:AlternateContent>
      <p:sp>
        <p:nvSpPr>
          <p:cNvPr id="36" name="矢印: 下 35">
            <a:extLst>
              <a:ext uri="{FF2B5EF4-FFF2-40B4-BE49-F238E27FC236}">
                <a16:creationId xmlns:a16="http://schemas.microsoft.com/office/drawing/2014/main" id="{F6735A8E-96CF-4916-95A7-98438797A25B}"/>
              </a:ext>
            </a:extLst>
          </p:cNvPr>
          <p:cNvSpPr/>
          <p:nvPr/>
        </p:nvSpPr>
        <p:spPr>
          <a:xfrm rot="5400000">
            <a:off x="4553472" y="4066038"/>
            <a:ext cx="795453" cy="107087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7" name="テキスト ボックス 36">
            <a:extLst>
              <a:ext uri="{FF2B5EF4-FFF2-40B4-BE49-F238E27FC236}">
                <a16:creationId xmlns:a16="http://schemas.microsoft.com/office/drawing/2014/main" id="{831632F7-3996-4C10-8ED4-93F3F8A8FF4A}"/>
              </a:ext>
            </a:extLst>
          </p:cNvPr>
          <p:cNvSpPr txBox="1"/>
          <p:nvPr/>
        </p:nvSpPr>
        <p:spPr>
          <a:xfrm>
            <a:off x="4592320" y="4996342"/>
            <a:ext cx="982701" cy="523220"/>
          </a:xfrm>
          <a:prstGeom prst="rect">
            <a:avLst/>
          </a:prstGeom>
          <a:noFill/>
        </p:spPr>
        <p:txBody>
          <a:bodyPr wrap="square" rtlCol="0">
            <a:spAutoFit/>
          </a:bodyPr>
          <a:lstStyle/>
          <a:p>
            <a:r>
              <a:rPr kumimoji="1" lang="ja-JP" altLang="en-US" sz="2800" b="1" dirty="0">
                <a:solidFill>
                  <a:srgbClr val="0070C0"/>
                </a:solidFill>
              </a:rPr>
              <a:t>回帰</a:t>
            </a:r>
          </a:p>
        </p:txBody>
      </p:sp>
    </p:spTree>
    <p:extLst>
      <p:ext uri="{BB962C8B-B14F-4D97-AF65-F5344CB8AC3E}">
        <p14:creationId xmlns:p14="http://schemas.microsoft.com/office/powerpoint/2010/main" val="27654973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AD5DB87E-443C-4DEA-838F-A18B8D27E42B}"/>
              </a:ext>
            </a:extLst>
          </p:cNvPr>
          <p:cNvSpPr/>
          <p:nvPr/>
        </p:nvSpPr>
        <p:spPr>
          <a:xfrm>
            <a:off x="233078" y="2402551"/>
            <a:ext cx="11725844" cy="4033732"/>
          </a:xfrm>
          <a:prstGeom prst="rect">
            <a:avLst/>
          </a:prstGeom>
          <a:solidFill>
            <a:schemeClr val="bg1"/>
          </a:solidFill>
          <a:ln w="3810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4CCC1D9-5A84-4CA8-9B2D-2D1DC4BECF31}"/>
              </a:ext>
            </a:extLst>
          </p:cNvPr>
          <p:cNvSpPr>
            <a:spLocks noGrp="1"/>
          </p:cNvSpPr>
          <p:nvPr>
            <p:ph type="title"/>
          </p:nvPr>
        </p:nvSpPr>
        <p:spPr>
          <a:xfrm>
            <a:off x="76200" y="121285"/>
            <a:ext cx="10515600" cy="1325563"/>
          </a:xfrm>
        </p:spPr>
        <p:txBody>
          <a:bodyPr/>
          <a:lstStyle/>
          <a:p>
            <a:r>
              <a:rPr lang="en-US" altLang="ja-JP" dirty="0"/>
              <a:t>7.2.1 </a:t>
            </a:r>
            <a:r>
              <a:rPr lang="ja-JP" altLang="en-US"/>
              <a:t>回帰分析</a:t>
            </a:r>
            <a:endParaRPr kumimoji="1" lang="ja-JP" altLang="en-US" dirty="0"/>
          </a:p>
        </p:txBody>
      </p:sp>
      <p:sp>
        <p:nvSpPr>
          <p:cNvPr id="4" name="テキスト ボックス 3">
            <a:extLst>
              <a:ext uri="{FF2B5EF4-FFF2-40B4-BE49-F238E27FC236}">
                <a16:creationId xmlns:a16="http://schemas.microsoft.com/office/drawing/2014/main" id="{E49E1582-11CD-49C1-9BE8-314074DE828B}"/>
              </a:ext>
            </a:extLst>
          </p:cNvPr>
          <p:cNvSpPr txBox="1"/>
          <p:nvPr/>
        </p:nvSpPr>
        <p:spPr>
          <a:xfrm>
            <a:off x="233078" y="2494087"/>
            <a:ext cx="2749471" cy="707886"/>
          </a:xfrm>
          <a:prstGeom prst="rect">
            <a:avLst/>
          </a:prstGeom>
          <a:noFill/>
        </p:spPr>
        <p:txBody>
          <a:bodyPr wrap="none" rtlCol="0">
            <a:spAutoFit/>
          </a:bodyPr>
          <a:lstStyle/>
          <a:p>
            <a:r>
              <a:rPr kumimoji="1" lang="ja-JP" altLang="en-US" sz="4000" u="sng" dirty="0">
                <a:solidFill>
                  <a:schemeClr val="accent5">
                    <a:lumMod val="75000"/>
                  </a:schemeClr>
                </a:solidFill>
                <a:effectLst>
                  <a:outerShdw blurRad="38100" dist="38100" dir="2700000" algn="tl">
                    <a:srgbClr val="000000">
                      <a:alpha val="43137"/>
                    </a:srgbClr>
                  </a:outerShdw>
                </a:effectLst>
              </a:rPr>
              <a:t>最小二乗法</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C4C05108-892A-4E24-A2E6-99B821AAC7A2}"/>
                  </a:ext>
                </a:extLst>
              </p:cNvPr>
              <p:cNvSpPr txBox="1"/>
              <p:nvPr/>
            </p:nvSpPr>
            <p:spPr>
              <a:xfrm>
                <a:off x="76200" y="1618548"/>
                <a:ext cx="375137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2</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𝜀</m:t>
                          </m:r>
                        </m:e>
                        <m:sub>
                          <m:r>
                            <a:rPr kumimoji="1" lang="en-US" altLang="ja-JP" sz="3200" b="0" i="1" smtClean="0">
                              <a:latin typeface="Cambria Math" panose="02040503050406030204" pitchFamily="18" charset="0"/>
                            </a:rPr>
                            <m:t>𝑖</m:t>
                          </m:r>
                        </m:sub>
                      </m:sSub>
                    </m:oMath>
                  </m:oMathPara>
                </a14:m>
                <a:endParaRPr kumimoji="1" lang="en-US" altLang="ja-JP" sz="3200" dirty="0"/>
              </a:p>
            </p:txBody>
          </p:sp>
        </mc:Choice>
        <mc:Fallback xmlns="">
          <p:sp>
            <p:nvSpPr>
              <p:cNvPr id="5" name="テキスト ボックス 4">
                <a:extLst>
                  <a:ext uri="{FF2B5EF4-FFF2-40B4-BE49-F238E27FC236}">
                    <a16:creationId xmlns:a16="http://schemas.microsoft.com/office/drawing/2014/main" id="{C4C05108-892A-4E24-A2E6-99B821AAC7A2}"/>
                  </a:ext>
                </a:extLst>
              </p:cNvPr>
              <p:cNvSpPr txBox="1">
                <a:spLocks noRot="1" noChangeAspect="1" noMove="1" noResize="1" noEditPoints="1" noAdjustHandles="1" noChangeArrowheads="1" noChangeShapeType="1" noTextEdit="1"/>
              </p:cNvSpPr>
              <p:nvPr/>
            </p:nvSpPr>
            <p:spPr>
              <a:xfrm>
                <a:off x="76200" y="1618548"/>
                <a:ext cx="3751379" cy="584775"/>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DBEA0CA0-9DEC-44E2-B52F-AF1B345CFF31}"/>
                  </a:ext>
                </a:extLst>
              </p:cNvPr>
              <p:cNvSpPr/>
              <p:nvPr/>
            </p:nvSpPr>
            <p:spPr>
              <a:xfrm>
                <a:off x="4028735" y="1681991"/>
                <a:ext cx="8276753" cy="535018"/>
              </a:xfrm>
              <a:prstGeom prst="rect">
                <a:avLst/>
              </a:prstGeom>
            </p:spPr>
            <p:txBody>
              <a:bodyPr wrap="none">
                <a:spAutoFit/>
              </a:bodyPr>
              <a:lstStyle/>
              <a:p>
                <a14:m>
                  <m:oMath xmlns:m="http://schemas.openxmlformats.org/officeDocument/2006/math">
                    <m:r>
                      <a:rPr lang="ja-JP" altLang="en-US" sz="2800" b="0" i="1" smtClean="0">
                        <a:effectLst/>
                        <a:latin typeface="Cambria Math" panose="02040503050406030204" pitchFamily="18" charset="0"/>
                      </a:rPr>
                      <m:t>誤差</m:t>
                    </m:r>
                    <m:r>
                      <a:rPr lang="ja-JP" altLang="en-US" sz="2800" b="0" i="1">
                        <a:effectLst/>
                        <a:latin typeface="Cambria Math" panose="02040503050406030204" pitchFamily="18" charset="0"/>
                      </a:rPr>
                      <m:t>項</m:t>
                    </m:r>
                    <m:sSub>
                      <m:sSubPr>
                        <m:ctrlPr>
                          <a:rPr lang="en-US" altLang="ja-JP" sz="2800" i="1">
                            <a:effectLst/>
                            <a:latin typeface="Cambria Math" panose="02040503050406030204" pitchFamily="18" charset="0"/>
                          </a:rPr>
                        </m:ctrlPr>
                      </m:sSubPr>
                      <m:e>
                        <m:r>
                          <a:rPr lang="ja-JP" altLang="en-US" sz="2800" b="0" i="1">
                            <a:effectLst/>
                            <a:latin typeface="Cambria Math" panose="02040503050406030204" pitchFamily="18" charset="0"/>
                          </a:rPr>
                          <m:t>𝜀</m:t>
                        </m:r>
                      </m:e>
                      <m:sub>
                        <m:r>
                          <a:rPr lang="en-US" altLang="ja-JP" sz="2800" b="0" i="1">
                            <a:effectLst/>
                            <a:latin typeface="Cambria Math" panose="02040503050406030204" pitchFamily="18" charset="0"/>
                          </a:rPr>
                          <m:t>𝑖</m:t>
                        </m:r>
                      </m:sub>
                    </m:sSub>
                    <m:r>
                      <a:rPr lang="ja-JP" altLang="en-US" sz="2800" b="0" i="1" smtClean="0">
                        <a:effectLst/>
                        <a:latin typeface="Cambria Math" panose="02040503050406030204" pitchFamily="18" charset="0"/>
                      </a:rPr>
                      <m:t>を</m:t>
                    </m:r>
                    <m:r>
                      <a:rPr lang="ja-JP" altLang="en-US" sz="2800" b="0" i="1">
                        <a:effectLst/>
                        <a:latin typeface="Cambria Math" panose="02040503050406030204" pitchFamily="18" charset="0"/>
                      </a:rPr>
                      <m:t>最小にする</m:t>
                    </m:r>
                    <m:r>
                      <a:rPr lang="ja-JP" altLang="en-US" sz="2800" b="0" i="1" smtClean="0">
                        <a:effectLst/>
                        <a:latin typeface="Cambria Math" panose="02040503050406030204" pitchFamily="18" charset="0"/>
                      </a:rPr>
                      <m:t>モデル</m:t>
                    </m:r>
                    <m:r>
                      <a:rPr lang="ja-JP" altLang="en-US" sz="2800" b="0" i="1">
                        <a:effectLst/>
                        <a:latin typeface="Cambria Math" panose="02040503050406030204" pitchFamily="18" charset="0"/>
                      </a:rPr>
                      <m:t>の</m:t>
                    </m:r>
                    <m:sSub>
                      <m:sSubPr>
                        <m:ctrlPr>
                          <a:rPr lang="en-US" altLang="ja-JP" sz="2800" i="1" smtClean="0">
                            <a:effectLst/>
                            <a:latin typeface="Cambria Math" panose="02040503050406030204" pitchFamily="18" charset="0"/>
                          </a:rPr>
                        </m:ctrlPr>
                      </m:sSubPr>
                      <m:e>
                        <m:r>
                          <a:rPr lang="ja-JP" altLang="en-US" sz="2800" b="0" i="1">
                            <a:effectLst/>
                            <a:latin typeface="Cambria Math" panose="02040503050406030204" pitchFamily="18" charset="0"/>
                          </a:rPr>
                          <m:t>𝛽</m:t>
                        </m:r>
                      </m:e>
                      <m:sub>
                        <m:r>
                          <a:rPr lang="en-US" altLang="ja-JP" sz="2800" b="0" i="1">
                            <a:effectLst/>
                            <a:latin typeface="Cambria Math" panose="02040503050406030204" pitchFamily="18" charset="0"/>
                          </a:rPr>
                          <m:t>1</m:t>
                        </m:r>
                      </m:sub>
                    </m:sSub>
                    <m:r>
                      <a:rPr lang="en-US" altLang="ja-JP" sz="2800" b="0" i="1" smtClean="0">
                        <a:effectLst/>
                        <a:latin typeface="Cambria Math" panose="02040503050406030204" pitchFamily="18" charset="0"/>
                      </a:rPr>
                      <m:t>,</m:t>
                    </m:r>
                    <m:sSub>
                      <m:sSubPr>
                        <m:ctrlPr>
                          <a:rPr lang="en-US" altLang="ja-JP" sz="2800" i="1" smtClean="0">
                            <a:effectLst/>
                            <a:latin typeface="Cambria Math" panose="02040503050406030204" pitchFamily="18" charset="0"/>
                          </a:rPr>
                        </m:ctrlPr>
                      </m:sSubPr>
                      <m:e>
                        <m:r>
                          <a:rPr lang="ja-JP" altLang="en-US" sz="2800" b="0" i="1">
                            <a:effectLst/>
                            <a:latin typeface="Cambria Math" panose="02040503050406030204" pitchFamily="18" charset="0"/>
                          </a:rPr>
                          <m:t>𝛽</m:t>
                        </m:r>
                      </m:e>
                      <m:sub>
                        <m:r>
                          <a:rPr lang="en-US" altLang="ja-JP" sz="2800" b="0" i="1" smtClean="0">
                            <a:effectLst/>
                            <a:latin typeface="Cambria Math" panose="02040503050406030204" pitchFamily="18" charset="0"/>
                          </a:rPr>
                          <m:t>2</m:t>
                        </m:r>
                      </m:sub>
                    </m:sSub>
                    <m:r>
                      <a:rPr lang="ja-JP" altLang="en-US" sz="2800" b="0" i="1">
                        <a:effectLst/>
                        <a:latin typeface="Cambria Math" panose="02040503050406030204" pitchFamily="18" charset="0"/>
                      </a:rPr>
                      <m:t>を</m:t>
                    </m:r>
                  </m:oMath>
                </a14:m>
                <a:r>
                  <a:rPr lang="ja-JP" altLang="en-US" sz="2800" dirty="0">
                    <a:effectLst/>
                  </a:rPr>
                  <a:t>推定したい</a:t>
                </a:r>
              </a:p>
            </p:txBody>
          </p:sp>
        </mc:Choice>
        <mc:Fallback xmlns="">
          <p:sp>
            <p:nvSpPr>
              <p:cNvPr id="6" name="正方形/長方形 5">
                <a:extLst>
                  <a:ext uri="{FF2B5EF4-FFF2-40B4-BE49-F238E27FC236}">
                    <a16:creationId xmlns:a16="http://schemas.microsoft.com/office/drawing/2014/main" id="{DBEA0CA0-9DEC-44E2-B52F-AF1B345CFF31}"/>
                  </a:ext>
                </a:extLst>
              </p:cNvPr>
              <p:cNvSpPr>
                <a:spLocks noRot="1" noChangeAspect="1" noMove="1" noResize="1" noEditPoints="1" noAdjustHandles="1" noChangeArrowheads="1" noChangeShapeType="1" noTextEdit="1"/>
              </p:cNvSpPr>
              <p:nvPr/>
            </p:nvSpPr>
            <p:spPr>
              <a:xfrm>
                <a:off x="4028735" y="1681991"/>
                <a:ext cx="8276753" cy="535018"/>
              </a:xfrm>
              <a:prstGeom prst="rect">
                <a:avLst/>
              </a:prstGeom>
              <a:blipFill>
                <a:blip r:embed="rId4"/>
                <a:stretch>
                  <a:fillRect t="-9091" b="-318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C3F72B69-AA9A-4F31-9EA9-4C796BF939C4}"/>
                  </a:ext>
                </a:extLst>
              </p:cNvPr>
              <p:cNvSpPr txBox="1"/>
              <p:nvPr/>
            </p:nvSpPr>
            <p:spPr>
              <a:xfrm>
                <a:off x="367698" y="3454097"/>
                <a:ext cx="7322075" cy="984885"/>
              </a:xfrm>
              <a:prstGeom prst="rect">
                <a:avLst/>
              </a:prstGeom>
              <a:noFill/>
            </p:spPr>
            <p:txBody>
              <a:bodyPr wrap="square" lIns="0" tIns="0" rIns="0" bIns="0" rtlCol="0">
                <a:spAutoFit/>
              </a:bodyPr>
              <a:lstStyle/>
              <a:p>
                <a:r>
                  <a:rPr kumimoji="1" lang="ja-JP" altLang="en-US" sz="3200" b="0" dirty="0">
                    <a:solidFill>
                      <a:schemeClr val="accent1"/>
                    </a:solidFill>
                  </a:rPr>
                  <a:t>平方和</a:t>
                </a:r>
                <a:r>
                  <a:rPr kumimoji="1" lang="en-US" altLang="ja-JP" sz="3200" b="0" dirty="0"/>
                  <a:t>:</a:t>
                </a:r>
                <a:r>
                  <a:rPr kumimoji="1" lang="ja-JP" altLang="en-US" sz="3200" b="0" dirty="0"/>
                  <a:t> </a:t>
                </a:r>
                <a14:m>
                  <m:oMath xmlns:m="http://schemas.openxmlformats.org/officeDocument/2006/math">
                    <m:r>
                      <a:rPr kumimoji="1" lang="en-US" altLang="ja-JP" sz="3200" b="0" i="1" smtClean="0">
                        <a:latin typeface="Cambria Math" panose="02040503050406030204" pitchFamily="18" charset="0"/>
                      </a:rPr>
                      <m:t>𝑆</m:t>
                    </m:r>
                    <m:r>
                      <a:rPr kumimoji="1" lang="en-US" altLang="ja-JP" sz="3200" b="0" i="1" smtClean="0">
                        <a:latin typeface="Cambria Math" panose="02040503050406030204" pitchFamily="18" charset="0"/>
                      </a:rPr>
                      <m:t>=</m:t>
                    </m:r>
                    <m:nary>
                      <m:naryPr>
                        <m:chr m:val="∑"/>
                        <m:subHide m:val="on"/>
                        <m:supHide m:val="on"/>
                        <m:ctrlPr>
                          <a:rPr kumimoji="1" lang="en-US" altLang="ja-JP" sz="3200" b="0" i="1" smtClean="0">
                            <a:latin typeface="Cambria Math" panose="02040503050406030204" pitchFamily="18" charset="0"/>
                          </a:rPr>
                        </m:ctrlPr>
                      </m:naryPr>
                      <m:sub/>
                      <m:sup/>
                      <m:e>
                        <m:sSup>
                          <m:sSupPr>
                            <m:ctrlPr>
                              <a:rPr kumimoji="1" lang="en-US" altLang="ja-JP" sz="3200" b="0" i="1" smtClean="0">
                                <a:latin typeface="Cambria Math" panose="02040503050406030204" pitchFamily="18" charset="0"/>
                              </a:rPr>
                            </m:ctrlPr>
                          </m:sSupPr>
                          <m:e>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𝜀</m:t>
                                </m:r>
                              </m:e>
                              <m:sub>
                                <m:r>
                                  <a:rPr kumimoji="1" lang="en-US" altLang="ja-JP" sz="3200" b="0" i="1" smtClean="0">
                                    <a:latin typeface="Cambria Math" panose="02040503050406030204" pitchFamily="18" charset="0"/>
                                  </a:rPr>
                                  <m:t>𝑖</m:t>
                                </m:r>
                              </m:sub>
                            </m:sSub>
                          </m:e>
                          <m:sup>
                            <m:r>
                              <a:rPr kumimoji="1" lang="en-US" altLang="ja-JP" sz="3200" b="0" i="1" smtClean="0">
                                <a:latin typeface="Cambria Math" panose="02040503050406030204" pitchFamily="18" charset="0"/>
                              </a:rPr>
                              <m:t>2</m:t>
                            </m:r>
                          </m:sup>
                        </m:sSup>
                      </m:e>
                    </m:nary>
                  </m:oMath>
                </a14:m>
                <a:endParaRPr kumimoji="1" lang="en-US" altLang="ja-JP" sz="3200" b="0" i="1" dirty="0">
                  <a:latin typeface="Cambria Math" panose="02040503050406030204" pitchFamily="18" charset="0"/>
                </a:endParaRPr>
              </a:p>
              <a:p>
                <a:r>
                  <a:rPr kumimoji="1" lang="en-US" altLang="ja-JP" sz="3200" b="0" dirty="0"/>
                  <a:t>	</a:t>
                </a:r>
                <a:r>
                  <a:rPr lang="ja-JP" altLang="en-US" sz="3200" dirty="0"/>
                  <a:t>    </a:t>
                </a:r>
                <a:r>
                  <a:rPr kumimoji="1" lang="ja-JP" altLang="en-US" sz="3200" b="0" dirty="0"/>
                  <a:t>　</a:t>
                </a:r>
                <a14:m>
                  <m:oMath xmlns:m="http://schemas.openxmlformats.org/officeDocument/2006/math">
                    <m:r>
                      <a:rPr kumimoji="1" lang="en-US" altLang="ja-JP" sz="3200" b="0" i="1" smtClean="0">
                        <a:latin typeface="Cambria Math" panose="02040503050406030204" pitchFamily="18" charset="0"/>
                      </a:rPr>
                      <m:t>=</m:t>
                    </m:r>
                  </m:oMath>
                </a14:m>
                <a:r>
                  <a:rPr lang="en-US" altLang="ja-JP" sz="3200" dirty="0"/>
                  <a:t> </a:t>
                </a:r>
                <a14:m>
                  <m:oMath xmlns:m="http://schemas.openxmlformats.org/officeDocument/2006/math">
                    <m:nary>
                      <m:naryPr>
                        <m:chr m:val="∑"/>
                        <m:subHide m:val="on"/>
                        <m:supHide m:val="on"/>
                        <m:ctrlPr>
                          <a:rPr lang="en-US" altLang="ja-JP" sz="3200" i="1">
                            <a:latin typeface="Cambria Math" panose="02040503050406030204" pitchFamily="18" charset="0"/>
                          </a:rPr>
                        </m:ctrlPr>
                      </m:naryPr>
                      <m:sub/>
                      <m:sup/>
                      <m:e>
                        <m:sSup>
                          <m:sSupPr>
                            <m:ctrlPr>
                              <a:rPr lang="en-US" altLang="ja-JP" sz="3200" i="1">
                                <a:latin typeface="Cambria Math" panose="02040503050406030204" pitchFamily="18" charset="0"/>
                              </a:rPr>
                            </m:ctrlPr>
                          </m:sSupPr>
                          <m:e>
                            <m:d>
                              <m:dPr>
                                <m:begChr m:val="{"/>
                                <m:endChr m:val="}"/>
                                <m:ctrlPr>
                                  <a:rPr lang="en-US" altLang="ja-JP" sz="3200" i="1">
                                    <a:latin typeface="Cambria Math" panose="02040503050406030204" pitchFamily="18" charset="0"/>
                                  </a:rPr>
                                </m:ctrlPr>
                              </m:dPr>
                              <m:e>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𝑌</m:t>
                                    </m:r>
                                  </m:e>
                                  <m:sub>
                                    <m:r>
                                      <a:rPr lang="en-US" altLang="ja-JP" sz="3200" i="1">
                                        <a:latin typeface="Cambria Math" panose="02040503050406030204" pitchFamily="18" charset="0"/>
                                      </a:rPr>
                                      <m:t>𝑖</m:t>
                                    </m:r>
                                  </m:sub>
                                </m:sSub>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ja-JP" altLang="en-US" sz="3200" i="1">
                                        <a:latin typeface="Cambria Math" panose="02040503050406030204" pitchFamily="18" charset="0"/>
                                      </a:rPr>
                                      <m:t>𝛽</m:t>
                                    </m:r>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ja-JP" altLang="en-US" sz="3200" i="1">
                                        <a:latin typeface="Cambria Math" panose="02040503050406030204" pitchFamily="18" charset="0"/>
                                      </a:rPr>
                                      <m:t>𝛽</m:t>
                                    </m:r>
                                  </m:e>
                                  <m:sub>
                                    <m:r>
                                      <a:rPr lang="en-US" altLang="ja-JP" sz="3200" i="1">
                                        <a:latin typeface="Cambria Math" panose="02040503050406030204" pitchFamily="18" charset="0"/>
                                      </a:rPr>
                                      <m:t>2</m:t>
                                    </m:r>
                                  </m:sub>
                                </m:sSub>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r>
                                  <a:rPr lang="en-US" altLang="ja-JP" sz="3200" b="0" i="1" smtClean="0">
                                    <a:latin typeface="Cambria Math" panose="02040503050406030204" pitchFamily="18" charset="0"/>
                                  </a:rPr>
                                  <m:t>)</m:t>
                                </m:r>
                              </m:e>
                            </m:d>
                          </m:e>
                          <m:sup>
                            <m:r>
                              <a:rPr lang="en-US" altLang="ja-JP" sz="3200" i="1">
                                <a:latin typeface="Cambria Math" panose="02040503050406030204" pitchFamily="18" charset="0"/>
                              </a:rPr>
                              <m:t>2</m:t>
                            </m:r>
                          </m:sup>
                        </m:sSup>
                      </m:e>
                    </m:nary>
                  </m:oMath>
                </a14:m>
                <a:r>
                  <a:rPr kumimoji="1" lang="en-US" altLang="ja-JP" sz="3200" b="0" i="1" dirty="0">
                    <a:latin typeface="Cambria Math" panose="02040503050406030204" pitchFamily="18" charset="0"/>
                  </a:rPr>
                  <a:t> </a:t>
                </a:r>
              </a:p>
            </p:txBody>
          </p:sp>
        </mc:Choice>
        <mc:Fallback xmlns="">
          <p:sp>
            <p:nvSpPr>
              <p:cNvPr id="8" name="テキスト ボックス 7">
                <a:extLst>
                  <a:ext uri="{FF2B5EF4-FFF2-40B4-BE49-F238E27FC236}">
                    <a16:creationId xmlns:a16="http://schemas.microsoft.com/office/drawing/2014/main" id="{C3F72B69-AA9A-4F31-9EA9-4C796BF939C4}"/>
                  </a:ext>
                </a:extLst>
              </p:cNvPr>
              <p:cNvSpPr txBox="1">
                <a:spLocks noRot="1" noChangeAspect="1" noMove="1" noResize="1" noEditPoints="1" noAdjustHandles="1" noChangeArrowheads="1" noChangeShapeType="1" noTextEdit="1"/>
              </p:cNvSpPr>
              <p:nvPr/>
            </p:nvSpPr>
            <p:spPr>
              <a:xfrm>
                <a:off x="367698" y="3454097"/>
                <a:ext cx="7322075" cy="984885"/>
              </a:xfrm>
              <a:prstGeom prst="rect">
                <a:avLst/>
              </a:prstGeom>
              <a:blipFill>
                <a:blip r:embed="rId5"/>
                <a:stretch>
                  <a:fillRect l="-3331" t="-124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6939FB5C-AF0F-478D-B4F6-9685A26A75A6}"/>
                  </a:ext>
                </a:extLst>
              </p:cNvPr>
              <p:cNvSpPr txBox="1"/>
              <p:nvPr/>
            </p:nvSpPr>
            <p:spPr>
              <a:xfrm>
                <a:off x="6395694" y="3250339"/>
                <a:ext cx="5428608" cy="881973"/>
              </a:xfrm>
              <a:prstGeom prst="rect">
                <a:avLst/>
              </a:prstGeom>
              <a:noFill/>
            </p:spPr>
            <p:txBody>
              <a:bodyPr wrap="square" lIns="0" tIns="0" rIns="0" bIns="0" rtlCol="0">
                <a:spAutoFit/>
              </a:bodyPr>
              <a:lstStyle/>
              <a:p>
                <a:r>
                  <a:rPr kumimoji="1" lang="ja-JP" altLang="en-US" sz="3200" dirty="0">
                    <a:solidFill>
                      <a:schemeClr val="accent5">
                        <a:lumMod val="75000"/>
                      </a:schemeClr>
                    </a:solidFill>
                    <a:latin typeface="Cambria Math" panose="02040503050406030204" pitchFamily="18" charset="0"/>
                  </a:rPr>
                  <a:t>連立方程式</a:t>
                </a:r>
                <a:r>
                  <a:rPr kumimoji="1" lang="en-US" altLang="ja-JP" sz="3200" dirty="0">
                    <a:latin typeface="Cambria Math" panose="02040503050406030204" pitchFamily="18" charset="0"/>
                  </a:rPr>
                  <a:t>: </a:t>
                </a:r>
                <a14:m>
                  <m:oMath xmlns:m="http://schemas.openxmlformats.org/officeDocument/2006/math">
                    <m:f>
                      <m:fPr>
                        <m:ctrlPr>
                          <a:rPr kumimoji="1" lang="en-US" altLang="ja-JP" sz="3600" i="1" smtClean="0">
                            <a:latin typeface="Cambria Math" panose="02040503050406030204" pitchFamily="18" charset="0"/>
                          </a:rPr>
                        </m:ctrlPr>
                      </m:fPr>
                      <m:num>
                        <m:r>
                          <a:rPr kumimoji="1" lang="ja-JP" altLang="en-US" sz="3600" i="1" smtClean="0">
                            <a:latin typeface="Cambria Math" panose="02040503050406030204" pitchFamily="18" charset="0"/>
                          </a:rPr>
                          <m:t>𝜕</m:t>
                        </m:r>
                        <m:r>
                          <a:rPr kumimoji="1" lang="en-US" altLang="ja-JP" sz="3600" b="0" i="1" smtClean="0">
                            <a:latin typeface="Cambria Math" panose="02040503050406030204" pitchFamily="18" charset="0"/>
                          </a:rPr>
                          <m:t>𝑆</m:t>
                        </m:r>
                      </m:num>
                      <m:den>
                        <m:r>
                          <a:rPr kumimoji="1" lang="ja-JP" altLang="en-US" sz="3600" i="1" smtClean="0">
                            <a:latin typeface="Cambria Math" panose="02040503050406030204" pitchFamily="18" charset="0"/>
                          </a:rPr>
                          <m:t>𝜕</m:t>
                        </m:r>
                        <m:sSub>
                          <m:sSubPr>
                            <m:ctrlPr>
                              <a:rPr lang="en-US" altLang="ja-JP" sz="3600" i="1">
                                <a:latin typeface="Cambria Math" panose="02040503050406030204" pitchFamily="18" charset="0"/>
                              </a:rPr>
                            </m:ctrlPr>
                          </m:sSubPr>
                          <m:e>
                            <m:r>
                              <a:rPr lang="ja-JP" altLang="en-US" sz="3600" i="1">
                                <a:latin typeface="Cambria Math" panose="02040503050406030204" pitchFamily="18" charset="0"/>
                              </a:rPr>
                              <m:t>𝛽</m:t>
                            </m:r>
                          </m:e>
                          <m:sub>
                            <m:r>
                              <a:rPr lang="en-US" altLang="ja-JP" sz="3600" b="0" i="1" smtClean="0">
                                <a:latin typeface="Cambria Math" panose="02040503050406030204" pitchFamily="18" charset="0"/>
                              </a:rPr>
                              <m:t>2</m:t>
                            </m:r>
                          </m:sub>
                        </m:sSub>
                      </m:den>
                    </m:f>
                    <m:r>
                      <a:rPr kumimoji="1" lang="en-US" altLang="ja-JP" sz="3600" b="0" i="1" smtClean="0">
                        <a:latin typeface="Cambria Math" panose="02040503050406030204" pitchFamily="18" charset="0"/>
                      </a:rPr>
                      <m:t>=0, </m:t>
                    </m:r>
                    <m:f>
                      <m:fPr>
                        <m:ctrlPr>
                          <a:rPr lang="en-US" altLang="ja-JP" sz="3600" i="1">
                            <a:latin typeface="Cambria Math" panose="02040503050406030204" pitchFamily="18" charset="0"/>
                          </a:rPr>
                        </m:ctrlPr>
                      </m:fPr>
                      <m:num>
                        <m:r>
                          <a:rPr lang="ja-JP" altLang="en-US" sz="3600" i="1">
                            <a:latin typeface="Cambria Math" panose="02040503050406030204" pitchFamily="18" charset="0"/>
                          </a:rPr>
                          <m:t>𝜕</m:t>
                        </m:r>
                        <m:r>
                          <a:rPr lang="en-US" altLang="ja-JP" sz="3600" i="1">
                            <a:latin typeface="Cambria Math" panose="02040503050406030204" pitchFamily="18" charset="0"/>
                          </a:rPr>
                          <m:t>𝑆</m:t>
                        </m:r>
                      </m:num>
                      <m:den>
                        <m:r>
                          <a:rPr lang="ja-JP" altLang="en-US" sz="3600" i="1">
                            <a:latin typeface="Cambria Math" panose="02040503050406030204" pitchFamily="18" charset="0"/>
                          </a:rPr>
                          <m:t>𝜕</m:t>
                        </m:r>
                        <m:sSub>
                          <m:sSubPr>
                            <m:ctrlPr>
                              <a:rPr lang="en-US" altLang="ja-JP" sz="3600" i="1">
                                <a:latin typeface="Cambria Math" panose="02040503050406030204" pitchFamily="18" charset="0"/>
                              </a:rPr>
                            </m:ctrlPr>
                          </m:sSubPr>
                          <m:e>
                            <m:r>
                              <a:rPr lang="ja-JP" altLang="en-US" sz="3600" i="1">
                                <a:latin typeface="Cambria Math" panose="02040503050406030204" pitchFamily="18" charset="0"/>
                              </a:rPr>
                              <m:t>𝛽</m:t>
                            </m:r>
                          </m:e>
                          <m:sub>
                            <m:r>
                              <a:rPr lang="en-US" altLang="ja-JP" sz="3600" i="1">
                                <a:latin typeface="Cambria Math" panose="02040503050406030204" pitchFamily="18" charset="0"/>
                              </a:rPr>
                              <m:t>1</m:t>
                            </m:r>
                          </m:sub>
                        </m:sSub>
                      </m:den>
                    </m:f>
                    <m:r>
                      <a:rPr lang="en-US" altLang="ja-JP" sz="3600" i="1">
                        <a:latin typeface="Cambria Math" panose="02040503050406030204" pitchFamily="18" charset="0"/>
                      </a:rPr>
                      <m:t>=0</m:t>
                    </m:r>
                  </m:oMath>
                </a14:m>
                <a:endParaRPr kumimoji="1" lang="ja-JP" altLang="en-US" sz="3200" dirty="0"/>
              </a:p>
            </p:txBody>
          </p:sp>
        </mc:Choice>
        <mc:Fallback xmlns="">
          <p:sp>
            <p:nvSpPr>
              <p:cNvPr id="10" name="テキスト ボックス 9">
                <a:extLst>
                  <a:ext uri="{FF2B5EF4-FFF2-40B4-BE49-F238E27FC236}">
                    <a16:creationId xmlns:a16="http://schemas.microsoft.com/office/drawing/2014/main" id="{6939FB5C-AF0F-478D-B4F6-9685A26A75A6}"/>
                  </a:ext>
                </a:extLst>
              </p:cNvPr>
              <p:cNvSpPr txBox="1">
                <a:spLocks noRot="1" noChangeAspect="1" noMove="1" noResize="1" noEditPoints="1" noAdjustHandles="1" noChangeArrowheads="1" noChangeShapeType="1" noTextEdit="1"/>
              </p:cNvSpPr>
              <p:nvPr/>
            </p:nvSpPr>
            <p:spPr>
              <a:xfrm>
                <a:off x="6395694" y="3250339"/>
                <a:ext cx="5428608" cy="881973"/>
              </a:xfrm>
              <a:prstGeom prst="rect">
                <a:avLst/>
              </a:prstGeom>
              <a:blipFill>
                <a:blip r:embed="rId6"/>
                <a:stretch>
                  <a:fillRect l="-4489" b="-62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1ACA73C0-1301-471B-9B54-A1D0D66C3EEC}"/>
                  </a:ext>
                </a:extLst>
              </p:cNvPr>
              <p:cNvSpPr txBox="1"/>
              <p:nvPr/>
            </p:nvSpPr>
            <p:spPr>
              <a:xfrm>
                <a:off x="1220587" y="5108375"/>
                <a:ext cx="9371213" cy="10438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ja-JP" altLang="en-US" sz="2800" b="0" i="1" smtClean="0">
                          <a:solidFill>
                            <a:schemeClr val="accent5">
                              <a:lumMod val="75000"/>
                            </a:schemeClr>
                          </a:solidFill>
                          <a:latin typeface="Cambria Math" panose="02040503050406030204" pitchFamily="18" charset="0"/>
                        </a:rPr>
                        <m:t>標本</m:t>
                      </m:r>
                      <m:r>
                        <a:rPr lang="ja-JP" altLang="en-US" sz="2800" b="0" i="1" dirty="0">
                          <a:solidFill>
                            <a:schemeClr val="accent5">
                              <a:lumMod val="75000"/>
                            </a:schemeClr>
                          </a:solidFill>
                          <a:latin typeface="Cambria Math" panose="02040503050406030204" pitchFamily="18" charset="0"/>
                        </a:rPr>
                        <m:t>回帰係数</m:t>
                      </m:r>
                      <m:r>
                        <a:rPr lang="en-US" altLang="ja-JP" sz="2800" b="0" i="1" dirty="0" smtClean="0">
                          <a:latin typeface="Cambria Math" panose="02040503050406030204" pitchFamily="18" charset="0"/>
                        </a:rPr>
                        <m:t>: </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b="0" i="1" smtClean="0">
                              <a:latin typeface="Cambria Math" panose="02040503050406030204" pitchFamily="18" charset="0"/>
                            </a:rPr>
                            <m:t>2</m:t>
                          </m:r>
                        </m:sub>
                      </m:sSub>
                      <m:r>
                        <a:rPr lang="en-US" altLang="ja-JP" sz="2800" b="0" i="0" smtClean="0">
                          <a:latin typeface="Cambria Math" panose="02040503050406030204" pitchFamily="18" charset="0"/>
                        </a:rPr>
                        <m:t>=</m:t>
                      </m:r>
                      <m:f>
                        <m:fPr>
                          <m:ctrlPr>
                            <a:rPr lang="en-US" altLang="ja-JP" sz="2800" b="0" i="1" smtClean="0">
                              <a:latin typeface="Cambria Math" panose="02040503050406030204" pitchFamily="18" charset="0"/>
                            </a:rPr>
                          </m:ctrlPr>
                        </m:fPr>
                        <m:num>
                          <m:nary>
                            <m:naryPr>
                              <m:chr m:val="∑"/>
                              <m:subHide m:val="on"/>
                              <m:supHide m:val="on"/>
                              <m:ctrlPr>
                                <a:rPr lang="en-US" altLang="ja-JP" sz="2800" b="0" i="1" smtClean="0">
                                  <a:latin typeface="Cambria Math" panose="02040503050406030204" pitchFamily="18" charset="0"/>
                                </a:rPr>
                              </m:ctrlPr>
                            </m:naryPr>
                            <m:sub/>
                            <m:sup/>
                            <m:e>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𝑋</m:t>
                                  </m:r>
                                </m:e>
                              </m:acc>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𝑌</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𝑌</m:t>
                                  </m:r>
                                </m:e>
                              </m:acc>
                              <m:r>
                                <a:rPr lang="en-US" altLang="ja-JP" sz="2800" b="0" i="1" smtClean="0">
                                  <a:latin typeface="Cambria Math" panose="02040503050406030204" pitchFamily="18" charset="0"/>
                                </a:rPr>
                                <m:t>)</m:t>
                              </m:r>
                            </m:e>
                          </m:nary>
                        </m:num>
                        <m:den>
                          <m:nary>
                            <m:naryPr>
                              <m:chr m:val="∑"/>
                              <m:subHide m:val="on"/>
                              <m:supHide m:val="on"/>
                              <m:ctrlPr>
                                <a:rPr lang="en-US" altLang="ja-JP" sz="2800" b="0" i="1" smtClean="0">
                                  <a:latin typeface="Cambria Math" panose="02040503050406030204" pitchFamily="18" charset="0"/>
                                </a:rPr>
                              </m:ctrlPr>
                            </m:naryPr>
                            <m:sub/>
                            <m:sup/>
                            <m:e>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𝑋</m:t>
                                      </m:r>
                                    </m:e>
                                  </m:acc>
                                  <m:r>
                                    <a:rPr lang="en-US" altLang="ja-JP" sz="2800" b="0" i="1" smtClean="0">
                                      <a:latin typeface="Cambria Math" panose="02040503050406030204" pitchFamily="18" charset="0"/>
                                    </a:rPr>
                                    <m:t>)</m:t>
                                  </m:r>
                                </m:e>
                                <m:sup>
                                  <m:r>
                                    <a:rPr lang="en-US" altLang="ja-JP" sz="2800" b="0" i="1" smtClean="0">
                                      <a:latin typeface="Cambria Math" panose="02040503050406030204" pitchFamily="18" charset="0"/>
                                    </a:rPr>
                                    <m:t>2</m:t>
                                  </m:r>
                                </m:sup>
                              </m:sSup>
                            </m:e>
                          </m:nary>
                        </m:den>
                      </m:f>
                      <m:r>
                        <a:rPr lang="en-US" altLang="ja-JP" sz="2800" b="0" i="1" smtClean="0">
                          <a:latin typeface="Cambria Math" panose="02040503050406030204" pitchFamily="18" charset="0"/>
                        </a:rPr>
                        <m:t>, </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b="0" i="1" smtClean="0">
                              <a:latin typeface="Cambria Math" panose="02040503050406030204" pitchFamily="18" charset="0"/>
                            </a:rPr>
                            <m:t>1</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𝑌</m:t>
                          </m:r>
                        </m:e>
                      </m:acc>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b="0" i="1" smtClean="0">
                              <a:latin typeface="Cambria Math" panose="02040503050406030204" pitchFamily="18" charset="0"/>
                            </a:rPr>
                            <m:t>2</m:t>
                          </m:r>
                        </m:sub>
                      </m:sSub>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oMath>
                  </m:oMathPara>
                </a14:m>
                <a:endParaRPr lang="ja-JP" altLang="en-US" sz="2800" dirty="0"/>
              </a:p>
            </p:txBody>
          </p:sp>
        </mc:Choice>
        <mc:Fallback xmlns="">
          <p:sp>
            <p:nvSpPr>
              <p:cNvPr id="12" name="テキスト ボックス 11">
                <a:extLst>
                  <a:ext uri="{FF2B5EF4-FFF2-40B4-BE49-F238E27FC236}">
                    <a16:creationId xmlns:a16="http://schemas.microsoft.com/office/drawing/2014/main" id="{1ACA73C0-1301-471B-9B54-A1D0D66C3EEC}"/>
                  </a:ext>
                </a:extLst>
              </p:cNvPr>
              <p:cNvSpPr txBox="1">
                <a:spLocks noRot="1" noChangeAspect="1" noMove="1" noResize="1" noEditPoints="1" noAdjustHandles="1" noChangeArrowheads="1" noChangeShapeType="1" noTextEdit="1"/>
              </p:cNvSpPr>
              <p:nvPr/>
            </p:nvSpPr>
            <p:spPr>
              <a:xfrm>
                <a:off x="1220587" y="5108375"/>
                <a:ext cx="9371213" cy="1043812"/>
              </a:xfrm>
              <a:prstGeom prst="rect">
                <a:avLst/>
              </a:prstGeom>
              <a:blipFill>
                <a:blip r:embed="rId7"/>
                <a:stretch>
                  <a:fillRect/>
                </a:stretch>
              </a:blipFill>
            </p:spPr>
            <p:txBody>
              <a:bodyPr/>
              <a:lstStyle/>
              <a:p>
                <a:r>
                  <a:rPr lang="ja-JP" altLang="en-US">
                    <a:noFill/>
                  </a:rPr>
                  <a:t> </a:t>
                </a:r>
              </a:p>
            </p:txBody>
          </p:sp>
        </mc:Fallback>
      </mc:AlternateContent>
      <p:sp>
        <p:nvSpPr>
          <p:cNvPr id="15" name="矢印: 右 14">
            <a:extLst>
              <a:ext uri="{FF2B5EF4-FFF2-40B4-BE49-F238E27FC236}">
                <a16:creationId xmlns:a16="http://schemas.microsoft.com/office/drawing/2014/main" id="{6B67C457-C7F7-4408-9A19-8734B5EB0FDB}"/>
              </a:ext>
            </a:extLst>
          </p:cNvPr>
          <p:cNvSpPr/>
          <p:nvPr/>
        </p:nvSpPr>
        <p:spPr>
          <a:xfrm>
            <a:off x="3720137" y="1760315"/>
            <a:ext cx="358831" cy="419670"/>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567D56A4-16CC-4752-8362-37E3AFE2CB64}"/>
              </a:ext>
            </a:extLst>
          </p:cNvPr>
          <p:cNvCxnSpPr>
            <a:cxnSpLocks/>
          </p:cNvCxnSpPr>
          <p:nvPr/>
        </p:nvCxnSpPr>
        <p:spPr>
          <a:xfrm>
            <a:off x="1055783" y="4836405"/>
            <a:ext cx="10080434" cy="0"/>
          </a:xfrm>
          <a:prstGeom prst="line">
            <a:avLst/>
          </a:prstGeom>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993473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a:effectLst/>
        </p:spPr>
        <p:txBody>
          <a:bodyPr/>
          <a:lstStyle/>
          <a:p>
            <a:r>
              <a:rPr lang="en-US" altLang="ja-JP" dirty="0"/>
              <a:t>7.2.2 </a:t>
            </a:r>
            <a:r>
              <a:rPr lang="ja-JP" altLang="en-US"/>
              <a:t>単回帰</a:t>
            </a:r>
            <a:r>
              <a:rPr lang="en-US" altLang="ja-JP" dirty="0"/>
              <a:t>/</a:t>
            </a:r>
            <a:r>
              <a:rPr lang="ja-JP" altLang="en-US"/>
              <a:t>重回帰</a:t>
            </a:r>
            <a:endParaRPr kumimoji="1" lang="ja-JP" altLang="en-US" dirty="0"/>
          </a:p>
        </p:txBody>
      </p:sp>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0DD82FDC-9B0B-41E5-B2A7-2A8D00CE947B}"/>
                  </a:ext>
                </a:extLst>
              </p:cNvPr>
              <p:cNvSpPr/>
              <p:nvPr/>
            </p:nvSpPr>
            <p:spPr>
              <a:xfrm>
                <a:off x="217593" y="1631055"/>
                <a:ext cx="2955746" cy="1104020"/>
              </a:xfrm>
              <a:prstGeom prst="rect">
                <a:avLst/>
              </a:prstGeom>
            </p:spPr>
            <p:txBody>
              <a:bodyPr wrap="none">
                <a:spAutoFit/>
              </a:bodyPr>
              <a:lstStyle/>
              <a:p>
                <a:r>
                  <a:rPr lang="ja-JP" altLang="en-US" sz="3200" u="sng" dirty="0">
                    <a:solidFill>
                      <a:srgbClr val="0070C0"/>
                    </a:solidFill>
                    <a:effectLst/>
                  </a:rPr>
                  <a:t>単回帰</a:t>
                </a:r>
                <a:endParaRPr lang="en-US" altLang="ja-JP" sz="3200" u="sng" dirty="0">
                  <a:solidFill>
                    <a:srgbClr val="0070C0"/>
                  </a:solidFill>
                  <a:effectLst/>
                </a:endParaRPr>
              </a:p>
              <a:p>
                <a:pPr/>
                <a14:m>
                  <m:oMathPara xmlns:m="http://schemas.openxmlformats.org/officeDocument/2006/math">
                    <m:oMathParaPr>
                      <m:jc m:val="centerGroup"/>
                    </m:oMathParaPr>
                    <m:oMath xmlns:m="http://schemas.openxmlformats.org/officeDocument/2006/math">
                      <m:r>
                        <a:rPr lang="en-US" altLang="ja-JP" sz="3200" i="1" smtClean="0">
                          <a:solidFill>
                            <a:schemeClr val="tx1"/>
                          </a:solidFill>
                          <a:effectLst/>
                          <a:latin typeface="Cambria Math" panose="02040503050406030204" pitchFamily="18" charset="0"/>
                        </a:rPr>
                        <m:t>𝑌</m:t>
                      </m:r>
                      <m:r>
                        <a:rPr lang="en-US" altLang="ja-JP" sz="3200" i="1" smtClean="0">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1</m:t>
                          </m:r>
                        </m:sub>
                      </m:sSub>
                      <m:r>
                        <a:rPr lang="en-US" altLang="ja-JP" sz="3200" i="1">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2</m:t>
                          </m:r>
                        </m:sub>
                      </m:sSub>
                      <m:r>
                        <a:rPr lang="en-US" altLang="ja-JP" sz="3200" i="1" smtClean="0">
                          <a:solidFill>
                            <a:schemeClr val="tx1"/>
                          </a:solidFill>
                          <a:effectLst/>
                          <a:latin typeface="Cambria Math" panose="02040503050406030204" pitchFamily="18" charset="0"/>
                        </a:rPr>
                        <m:t>𝑋</m:t>
                      </m:r>
                    </m:oMath>
                  </m:oMathPara>
                </a14:m>
                <a:endParaRPr lang="ja-JP" altLang="en-US" sz="3200" dirty="0">
                  <a:solidFill>
                    <a:schemeClr val="tx1"/>
                  </a:solidFill>
                  <a:effectLst/>
                </a:endParaRPr>
              </a:p>
            </p:txBody>
          </p:sp>
        </mc:Choice>
        <mc:Fallback xmlns="">
          <p:sp>
            <p:nvSpPr>
              <p:cNvPr id="4" name="正方形/長方形 3">
                <a:extLst>
                  <a:ext uri="{FF2B5EF4-FFF2-40B4-BE49-F238E27FC236}">
                    <a16:creationId xmlns:a16="http://schemas.microsoft.com/office/drawing/2014/main" id="{0DD82FDC-9B0B-41E5-B2A7-2A8D00CE947B}"/>
                  </a:ext>
                </a:extLst>
              </p:cNvPr>
              <p:cNvSpPr>
                <a:spLocks noRot="1" noChangeAspect="1" noMove="1" noResize="1" noEditPoints="1" noAdjustHandles="1" noChangeArrowheads="1" noChangeShapeType="1" noTextEdit="1"/>
              </p:cNvSpPr>
              <p:nvPr/>
            </p:nvSpPr>
            <p:spPr>
              <a:xfrm>
                <a:off x="217593" y="1631055"/>
                <a:ext cx="2955746" cy="1104020"/>
              </a:xfrm>
              <a:prstGeom prst="rect">
                <a:avLst/>
              </a:prstGeom>
              <a:blipFill>
                <a:blip r:embed="rId3"/>
                <a:stretch>
                  <a:fillRect l="-4701" t="-5682" b="-90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B90196D8-E53B-429A-8C84-4128425743FE}"/>
                  </a:ext>
                </a:extLst>
              </p:cNvPr>
              <p:cNvSpPr/>
              <p:nvPr/>
            </p:nvSpPr>
            <p:spPr>
              <a:xfrm>
                <a:off x="198432" y="3242620"/>
                <a:ext cx="6825202" cy="1104020"/>
              </a:xfrm>
              <a:prstGeom prst="rect">
                <a:avLst/>
              </a:prstGeom>
            </p:spPr>
            <p:txBody>
              <a:bodyPr wrap="none">
                <a:spAutoFit/>
              </a:bodyPr>
              <a:lstStyle/>
              <a:p>
                <a:r>
                  <a:rPr lang="ja-JP" altLang="en-US" sz="3200" u="sng" dirty="0">
                    <a:solidFill>
                      <a:schemeClr val="accent5">
                        <a:lumMod val="75000"/>
                      </a:schemeClr>
                    </a:solidFill>
                  </a:rPr>
                  <a:t>重</a:t>
                </a:r>
                <a:r>
                  <a:rPr lang="ja-JP" altLang="en-US" sz="3200" u="sng" dirty="0">
                    <a:solidFill>
                      <a:schemeClr val="accent5">
                        <a:lumMod val="75000"/>
                      </a:schemeClr>
                    </a:solidFill>
                    <a:effectLst/>
                  </a:rPr>
                  <a:t>回帰</a:t>
                </a:r>
                <a:r>
                  <a:rPr lang="ja-JP" altLang="en-US" sz="3200" dirty="0">
                    <a:solidFill>
                      <a:schemeClr val="tx1"/>
                    </a:solidFill>
                    <a:effectLst/>
                  </a:rPr>
                  <a:t> </a:t>
                </a:r>
                <a:endParaRPr lang="en-US" altLang="ja-JP" sz="3200" i="1" dirty="0">
                  <a:solidFill>
                    <a:schemeClr val="tx1"/>
                  </a:solidFill>
                  <a:effectLst/>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ja-JP" sz="3200" i="1" smtClean="0">
                          <a:solidFill>
                            <a:schemeClr val="tx1"/>
                          </a:solidFill>
                          <a:effectLst/>
                          <a:latin typeface="Cambria Math" panose="02040503050406030204" pitchFamily="18" charset="0"/>
                        </a:rPr>
                        <m:t>𝑌</m:t>
                      </m:r>
                      <m:r>
                        <a:rPr lang="en-US" altLang="ja-JP" sz="3200" i="1" smtClean="0">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1</m:t>
                          </m:r>
                        </m:sub>
                      </m:sSub>
                      <m:r>
                        <a:rPr lang="en-US" altLang="ja-JP" sz="3200" i="1">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2</m:t>
                          </m:r>
                        </m:sub>
                      </m:sSub>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2</m:t>
                          </m:r>
                        </m:sub>
                      </m:sSub>
                      <m:r>
                        <a:rPr lang="en-US" altLang="ja-JP" sz="3200" b="0" i="1" smtClean="0">
                          <a:solidFill>
                            <a:schemeClr val="tx1"/>
                          </a:solidFill>
                          <a:effectLst/>
                          <a:latin typeface="Cambria Math" panose="02040503050406030204" pitchFamily="18" charset="0"/>
                        </a:rPr>
                        <m:t>+</m:t>
                      </m:r>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b="0" i="1" smtClean="0">
                              <a:solidFill>
                                <a:schemeClr val="tx1"/>
                              </a:solidFill>
                              <a:effectLst/>
                              <a:latin typeface="Cambria Math" panose="02040503050406030204" pitchFamily="18" charset="0"/>
                            </a:rPr>
                            <m:t>3</m:t>
                          </m:r>
                        </m:sub>
                      </m:sSub>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3</m:t>
                          </m:r>
                        </m:sub>
                      </m:sSub>
                      <m:r>
                        <a:rPr lang="en-US" altLang="ja-JP" sz="3200" b="0" i="1" smtClean="0">
                          <a:solidFill>
                            <a:schemeClr val="tx1"/>
                          </a:solidFill>
                          <a:effectLst/>
                          <a:latin typeface="Cambria Math" panose="02040503050406030204" pitchFamily="18" charset="0"/>
                        </a:rPr>
                        <m:t>+…+</m:t>
                      </m:r>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b="0" i="1" smtClean="0">
                              <a:solidFill>
                                <a:schemeClr val="tx1"/>
                              </a:solidFill>
                              <a:effectLst/>
                              <a:latin typeface="Cambria Math" panose="02040503050406030204" pitchFamily="18" charset="0"/>
                            </a:rPr>
                            <m:t>𝑘</m:t>
                          </m:r>
                        </m:sub>
                      </m:sSub>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𝑘</m:t>
                          </m:r>
                        </m:sub>
                      </m:sSub>
                    </m:oMath>
                  </m:oMathPara>
                </a14:m>
                <a:endParaRPr lang="ja-JP" altLang="en-US" sz="3200" dirty="0">
                  <a:solidFill>
                    <a:schemeClr val="tx1"/>
                  </a:solidFill>
                  <a:effectLst/>
                </a:endParaRPr>
              </a:p>
            </p:txBody>
          </p:sp>
        </mc:Choice>
        <mc:Fallback xmlns="">
          <p:sp>
            <p:nvSpPr>
              <p:cNvPr id="5" name="正方形/長方形 4">
                <a:extLst>
                  <a:ext uri="{FF2B5EF4-FFF2-40B4-BE49-F238E27FC236}">
                    <a16:creationId xmlns:a16="http://schemas.microsoft.com/office/drawing/2014/main" id="{B90196D8-E53B-429A-8C84-4128425743FE}"/>
                  </a:ext>
                </a:extLst>
              </p:cNvPr>
              <p:cNvSpPr>
                <a:spLocks noRot="1" noChangeAspect="1" noMove="1" noResize="1" noEditPoints="1" noAdjustHandles="1" noChangeArrowheads="1" noChangeShapeType="1" noTextEdit="1"/>
              </p:cNvSpPr>
              <p:nvPr/>
            </p:nvSpPr>
            <p:spPr>
              <a:xfrm>
                <a:off x="198432" y="3242620"/>
                <a:ext cx="6825202" cy="1104020"/>
              </a:xfrm>
              <a:prstGeom prst="rect">
                <a:avLst/>
              </a:prstGeom>
              <a:blipFill>
                <a:blip r:embed="rId4"/>
                <a:stretch>
                  <a:fillRect l="-2324" t="-66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F0683A7A-832B-4D66-A683-F4B24F88AA83}"/>
                  </a:ext>
                </a:extLst>
              </p:cNvPr>
              <p:cNvSpPr/>
              <p:nvPr/>
            </p:nvSpPr>
            <p:spPr>
              <a:xfrm>
                <a:off x="599455" y="5038578"/>
                <a:ext cx="3581365" cy="16575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i="1" smtClean="0">
                          <a:latin typeface="Cambria Math" panose="02040503050406030204" pitchFamily="18" charset="0"/>
                        </a:rPr>
                        <m:t>𝑌</m:t>
                      </m:r>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d>
                        <m:dPr>
                          <m:begChr m:val="["/>
                          <m:endChr m:val="]"/>
                          <m:ctrlPr>
                            <a:rPr lang="en-US" altLang="ja-JP" sz="3200" i="1" smtClean="0">
                              <a:latin typeface="Cambria Math" panose="02040503050406030204" pitchFamily="18" charset="0"/>
                            </a:rPr>
                          </m:ctrlPr>
                        </m:dPr>
                        <m:e>
                          <m:m>
                            <m:mPr>
                              <m:mcs>
                                <m:mc>
                                  <m:mcPr>
                                    <m:count m:val="1"/>
                                    <m:mcJc m:val="center"/>
                                  </m:mcPr>
                                </m:mc>
                              </m:mcs>
                              <m:ctrlPr>
                                <a:rPr lang="en-US" altLang="ja-JP" sz="3200" i="1" smtClean="0">
                                  <a:latin typeface="Cambria Math" panose="02040503050406030204" pitchFamily="18" charset="0"/>
                                </a:rPr>
                              </m:ctrlPr>
                            </m:mPr>
                            <m:mr>
                              <m:e>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2</m:t>
                                    </m:r>
                                  </m:sub>
                                </m:sSub>
                              </m:e>
                            </m:mr>
                            <m:mr>
                              <m:e>
                                <m:r>
                                  <a:rPr lang="en-US" altLang="ja-JP" sz="3200" i="1" smtClean="0">
                                    <a:latin typeface="Cambria Math" panose="02040503050406030204" pitchFamily="18" charset="0"/>
                                  </a:rPr>
                                  <m:t>⋮</m:t>
                                </m:r>
                              </m:e>
                            </m:mr>
                            <m:mr>
                              <m:e>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b="0" i="1" smtClean="0">
                                        <a:solidFill>
                                          <a:schemeClr val="tx1"/>
                                        </a:solidFill>
                                        <a:effectLst/>
                                        <a:latin typeface="Cambria Math" panose="02040503050406030204" pitchFamily="18" charset="0"/>
                                      </a:rPr>
                                      <m:t>𝑘</m:t>
                                    </m:r>
                                  </m:sub>
                                </m:sSub>
                              </m:e>
                            </m:mr>
                          </m:m>
                        </m:e>
                      </m:d>
                      <m:d>
                        <m:dPr>
                          <m:begChr m:val="["/>
                          <m:endChr m:val="]"/>
                          <m:ctrlPr>
                            <a:rPr lang="en-US" altLang="ja-JP" sz="3200" i="1" smtClean="0">
                              <a:latin typeface="Cambria Math" panose="02040503050406030204" pitchFamily="18" charset="0"/>
                            </a:rPr>
                          </m:ctrlPr>
                        </m:dPr>
                        <m:e>
                          <m:m>
                            <m:mPr>
                              <m:mcs>
                                <m:mc>
                                  <m:mcPr>
                                    <m:count m:val="1"/>
                                    <m:mcJc m:val="center"/>
                                  </m:mcPr>
                                </m:mc>
                              </m:mcs>
                              <m:ctrlPr>
                                <a:rPr lang="en-US" altLang="ja-JP" sz="3200" i="1" smtClean="0">
                                  <a:latin typeface="Cambria Math" panose="02040503050406030204" pitchFamily="18" charset="0"/>
                                </a:rPr>
                              </m:ctrlPr>
                            </m:mPr>
                            <m:mr>
                              <m:e>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2</m:t>
                                    </m:r>
                                  </m:sub>
                                </m:sSub>
                              </m:e>
                            </m:mr>
                            <m:mr>
                              <m:e>
                                <m:r>
                                  <a:rPr lang="en-US" altLang="ja-JP" sz="3200" i="1" smtClean="0">
                                    <a:latin typeface="Cambria Math" panose="02040503050406030204" pitchFamily="18" charset="0"/>
                                  </a:rPr>
                                  <m:t>⋮</m:t>
                                </m:r>
                              </m:e>
                            </m:mr>
                            <m:mr>
                              <m:e>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𝑘</m:t>
                                    </m:r>
                                  </m:sub>
                                </m:sSub>
                              </m:e>
                            </m:mr>
                          </m:m>
                        </m:e>
                      </m:d>
                    </m:oMath>
                  </m:oMathPara>
                </a14:m>
                <a:endParaRPr lang="ja-JP" altLang="en-US" sz="3200" dirty="0"/>
              </a:p>
            </p:txBody>
          </p:sp>
        </mc:Choice>
        <mc:Fallback xmlns="">
          <p:sp>
            <p:nvSpPr>
              <p:cNvPr id="6" name="正方形/長方形 5">
                <a:extLst>
                  <a:ext uri="{FF2B5EF4-FFF2-40B4-BE49-F238E27FC236}">
                    <a16:creationId xmlns:a16="http://schemas.microsoft.com/office/drawing/2014/main" id="{F0683A7A-832B-4D66-A683-F4B24F88AA83}"/>
                  </a:ext>
                </a:extLst>
              </p:cNvPr>
              <p:cNvSpPr>
                <a:spLocks noRot="1" noChangeAspect="1" noMove="1" noResize="1" noEditPoints="1" noAdjustHandles="1" noChangeArrowheads="1" noChangeShapeType="1" noTextEdit="1"/>
              </p:cNvSpPr>
              <p:nvPr/>
            </p:nvSpPr>
            <p:spPr>
              <a:xfrm>
                <a:off x="599455" y="5038578"/>
                <a:ext cx="3581365" cy="1657505"/>
              </a:xfrm>
              <a:prstGeom prst="rect">
                <a:avLst/>
              </a:prstGeom>
              <a:blipFill>
                <a:blip r:embed="rId5"/>
                <a:stretch>
                  <a:fillRect/>
                </a:stretch>
              </a:blipFill>
            </p:spPr>
            <p:txBody>
              <a:bodyPr/>
              <a:lstStyle/>
              <a:p>
                <a:r>
                  <a:rPr lang="ja-JP" altLang="en-US">
                    <a:noFill/>
                  </a:rPr>
                  <a:t> </a:t>
                </a:r>
              </a:p>
            </p:txBody>
          </p:sp>
        </mc:Fallback>
      </mc:AlternateContent>
      <p:sp>
        <p:nvSpPr>
          <p:cNvPr id="7" name="矢印: 右 6">
            <a:extLst>
              <a:ext uri="{FF2B5EF4-FFF2-40B4-BE49-F238E27FC236}">
                <a16:creationId xmlns:a16="http://schemas.microsoft.com/office/drawing/2014/main" id="{90BDAE25-9FF3-4FB2-AE13-688CC488AA6A}"/>
              </a:ext>
            </a:extLst>
          </p:cNvPr>
          <p:cNvSpPr/>
          <p:nvPr/>
        </p:nvSpPr>
        <p:spPr>
          <a:xfrm rot="5400000">
            <a:off x="3127359" y="4383058"/>
            <a:ext cx="543744" cy="7033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F30E8857-960A-4717-926D-5FB7DE0CC1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11192" y="4595526"/>
            <a:ext cx="4814531" cy="2035597"/>
          </a:xfrm>
          <a:prstGeom prst="rect">
            <a:avLst/>
          </a:prstGeom>
        </p:spPr>
      </p:pic>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997DAF01-07E9-4874-89B5-B50480C5537A}"/>
                  </a:ext>
                </a:extLst>
              </p:cNvPr>
              <p:cNvSpPr txBox="1"/>
              <p:nvPr/>
            </p:nvSpPr>
            <p:spPr>
              <a:xfrm>
                <a:off x="3275868" y="1975568"/>
                <a:ext cx="4096216" cy="523220"/>
              </a:xfrm>
              <a:prstGeom prst="rect">
                <a:avLst/>
              </a:prstGeom>
              <a:noFill/>
            </p:spPr>
            <p:txBody>
              <a:bodyPr wrap="square" rtlCol="0">
                <a:spAutoFit/>
              </a:bodyPr>
              <a:lstStyle/>
              <a:p>
                <a:r>
                  <a:rPr lang="ja-JP" altLang="en-US" sz="2800" dirty="0">
                    <a:solidFill>
                      <a:srgbClr val="0070C0"/>
                    </a:solidFill>
                  </a:rPr>
                  <a:t>・</a:t>
                </a:r>
                <a14:m>
                  <m:oMath xmlns:m="http://schemas.openxmlformats.org/officeDocument/2006/math">
                    <m:r>
                      <a:rPr lang="en-US" altLang="ja-JP" sz="2800" i="1" smtClean="0">
                        <a:solidFill>
                          <a:srgbClr val="0070C0"/>
                        </a:solidFill>
                        <a:latin typeface="Cambria Math" panose="02040503050406030204" pitchFamily="18" charset="0"/>
                      </a:rPr>
                      <m:t>𝑋</m:t>
                    </m:r>
                  </m:oMath>
                </a14:m>
                <a:r>
                  <a:rPr lang="ja-JP" altLang="en-US" sz="2800" dirty="0">
                    <a:solidFill>
                      <a:srgbClr val="0070C0"/>
                    </a:solidFill>
                  </a:rPr>
                  <a:t>項</a:t>
                </a:r>
                <a:r>
                  <a:rPr lang="en-US" altLang="ja-JP" sz="2800" dirty="0">
                    <a:solidFill>
                      <a:srgbClr val="0070C0"/>
                    </a:solidFill>
                  </a:rPr>
                  <a:t>(</a:t>
                </a:r>
                <a:r>
                  <a:rPr lang="ja-JP" altLang="en-US" sz="2800" dirty="0">
                    <a:solidFill>
                      <a:srgbClr val="0070C0"/>
                    </a:solidFill>
                  </a:rPr>
                  <a:t>説明変数</a:t>
                </a:r>
                <a:r>
                  <a:rPr lang="en-US" altLang="ja-JP" sz="2800" dirty="0">
                    <a:solidFill>
                      <a:srgbClr val="0070C0"/>
                    </a:solidFill>
                  </a:rPr>
                  <a:t>)</a:t>
                </a:r>
                <a:r>
                  <a:rPr kumimoji="1" lang="ja-JP" altLang="en-US" sz="2800" dirty="0">
                    <a:solidFill>
                      <a:srgbClr val="0070C0"/>
                    </a:solidFill>
                  </a:rPr>
                  <a:t> が１つ</a:t>
                </a:r>
              </a:p>
            </p:txBody>
          </p:sp>
        </mc:Choice>
        <mc:Fallback xmlns="">
          <p:sp>
            <p:nvSpPr>
              <p:cNvPr id="10" name="テキスト ボックス 9">
                <a:extLst>
                  <a:ext uri="{FF2B5EF4-FFF2-40B4-BE49-F238E27FC236}">
                    <a16:creationId xmlns:a16="http://schemas.microsoft.com/office/drawing/2014/main" id="{997DAF01-07E9-4874-89B5-B50480C5537A}"/>
                  </a:ext>
                </a:extLst>
              </p:cNvPr>
              <p:cNvSpPr txBox="1">
                <a:spLocks noRot="1" noChangeAspect="1" noMove="1" noResize="1" noEditPoints="1" noAdjustHandles="1" noChangeArrowheads="1" noChangeShapeType="1" noTextEdit="1"/>
              </p:cNvSpPr>
              <p:nvPr/>
            </p:nvSpPr>
            <p:spPr>
              <a:xfrm>
                <a:off x="3275868" y="1975568"/>
                <a:ext cx="4096216" cy="523220"/>
              </a:xfrm>
              <a:prstGeom prst="rect">
                <a:avLst/>
              </a:prstGeom>
              <a:blipFill>
                <a:blip r:embed="rId7"/>
                <a:stretch>
                  <a:fillRect l="-3096" t="-14634" r="-619" b="-317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BF054453-1E40-421A-91CA-59992E752EDA}"/>
                  </a:ext>
                </a:extLst>
              </p:cNvPr>
              <p:cNvSpPr txBox="1"/>
              <p:nvPr/>
            </p:nvSpPr>
            <p:spPr>
              <a:xfrm>
                <a:off x="6737872" y="3619923"/>
                <a:ext cx="4093115" cy="523220"/>
              </a:xfrm>
              <a:prstGeom prst="rect">
                <a:avLst/>
              </a:prstGeom>
              <a:noFill/>
            </p:spPr>
            <p:txBody>
              <a:bodyPr wrap="square" rtlCol="0">
                <a:spAutoFit/>
              </a:bodyPr>
              <a:lstStyle/>
              <a:p>
                <a:r>
                  <a:rPr lang="ja-JP" altLang="en-US" sz="2800" b="1" dirty="0">
                    <a:solidFill>
                      <a:schemeClr val="accent1"/>
                    </a:solidFill>
                    <a:effectLst/>
                  </a:rPr>
                  <a:t>・</a:t>
                </a:r>
                <a14:m>
                  <m:oMath xmlns:m="http://schemas.openxmlformats.org/officeDocument/2006/math">
                    <m:r>
                      <a:rPr lang="en-US" altLang="ja-JP" sz="2800" b="1" i="1" smtClean="0">
                        <a:solidFill>
                          <a:schemeClr val="accent1"/>
                        </a:solidFill>
                        <a:effectLst/>
                        <a:latin typeface="Cambria Math" panose="02040503050406030204" pitchFamily="18" charset="0"/>
                      </a:rPr>
                      <m:t>𝑿</m:t>
                    </m:r>
                  </m:oMath>
                </a14:m>
                <a:r>
                  <a:rPr lang="ja-JP" altLang="en-US" sz="2800" b="1" dirty="0">
                    <a:solidFill>
                      <a:schemeClr val="accent1"/>
                    </a:solidFill>
                  </a:rPr>
                  <a:t>項</a:t>
                </a:r>
                <a:r>
                  <a:rPr lang="en-US" altLang="ja-JP" sz="2800" b="1" dirty="0">
                    <a:solidFill>
                      <a:schemeClr val="accent1"/>
                    </a:solidFill>
                    <a:effectLst/>
                  </a:rPr>
                  <a:t>(</a:t>
                </a:r>
                <a:r>
                  <a:rPr lang="ja-JP" altLang="en-US" sz="2800" b="1" dirty="0">
                    <a:solidFill>
                      <a:schemeClr val="accent1"/>
                    </a:solidFill>
                    <a:effectLst/>
                  </a:rPr>
                  <a:t>説明変数</a:t>
                </a:r>
                <a:r>
                  <a:rPr lang="en-US" altLang="ja-JP" sz="2800" b="1" dirty="0">
                    <a:solidFill>
                      <a:schemeClr val="accent1"/>
                    </a:solidFill>
                    <a:effectLst/>
                  </a:rPr>
                  <a:t>)</a:t>
                </a:r>
                <a:r>
                  <a:rPr kumimoji="1" lang="ja-JP" altLang="en-US" sz="2800" b="1" dirty="0">
                    <a:solidFill>
                      <a:schemeClr val="accent1"/>
                    </a:solidFill>
                    <a:effectLst/>
                  </a:rPr>
                  <a:t> が複数</a:t>
                </a:r>
              </a:p>
            </p:txBody>
          </p:sp>
        </mc:Choice>
        <mc:Fallback xmlns="">
          <p:sp>
            <p:nvSpPr>
              <p:cNvPr id="11" name="テキスト ボックス 10">
                <a:extLst>
                  <a:ext uri="{FF2B5EF4-FFF2-40B4-BE49-F238E27FC236}">
                    <a16:creationId xmlns:a16="http://schemas.microsoft.com/office/drawing/2014/main" id="{BF054453-1E40-421A-91CA-59992E752EDA}"/>
                  </a:ext>
                </a:extLst>
              </p:cNvPr>
              <p:cNvSpPr txBox="1">
                <a:spLocks noRot="1" noChangeAspect="1" noMove="1" noResize="1" noEditPoints="1" noAdjustHandles="1" noChangeArrowheads="1" noChangeShapeType="1" noTextEdit="1"/>
              </p:cNvSpPr>
              <p:nvPr/>
            </p:nvSpPr>
            <p:spPr>
              <a:xfrm>
                <a:off x="6737872" y="3619923"/>
                <a:ext cx="4093115" cy="523220"/>
              </a:xfrm>
              <a:prstGeom prst="rect">
                <a:avLst/>
              </a:prstGeom>
              <a:blipFill>
                <a:blip r:embed="rId8"/>
                <a:stretch>
                  <a:fillRect l="-2976" t="-12791" r="-1042" b="-31395"/>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7A6F110C-8DA4-40A1-BAA3-4A5FF68C555D}"/>
              </a:ext>
            </a:extLst>
          </p:cNvPr>
          <p:cNvSpPr txBox="1"/>
          <p:nvPr/>
        </p:nvSpPr>
        <p:spPr>
          <a:xfrm>
            <a:off x="1606935" y="4534682"/>
            <a:ext cx="1566404" cy="400110"/>
          </a:xfrm>
          <a:prstGeom prst="rect">
            <a:avLst/>
          </a:prstGeom>
          <a:noFill/>
        </p:spPr>
        <p:txBody>
          <a:bodyPr wrap="square" rtlCol="0">
            <a:spAutoFit/>
          </a:bodyPr>
          <a:lstStyle/>
          <a:p>
            <a:r>
              <a:rPr kumimoji="1" lang="ja-JP" altLang="en-US" sz="2000" b="1" dirty="0">
                <a:solidFill>
                  <a:schemeClr val="accent1"/>
                </a:solidFill>
              </a:rPr>
              <a:t>ベクトル</a:t>
            </a:r>
          </a:p>
        </p:txBody>
      </p:sp>
      <p:sp>
        <p:nvSpPr>
          <p:cNvPr id="13" name="正方形/長方形 12">
            <a:extLst>
              <a:ext uri="{FF2B5EF4-FFF2-40B4-BE49-F238E27FC236}">
                <a16:creationId xmlns:a16="http://schemas.microsoft.com/office/drawing/2014/main" id="{6F1052C5-EF15-42B9-A66C-50CFB3D287DD}"/>
              </a:ext>
            </a:extLst>
          </p:cNvPr>
          <p:cNvSpPr/>
          <p:nvPr/>
        </p:nvSpPr>
        <p:spPr>
          <a:xfrm>
            <a:off x="133865" y="1480623"/>
            <a:ext cx="7340748" cy="1513111"/>
          </a:xfrm>
          <a:prstGeom prst="rect">
            <a:avLst/>
          </a:prstGeom>
          <a:noFill/>
          <a:ln w="38100">
            <a:solidFill>
              <a:schemeClr val="accent1">
                <a:lumMod val="60000"/>
                <a:lumOff val="40000"/>
              </a:schemeClr>
            </a:solidFill>
            <a:prstDash val="dash"/>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0070C0"/>
              </a:solidFill>
            </a:endParaRPr>
          </a:p>
        </p:txBody>
      </p:sp>
      <p:sp>
        <p:nvSpPr>
          <p:cNvPr id="14" name="正方形/長方形 13">
            <a:extLst>
              <a:ext uri="{FF2B5EF4-FFF2-40B4-BE49-F238E27FC236}">
                <a16:creationId xmlns:a16="http://schemas.microsoft.com/office/drawing/2014/main" id="{8B32991C-C426-4646-8359-09B2BDEAFC14}"/>
              </a:ext>
            </a:extLst>
          </p:cNvPr>
          <p:cNvSpPr/>
          <p:nvPr/>
        </p:nvSpPr>
        <p:spPr>
          <a:xfrm>
            <a:off x="133865" y="3167890"/>
            <a:ext cx="10792376" cy="3565572"/>
          </a:xfrm>
          <a:prstGeom prst="rect">
            <a:avLst/>
          </a:prstGeom>
          <a:noFill/>
          <a:ln w="381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5CD168BF-A922-4BFE-81BC-CB27BAE6C316}"/>
              </a:ext>
            </a:extLst>
          </p:cNvPr>
          <p:cNvSpPr txBox="1"/>
          <p:nvPr/>
        </p:nvSpPr>
        <p:spPr>
          <a:xfrm>
            <a:off x="7716034" y="1720008"/>
            <a:ext cx="4461103" cy="1323439"/>
          </a:xfrm>
          <a:prstGeom prst="rect">
            <a:avLst/>
          </a:prstGeom>
          <a:noFill/>
        </p:spPr>
        <p:txBody>
          <a:bodyPr wrap="square" rtlCol="0">
            <a:spAutoFit/>
          </a:bodyPr>
          <a:lstStyle/>
          <a:p>
            <a:r>
              <a:rPr lang="ja-JP" altLang="en-US" sz="2000" b="1" dirty="0">
                <a:solidFill>
                  <a:schemeClr val="tx2">
                    <a:lumMod val="60000"/>
                    <a:lumOff val="40000"/>
                  </a:schemeClr>
                </a:solidFill>
              </a:rPr>
              <a:t>重回帰分析における回帰係数：</a:t>
            </a:r>
            <a:endParaRPr lang="en-US" altLang="ja-JP" sz="2000" b="1" dirty="0">
              <a:solidFill>
                <a:schemeClr val="tx2">
                  <a:lumMod val="60000"/>
                  <a:lumOff val="40000"/>
                </a:schemeClr>
              </a:solidFill>
            </a:endParaRPr>
          </a:p>
          <a:p>
            <a:r>
              <a:rPr lang="ja-JP" altLang="en-US" sz="2000" dirty="0">
                <a:solidFill>
                  <a:schemeClr val="tx2">
                    <a:lumMod val="60000"/>
                    <a:lumOff val="40000"/>
                  </a:schemeClr>
                </a:solidFill>
              </a:rPr>
              <a:t>ある説明変数の</a:t>
            </a:r>
            <a:r>
              <a:rPr lang="en-US" altLang="ja-JP" sz="2000" dirty="0">
                <a:solidFill>
                  <a:schemeClr val="tx2">
                    <a:lumMod val="60000"/>
                    <a:lumOff val="40000"/>
                  </a:schemeClr>
                </a:solidFill>
              </a:rPr>
              <a:t>(</a:t>
            </a:r>
            <a:r>
              <a:rPr lang="ja-JP" altLang="en-US" sz="2000" dirty="0">
                <a:solidFill>
                  <a:schemeClr val="tx2">
                    <a:lumMod val="60000"/>
                    <a:lumOff val="40000"/>
                  </a:schemeClr>
                </a:solidFill>
              </a:rPr>
              <a:t>他の説明変数の影響を除いた、純粋な</a:t>
            </a:r>
            <a:r>
              <a:rPr lang="en-US" altLang="ja-JP" sz="2000" dirty="0">
                <a:solidFill>
                  <a:schemeClr val="tx2">
                    <a:lumMod val="60000"/>
                    <a:lumOff val="40000"/>
                  </a:schemeClr>
                </a:solidFill>
              </a:rPr>
              <a:t>)</a:t>
            </a:r>
            <a:r>
              <a:rPr lang="ja-JP" altLang="en-US" sz="2000" dirty="0">
                <a:solidFill>
                  <a:schemeClr val="tx2">
                    <a:lumMod val="60000"/>
                    <a:lumOff val="40000"/>
                  </a:schemeClr>
                </a:solidFill>
              </a:rPr>
              <a:t>影響を表している</a:t>
            </a:r>
          </a:p>
          <a:p>
            <a:endParaRPr kumimoji="1" lang="ja-JP" altLang="en-US" sz="2000" b="1" dirty="0">
              <a:solidFill>
                <a:schemeClr val="tx2">
                  <a:lumMod val="60000"/>
                  <a:lumOff val="40000"/>
                </a:schemeClr>
              </a:solidFill>
            </a:endParaRPr>
          </a:p>
        </p:txBody>
      </p:sp>
    </p:spTree>
    <p:extLst>
      <p:ext uri="{BB962C8B-B14F-4D97-AF65-F5344CB8AC3E}">
        <p14:creationId xmlns:p14="http://schemas.microsoft.com/office/powerpoint/2010/main" val="25007459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7.2.2 </a:t>
            </a:r>
            <a:r>
              <a:rPr lang="ja-JP" altLang="en-US"/>
              <a:t>単回帰</a:t>
            </a:r>
            <a:r>
              <a:rPr lang="en-US" altLang="ja-JP" dirty="0"/>
              <a:t>/</a:t>
            </a:r>
            <a:r>
              <a:rPr lang="ja-JP" altLang="en-US"/>
              <a:t>重回帰</a:t>
            </a:r>
            <a:endParaRPr kumimoji="1" lang="ja-JP" altLang="en-US" dirty="0"/>
          </a:p>
        </p:txBody>
      </p:sp>
      <mc:AlternateContent xmlns:mc="http://schemas.openxmlformats.org/markup-compatibility/2006" xmlns:a14="http://schemas.microsoft.com/office/drawing/2010/main">
        <mc:Choice Requires="a14">
          <p:sp>
            <p:nvSpPr>
              <p:cNvPr id="3" name="正方形/長方形 2">
                <a:extLst>
                  <a:ext uri="{FF2B5EF4-FFF2-40B4-BE49-F238E27FC236}">
                    <a16:creationId xmlns:a16="http://schemas.microsoft.com/office/drawing/2014/main" id="{D3BBC9D0-05D6-4EDF-893D-B73937A52065}"/>
                  </a:ext>
                </a:extLst>
              </p:cNvPr>
              <p:cNvSpPr/>
              <p:nvPr/>
            </p:nvSpPr>
            <p:spPr>
              <a:xfrm>
                <a:off x="588707" y="3792556"/>
                <a:ext cx="9984913" cy="2721964"/>
              </a:xfrm>
              <a:prstGeom prst="rect">
                <a:avLst/>
              </a:prstGeom>
            </p:spPr>
            <p:txBody>
              <a:bodyPr wrap="none">
                <a:spAutoFit/>
              </a:bodyPr>
              <a:lstStyle/>
              <a:p>
                <a:r>
                  <a:rPr lang="ja-JP" altLang="en-US" sz="3200" dirty="0">
                    <a:solidFill>
                      <a:schemeClr val="accent1"/>
                    </a:solidFill>
                  </a:rPr>
                  <a:t>重回帰</a:t>
                </a:r>
                <a:r>
                  <a:rPr lang="en-US" altLang="ja-JP" sz="3200" dirty="0"/>
                  <a:t>:</a:t>
                </a:r>
                <a:r>
                  <a:rPr lang="ja-JP" altLang="en-US" sz="3200" dirty="0"/>
                  <a:t> </a:t>
                </a:r>
                <a14:m>
                  <m:oMath xmlns:m="http://schemas.openxmlformats.org/officeDocument/2006/math">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a:latin typeface="Cambria Math" panose="02040503050406030204" pitchFamily="18" charset="0"/>
                              </a:rPr>
                            </m:ctrlPr>
                          </m:mPr>
                          <m:mr>
                            <m:e>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2</m:t>
                                  </m:r>
                                </m:sub>
                              </m:sSub>
                            </m:e>
                          </m:mr>
                          <m:mr>
                            <m:e>
                              <m:r>
                                <a:rPr lang="en-US" altLang="ja-JP" sz="3600" i="1">
                                  <a:latin typeface="Cambria Math" panose="02040503050406030204" pitchFamily="18" charset="0"/>
                                </a:rPr>
                                <m:t>⋮</m:t>
                              </m:r>
                            </m:e>
                          </m:mr>
                          <m:mr>
                            <m:e>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𝑘</m:t>
                                  </m:r>
                                </m:sub>
                              </m:sSub>
                            </m:e>
                          </m:mr>
                        </m:m>
                      </m:e>
                    </m:d>
                    <m:r>
                      <a:rPr lang="en-US" altLang="ja-JP" sz="3600" smtClean="0">
                        <a:latin typeface="Cambria Math" panose="02040503050406030204" pitchFamily="18" charset="0"/>
                      </a:rPr>
                      <m:t>=</m:t>
                    </m:r>
                    <m:f>
                      <m:fPr>
                        <m:ctrlPr>
                          <a:rPr lang="en-US" altLang="ja-JP" sz="3600" i="1">
                            <a:latin typeface="Cambria Math" panose="02040503050406030204" pitchFamily="18" charset="0"/>
                          </a:rPr>
                        </m:ctrlPr>
                      </m:fPr>
                      <m:num>
                        <m:nary>
                          <m:naryPr>
                            <m:chr m:val="∑"/>
                            <m:subHide m:val="on"/>
                            <m:supHide m:val="on"/>
                            <m:ctrlPr>
                              <a:rPr lang="en-US" altLang="ja-JP" sz="3600" i="1">
                                <a:latin typeface="Cambria Math" panose="02040503050406030204" pitchFamily="18" charset="0"/>
                              </a:rPr>
                            </m:ctrlPr>
                          </m:naryPr>
                          <m:sub/>
                          <m:sup/>
                          <m:e>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2</m:t>
                                          </m:r>
                                          <m:r>
                                            <a:rPr lang="en-US" altLang="ja-JP" sz="3600" b="0" i="1" smtClean="0">
                                              <a:solidFill>
                                                <a:schemeClr val="tx1"/>
                                              </a:solidFill>
                                              <a:effectLst/>
                                              <a:latin typeface="Cambria Math" panose="02040503050406030204" pitchFamily="18" charset="0"/>
                                            </a:rPr>
                                            <m:t>𝑖</m:t>
                                          </m:r>
                                        </m:sub>
                                      </m:sSub>
                                    </m:e>
                                  </m:mr>
                                  <m:mr>
                                    <m:e>
                                      <m:r>
                                        <a:rPr lang="en-US" altLang="ja-JP" sz="3600" i="1" smtClean="0">
                                          <a:latin typeface="Cambria Math" panose="02040503050406030204" pitchFamily="18" charset="0"/>
                                        </a:rPr>
                                        <m:t>⋮</m:t>
                                      </m:r>
                                    </m:e>
                                  </m:m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𝑘𝑖</m:t>
                                          </m:r>
                                        </m:sub>
                                      </m:sSub>
                                    </m:e>
                                  </m:mr>
                                </m:m>
                              </m:e>
                            </m:d>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2</m:t>
                                          </m:r>
                                        </m:sub>
                                      </m:sSub>
                                    </m:e>
                                  </m:mr>
                                  <m:mr>
                                    <m:e>
                                      <m:r>
                                        <a:rPr lang="en-US" altLang="ja-JP" sz="3600" i="1" smtClean="0">
                                          <a:latin typeface="Cambria Math" panose="02040503050406030204" pitchFamily="18" charset="0"/>
                                        </a:rPr>
                                        <m:t>⋮</m:t>
                                      </m:r>
                                    </m:e>
                                  </m:m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𝑖</m:t>
                                          </m:r>
                                        </m:sub>
                                      </m:sSub>
                                    </m:e>
                                  </m:mr>
                                </m:m>
                              </m:e>
                            </m:d>
                            <m:r>
                              <a:rPr lang="en-US" altLang="ja-JP" sz="3600" i="1">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nary>
                      </m:num>
                      <m:den>
                        <m:nary>
                          <m:naryPr>
                            <m:chr m:val="∑"/>
                            <m:subHide m:val="on"/>
                            <m:supHide m:val="on"/>
                            <m:ctrlPr>
                              <a:rPr lang="en-US" altLang="ja-JP" sz="3600" i="1">
                                <a:latin typeface="Cambria Math" panose="02040503050406030204" pitchFamily="18" charset="0"/>
                              </a:rPr>
                            </m:ctrlPr>
                          </m:naryPr>
                          <m:sub/>
                          <m:sup/>
                          <m:e>
                            <m:sSup>
                              <m:sSupPr>
                                <m:ctrlPr>
                                  <a:rPr lang="en-US" altLang="ja-JP" sz="3600" i="1">
                                    <a:latin typeface="Cambria Math" panose="02040503050406030204" pitchFamily="18" charset="0"/>
                                  </a:rPr>
                                </m:ctrlPr>
                              </m:sSupPr>
                              <m:e>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2</m:t>
                                              </m:r>
                                              <m:r>
                                                <a:rPr lang="en-US" altLang="ja-JP" sz="3600" b="0" i="1" smtClean="0">
                                                  <a:solidFill>
                                                    <a:schemeClr val="tx1"/>
                                                  </a:solidFill>
                                                  <a:effectLst/>
                                                  <a:latin typeface="Cambria Math" panose="02040503050406030204" pitchFamily="18" charset="0"/>
                                                </a:rPr>
                                                <m:t>𝑖</m:t>
                                              </m:r>
                                            </m:sub>
                                          </m:sSub>
                                        </m:e>
                                      </m:mr>
                                      <m:mr>
                                        <m:e>
                                          <m:r>
                                            <a:rPr lang="en-US" altLang="ja-JP" sz="3600" i="1" smtClean="0">
                                              <a:latin typeface="Cambria Math" panose="02040503050406030204" pitchFamily="18" charset="0"/>
                                            </a:rPr>
                                            <m:t>⋮</m:t>
                                          </m:r>
                                        </m:e>
                                      </m:m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𝑘𝑖</m:t>
                                              </m:r>
                                            </m:sub>
                                          </m:sSub>
                                        </m:e>
                                      </m:mr>
                                    </m:m>
                                  </m:e>
                                </m:d>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2</m:t>
                                              </m:r>
                                            </m:sub>
                                          </m:sSub>
                                        </m:e>
                                      </m:mr>
                                      <m:mr>
                                        <m:e>
                                          <m:r>
                                            <a:rPr lang="en-US" altLang="ja-JP" sz="3600" i="1" smtClean="0">
                                              <a:latin typeface="Cambria Math" panose="02040503050406030204" pitchFamily="18" charset="0"/>
                                            </a:rPr>
                                            <m:t>⋮</m:t>
                                          </m:r>
                                        </m:e>
                                      </m:m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𝑖</m:t>
                                              </m:r>
                                            </m:sub>
                                          </m:sSub>
                                        </m:e>
                                      </m:mr>
                                    </m:m>
                                  </m:e>
                                </m:d>
                                <m:r>
                                  <a:rPr lang="en-US" altLang="ja-JP" sz="3600" i="1">
                                    <a:latin typeface="Cambria Math" panose="02040503050406030204" pitchFamily="18" charset="0"/>
                                  </a:rPr>
                                  <m:t>)</m:t>
                                </m:r>
                              </m:e>
                              <m:sup>
                                <m:r>
                                  <a:rPr lang="en-US" altLang="ja-JP" sz="3600" i="1">
                                    <a:latin typeface="Cambria Math" panose="02040503050406030204" pitchFamily="18" charset="0"/>
                                  </a:rPr>
                                  <m:t>2</m:t>
                                </m:r>
                              </m:sup>
                            </m:sSup>
                          </m:e>
                        </m:nary>
                      </m:den>
                    </m:f>
                    <m:r>
                      <a:rPr lang="en-US" altLang="ja-JP" sz="3600" b="0" i="1" smtClean="0">
                        <a:latin typeface="Cambria Math" panose="02040503050406030204" pitchFamily="18" charset="0"/>
                      </a:rPr>
                      <m:t>,</m:t>
                    </m:r>
                    <m:sSub>
                      <m:sSubPr>
                        <m:ctrlPr>
                          <a:rPr lang="en-US" altLang="ja-JP" sz="3600" i="1" smtClean="0">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1</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nary>
                      <m:naryPr>
                        <m:chr m:val="∑"/>
                        <m:subHide m:val="on"/>
                        <m:supHide m:val="on"/>
                        <m:ctrlPr>
                          <a:rPr lang="en-US" altLang="ja-JP" sz="3600" i="1" smtClean="0">
                            <a:latin typeface="Cambria Math" panose="02040503050406030204" pitchFamily="18" charset="0"/>
                          </a:rPr>
                        </m:ctrlPr>
                      </m:naryPr>
                      <m:sub/>
                      <m:sup/>
                      <m:e>
                        <m:sSub>
                          <m:sSubPr>
                            <m:ctrlPr>
                              <a:rPr lang="en-US" altLang="ja-JP" sz="3600" i="1" smtClean="0">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b="0" i="1" smtClean="0">
                                <a:latin typeface="Cambria Math" panose="02040503050406030204" pitchFamily="18" charset="0"/>
                              </a:rPr>
                              <m:t>𝑖</m:t>
                            </m:r>
                          </m:sub>
                        </m:sSub>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𝑖</m:t>
                            </m:r>
                          </m:sub>
                        </m:sSub>
                      </m:e>
                    </m:nary>
                  </m:oMath>
                </a14:m>
                <a:endParaRPr lang="ja-JP" altLang="en-US" sz="3200" dirty="0"/>
              </a:p>
            </p:txBody>
          </p:sp>
        </mc:Choice>
        <mc:Fallback xmlns="">
          <p:sp>
            <p:nvSpPr>
              <p:cNvPr id="3" name="正方形/長方形 2">
                <a:extLst>
                  <a:ext uri="{FF2B5EF4-FFF2-40B4-BE49-F238E27FC236}">
                    <a16:creationId xmlns:a16="http://schemas.microsoft.com/office/drawing/2014/main" id="{D3BBC9D0-05D6-4EDF-893D-B73937A52065}"/>
                  </a:ext>
                </a:extLst>
              </p:cNvPr>
              <p:cNvSpPr>
                <a:spLocks noRot="1" noChangeAspect="1" noMove="1" noResize="1" noEditPoints="1" noAdjustHandles="1" noChangeArrowheads="1" noChangeShapeType="1" noTextEdit="1"/>
              </p:cNvSpPr>
              <p:nvPr/>
            </p:nvSpPr>
            <p:spPr>
              <a:xfrm>
                <a:off x="588707" y="3792556"/>
                <a:ext cx="9984913" cy="2721964"/>
              </a:xfrm>
              <a:prstGeom prst="rect">
                <a:avLst/>
              </a:prstGeom>
              <a:blipFill>
                <a:blip r:embed="rId2"/>
                <a:stretch>
                  <a:fillRect l="-158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BC234D93-A89C-41F9-B1BF-F2E8D9BF8AB6}"/>
                  </a:ext>
                </a:extLst>
              </p:cNvPr>
              <p:cNvSpPr/>
              <p:nvPr/>
            </p:nvSpPr>
            <p:spPr>
              <a:xfrm>
                <a:off x="588707" y="2184799"/>
                <a:ext cx="7454413" cy="903581"/>
              </a:xfrm>
              <a:prstGeom prst="rect">
                <a:avLst/>
              </a:prstGeom>
            </p:spPr>
            <p:txBody>
              <a:bodyPr wrap="none">
                <a:spAutoFit/>
              </a:bodyPr>
              <a:lstStyle/>
              <a:p>
                <a:r>
                  <a:rPr lang="ja-JP" altLang="en-US" sz="3200" dirty="0">
                    <a:solidFill>
                      <a:srgbClr val="0070C0"/>
                    </a:solidFill>
                  </a:rPr>
                  <a:t>単回帰</a:t>
                </a:r>
                <a:r>
                  <a:rPr lang="en-US" altLang="ja-JP" sz="3200" dirty="0"/>
                  <a:t>:</a:t>
                </a:r>
                <a:r>
                  <a:rPr lang="ja-JP" altLang="en-US" sz="3200" dirty="0"/>
                  <a:t> </a:t>
                </a:r>
                <a14:m>
                  <m:oMath xmlns:m="http://schemas.openxmlformats.org/officeDocument/2006/math">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2</m:t>
                        </m:r>
                      </m:sub>
                    </m:sSub>
                    <m:r>
                      <a:rPr lang="en-US" altLang="ja-JP" sz="3200">
                        <a:latin typeface="Cambria Math" panose="02040503050406030204" pitchFamily="18" charset="0"/>
                      </a:rPr>
                      <m:t>=</m:t>
                    </m:r>
                    <m:f>
                      <m:fPr>
                        <m:ctrlPr>
                          <a:rPr lang="en-US" altLang="ja-JP" sz="3200" i="1">
                            <a:latin typeface="Cambria Math" panose="02040503050406030204" pitchFamily="18" charset="0"/>
                          </a:rPr>
                        </m:ctrlPr>
                      </m:fPr>
                      <m:num>
                        <m:nary>
                          <m:naryPr>
                            <m:chr m:val="∑"/>
                            <m:subHide m:val="on"/>
                            <m:supHide m:val="on"/>
                            <m:ctrlPr>
                              <a:rPr lang="en-US" altLang="ja-JP" sz="3200" i="1">
                                <a:latin typeface="Cambria Math" panose="02040503050406030204" pitchFamily="18" charset="0"/>
                              </a:rPr>
                            </m:ctrlPr>
                          </m:naryPr>
                          <m:sub/>
                          <m:sup/>
                          <m:e>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𝑋</m:t>
                                </m:r>
                              </m:e>
                            </m:acc>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𝑌</m:t>
                                </m:r>
                              </m:e>
                              <m:sub>
                                <m:r>
                                  <a:rPr lang="en-US" altLang="ja-JP" sz="3200" i="1">
                                    <a:latin typeface="Cambria Math" panose="02040503050406030204" pitchFamily="18" charset="0"/>
                                  </a:rPr>
                                  <m:t>𝑖</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𝑌</m:t>
                                </m:r>
                              </m:e>
                            </m:acc>
                            <m:r>
                              <a:rPr lang="en-US" altLang="ja-JP" sz="3200" i="1">
                                <a:latin typeface="Cambria Math" panose="02040503050406030204" pitchFamily="18" charset="0"/>
                              </a:rPr>
                              <m:t>)</m:t>
                            </m:r>
                          </m:e>
                        </m:nary>
                      </m:num>
                      <m:den>
                        <m:nary>
                          <m:naryPr>
                            <m:chr m:val="∑"/>
                            <m:subHide m:val="on"/>
                            <m:supHide m:val="on"/>
                            <m:ctrlPr>
                              <a:rPr lang="en-US" altLang="ja-JP" sz="3200" i="1">
                                <a:latin typeface="Cambria Math" panose="02040503050406030204" pitchFamily="18" charset="0"/>
                              </a:rPr>
                            </m:ctrlPr>
                          </m:naryPr>
                          <m:sub/>
                          <m:sup/>
                          <m:e>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𝑋</m:t>
                                    </m:r>
                                  </m:e>
                                </m:acc>
                                <m:r>
                                  <a:rPr lang="en-US" altLang="ja-JP" sz="3200" i="1">
                                    <a:latin typeface="Cambria Math" panose="02040503050406030204" pitchFamily="18" charset="0"/>
                                  </a:rPr>
                                  <m:t>)</m:t>
                                </m:r>
                              </m:e>
                              <m:sup>
                                <m:r>
                                  <a:rPr lang="en-US" altLang="ja-JP" sz="3200" i="1">
                                    <a:latin typeface="Cambria Math" panose="02040503050406030204" pitchFamily="18" charset="0"/>
                                  </a:rPr>
                                  <m:t>2</m:t>
                                </m:r>
                              </m:sup>
                            </m:sSup>
                          </m:e>
                        </m:nary>
                      </m:den>
                    </m:f>
                    <m:r>
                      <a:rPr lang="en-US" altLang="ja-JP" sz="3200" i="1">
                        <a:latin typeface="Cambria Math" panose="02040503050406030204" pitchFamily="18" charset="0"/>
                      </a:rPr>
                      <m:t>, </m:t>
                    </m:r>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𝑌</m:t>
                        </m:r>
                      </m:e>
                    </m:acc>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2</m:t>
                        </m:r>
                      </m:sub>
                    </m:sSub>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oMath>
                </a14:m>
                <a:endParaRPr lang="ja-JP" altLang="en-US" sz="3200" dirty="0"/>
              </a:p>
            </p:txBody>
          </p:sp>
        </mc:Choice>
        <mc:Fallback xmlns="">
          <p:sp>
            <p:nvSpPr>
              <p:cNvPr id="8" name="正方形/長方形 7">
                <a:extLst>
                  <a:ext uri="{FF2B5EF4-FFF2-40B4-BE49-F238E27FC236}">
                    <a16:creationId xmlns:a16="http://schemas.microsoft.com/office/drawing/2014/main" id="{BC234D93-A89C-41F9-B1BF-F2E8D9BF8AB6}"/>
                  </a:ext>
                </a:extLst>
              </p:cNvPr>
              <p:cNvSpPr>
                <a:spLocks noRot="1" noChangeAspect="1" noMove="1" noResize="1" noEditPoints="1" noAdjustHandles="1" noChangeArrowheads="1" noChangeShapeType="1" noTextEdit="1"/>
              </p:cNvSpPr>
              <p:nvPr/>
            </p:nvSpPr>
            <p:spPr>
              <a:xfrm>
                <a:off x="588707" y="2184799"/>
                <a:ext cx="7454413" cy="903581"/>
              </a:xfrm>
              <a:prstGeom prst="rect">
                <a:avLst/>
              </a:prstGeom>
              <a:blipFill>
                <a:blip r:embed="rId3"/>
                <a:stretch>
                  <a:fillRect l="-1871" t="-58333" b="-95833"/>
                </a:stretch>
              </a:blipFill>
            </p:spPr>
            <p:txBody>
              <a:bodyPr/>
              <a:lstStyle/>
              <a:p>
                <a:r>
                  <a:rPr lang="ja-JP" altLang="en-US">
                    <a:noFill/>
                  </a:rPr>
                  <a:t> </a:t>
                </a:r>
              </a:p>
            </p:txBody>
          </p:sp>
        </mc:Fallback>
      </mc:AlternateContent>
      <p:sp>
        <p:nvSpPr>
          <p:cNvPr id="7" name="正方形/長方形 6">
            <a:extLst>
              <a:ext uri="{FF2B5EF4-FFF2-40B4-BE49-F238E27FC236}">
                <a16:creationId xmlns:a16="http://schemas.microsoft.com/office/drawing/2014/main" id="{2D7276AB-848E-944D-8926-22BFEC3409EE}"/>
              </a:ext>
            </a:extLst>
          </p:cNvPr>
          <p:cNvSpPr/>
          <p:nvPr/>
        </p:nvSpPr>
        <p:spPr>
          <a:xfrm>
            <a:off x="484449" y="2008730"/>
            <a:ext cx="7732451" cy="1249263"/>
          </a:xfrm>
          <a:prstGeom prst="rect">
            <a:avLst/>
          </a:prstGeom>
          <a:noFill/>
          <a:ln w="38100">
            <a:solidFill>
              <a:schemeClr val="accent1">
                <a:lumMod val="60000"/>
                <a:lumOff val="40000"/>
              </a:schemeClr>
            </a:solidFill>
            <a:prstDash val="dash"/>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0070C0"/>
              </a:solidFill>
            </a:endParaRPr>
          </a:p>
        </p:txBody>
      </p:sp>
      <p:sp>
        <p:nvSpPr>
          <p:cNvPr id="9" name="正方形/長方形 8">
            <a:extLst>
              <a:ext uri="{FF2B5EF4-FFF2-40B4-BE49-F238E27FC236}">
                <a16:creationId xmlns:a16="http://schemas.microsoft.com/office/drawing/2014/main" id="{C9128C21-EFD8-414A-A41E-18D07C09D003}"/>
              </a:ext>
            </a:extLst>
          </p:cNvPr>
          <p:cNvSpPr/>
          <p:nvPr/>
        </p:nvSpPr>
        <p:spPr>
          <a:xfrm>
            <a:off x="484449" y="3622943"/>
            <a:ext cx="10165016" cy="2798927"/>
          </a:xfrm>
          <a:prstGeom prst="rect">
            <a:avLst/>
          </a:prstGeom>
          <a:noFill/>
          <a:ln w="381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810393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97DDCF-7A86-4AD7-8666-8BDED52546C1}"/>
              </a:ext>
            </a:extLst>
          </p:cNvPr>
          <p:cNvSpPr>
            <a:spLocks noGrp="1"/>
          </p:cNvSpPr>
          <p:nvPr>
            <p:ph type="title"/>
          </p:nvPr>
        </p:nvSpPr>
        <p:spPr/>
        <p:txBody>
          <a:bodyPr/>
          <a:lstStyle/>
          <a:p>
            <a:r>
              <a:rPr lang="en-US" altLang="ja-JP" dirty="0"/>
              <a:t>7.2.2.1 </a:t>
            </a:r>
            <a:r>
              <a:rPr lang="ja-JP" altLang="en-US" dirty="0"/>
              <a:t>最小二乗法</a:t>
            </a:r>
            <a:endParaRPr kumimoji="1" lang="ja-JP" altLang="en-US" dirty="0"/>
          </a:p>
        </p:txBody>
      </p:sp>
      <p:sp>
        <p:nvSpPr>
          <p:cNvPr id="4" name="テキスト ボックス 3">
            <a:extLst>
              <a:ext uri="{FF2B5EF4-FFF2-40B4-BE49-F238E27FC236}">
                <a16:creationId xmlns:a16="http://schemas.microsoft.com/office/drawing/2014/main" id="{330E9075-4AC5-4D2D-8743-AD331D99B485}"/>
              </a:ext>
            </a:extLst>
          </p:cNvPr>
          <p:cNvSpPr txBox="1"/>
          <p:nvPr/>
        </p:nvSpPr>
        <p:spPr>
          <a:xfrm>
            <a:off x="-45617" y="1551870"/>
            <a:ext cx="2826718" cy="584775"/>
          </a:xfrm>
          <a:prstGeom prst="rect">
            <a:avLst/>
          </a:prstGeom>
          <a:noFill/>
        </p:spPr>
        <p:txBody>
          <a:bodyPr wrap="square" rtlCol="0">
            <a:spAutoFit/>
          </a:bodyPr>
          <a:lstStyle/>
          <a:p>
            <a:pPr algn="ctr"/>
            <a:r>
              <a:rPr kumimoji="1" lang="ja-JP" altLang="en-US" sz="3200" b="1" u="sng" dirty="0"/>
              <a:t>線形モデル</a:t>
            </a:r>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8C4B4066-FC47-411C-ADB3-ED9C04CA50AD}"/>
                  </a:ext>
                </a:extLst>
              </p:cNvPr>
              <p:cNvSpPr txBox="1"/>
              <p:nvPr/>
            </p:nvSpPr>
            <p:spPr>
              <a:xfrm>
                <a:off x="674291" y="2160680"/>
                <a:ext cx="4450449" cy="83099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sz="5400" b="0" i="1" smtClean="0">
                          <a:latin typeface="Cambria Math" panose="02040503050406030204" pitchFamily="18" charset="0"/>
                        </a:rPr>
                        <m:t>𝑦</m:t>
                      </m:r>
                      <m:r>
                        <a:rPr kumimoji="1" lang="en-US" altLang="ja-JP" sz="5400" b="0" i="1" smtClean="0">
                          <a:latin typeface="Cambria Math" panose="02040503050406030204" pitchFamily="18" charset="0"/>
                        </a:rPr>
                        <m:t> = </m:t>
                      </m:r>
                      <m:r>
                        <a:rPr kumimoji="1" lang="en-US" altLang="ja-JP" sz="5400" b="0" i="1" smtClean="0">
                          <a:latin typeface="Cambria Math" panose="02040503050406030204" pitchFamily="18" charset="0"/>
                        </a:rPr>
                        <m:t>𝑋</m:t>
                      </m:r>
                      <m:r>
                        <a:rPr kumimoji="1" lang="en-US" altLang="ja-JP" sz="5400" b="0" i="1" smtClean="0">
                          <a:latin typeface="Cambria Math" panose="02040503050406030204" pitchFamily="18" charset="0"/>
                        </a:rPr>
                        <m:t>  </m:t>
                      </m:r>
                      <m:r>
                        <a:rPr kumimoji="1" lang="ja-JP" altLang="en-US" sz="5400" b="0" i="1" smtClean="0">
                          <a:latin typeface="Cambria Math" panose="02040503050406030204" pitchFamily="18" charset="0"/>
                        </a:rPr>
                        <m:t>𝜃</m:t>
                      </m:r>
                      <m:r>
                        <a:rPr kumimoji="1" lang="en-US" altLang="ja-JP" sz="5400" b="0" i="1" smtClean="0">
                          <a:latin typeface="Cambria Math" panose="02040503050406030204" pitchFamily="18" charset="0"/>
                        </a:rPr>
                        <m:t> + </m:t>
                      </m:r>
                      <m:r>
                        <a:rPr kumimoji="1" lang="ja-JP" altLang="en-US" sz="5400" b="0" i="1" smtClean="0">
                          <a:latin typeface="Cambria Math" panose="02040503050406030204" pitchFamily="18" charset="0"/>
                        </a:rPr>
                        <m:t>𝜀</m:t>
                      </m:r>
                    </m:oMath>
                  </m:oMathPara>
                </a14:m>
                <a:endParaRPr kumimoji="1" lang="ja-JP" altLang="en-US" sz="5400" dirty="0"/>
              </a:p>
            </p:txBody>
          </p:sp>
        </mc:Choice>
        <mc:Fallback>
          <p:sp>
            <p:nvSpPr>
              <p:cNvPr id="5" name="テキスト ボックス 4">
                <a:extLst>
                  <a:ext uri="{FF2B5EF4-FFF2-40B4-BE49-F238E27FC236}">
                    <a16:creationId xmlns:a16="http://schemas.microsoft.com/office/drawing/2014/main" id="{8C4B4066-FC47-411C-ADB3-ED9C04CA50AD}"/>
                  </a:ext>
                </a:extLst>
              </p:cNvPr>
              <p:cNvSpPr txBox="1">
                <a:spLocks noRot="1" noChangeAspect="1" noMove="1" noResize="1" noEditPoints="1" noAdjustHandles="1" noChangeArrowheads="1" noChangeShapeType="1" noTextEdit="1"/>
              </p:cNvSpPr>
              <p:nvPr/>
            </p:nvSpPr>
            <p:spPr>
              <a:xfrm>
                <a:off x="674291" y="2160680"/>
                <a:ext cx="4450449" cy="830997"/>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 name="テキスト ボックス 5">
                <a:extLst>
                  <a:ext uri="{FF2B5EF4-FFF2-40B4-BE49-F238E27FC236}">
                    <a16:creationId xmlns:a16="http://schemas.microsoft.com/office/drawing/2014/main" id="{CBC93389-C0A2-4E32-B0E2-11DD81557072}"/>
                  </a:ext>
                </a:extLst>
              </p:cNvPr>
              <p:cNvSpPr txBox="1"/>
              <p:nvPr/>
            </p:nvSpPr>
            <p:spPr>
              <a:xfrm>
                <a:off x="624307" y="3005531"/>
                <a:ext cx="79105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𝑛</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rPr>
                        <m:t>1)</m:t>
                      </m:r>
                    </m:oMath>
                  </m:oMathPara>
                </a14:m>
                <a:endParaRPr kumimoji="1" lang="ja-JP" altLang="en-US" dirty="0"/>
              </a:p>
            </p:txBody>
          </p:sp>
        </mc:Choice>
        <mc:Fallback>
          <p:sp>
            <p:nvSpPr>
              <p:cNvPr id="6" name="テキスト ボックス 5">
                <a:extLst>
                  <a:ext uri="{FF2B5EF4-FFF2-40B4-BE49-F238E27FC236}">
                    <a16:creationId xmlns:a16="http://schemas.microsoft.com/office/drawing/2014/main" id="{CBC93389-C0A2-4E32-B0E2-11DD81557072}"/>
                  </a:ext>
                </a:extLst>
              </p:cNvPr>
              <p:cNvSpPr txBox="1">
                <a:spLocks noRot="1" noChangeAspect="1" noMove="1" noResize="1" noEditPoints="1" noAdjustHandles="1" noChangeArrowheads="1" noChangeShapeType="1" noTextEdit="1"/>
              </p:cNvSpPr>
              <p:nvPr/>
            </p:nvSpPr>
            <p:spPr>
              <a:xfrm>
                <a:off x="624307" y="3005531"/>
                <a:ext cx="791050" cy="276999"/>
              </a:xfrm>
              <a:prstGeom prst="rect">
                <a:avLst/>
              </a:prstGeom>
              <a:blipFill>
                <a:blip r:embed="rId3"/>
                <a:stretch>
                  <a:fillRect l="-9231" t="-2222" r="-9231" b="-3555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B62A07D5-8867-4CE3-8295-418ADC34ED5C}"/>
                  </a:ext>
                </a:extLst>
              </p:cNvPr>
              <p:cNvSpPr txBox="1"/>
              <p:nvPr/>
            </p:nvSpPr>
            <p:spPr>
              <a:xfrm>
                <a:off x="2240699" y="3008162"/>
                <a:ext cx="79387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𝑛</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𝑝</m:t>
                      </m:r>
                      <m:r>
                        <a:rPr kumimoji="1" lang="en-US" altLang="ja-JP" b="0" i="1" smtClean="0">
                          <a:latin typeface="Cambria Math" panose="02040503050406030204" pitchFamily="18" charset="0"/>
                        </a:rPr>
                        <m:t>)</m:t>
                      </m:r>
                    </m:oMath>
                  </m:oMathPara>
                </a14:m>
                <a:endParaRPr kumimoji="1" lang="ja-JP" altLang="en-US" dirty="0"/>
              </a:p>
            </p:txBody>
          </p:sp>
        </mc:Choice>
        <mc:Fallback>
          <p:sp>
            <p:nvSpPr>
              <p:cNvPr id="7" name="テキスト ボックス 6">
                <a:extLst>
                  <a:ext uri="{FF2B5EF4-FFF2-40B4-BE49-F238E27FC236}">
                    <a16:creationId xmlns:a16="http://schemas.microsoft.com/office/drawing/2014/main" id="{B62A07D5-8867-4CE3-8295-418ADC34ED5C}"/>
                  </a:ext>
                </a:extLst>
              </p:cNvPr>
              <p:cNvSpPr txBox="1">
                <a:spLocks noRot="1" noChangeAspect="1" noMove="1" noResize="1" noEditPoints="1" noAdjustHandles="1" noChangeArrowheads="1" noChangeShapeType="1" noTextEdit="1"/>
              </p:cNvSpPr>
              <p:nvPr/>
            </p:nvSpPr>
            <p:spPr>
              <a:xfrm>
                <a:off x="2240699" y="3008162"/>
                <a:ext cx="793872" cy="276999"/>
              </a:xfrm>
              <a:prstGeom prst="rect">
                <a:avLst/>
              </a:prstGeom>
              <a:blipFill>
                <a:blip r:embed="rId4"/>
                <a:stretch>
                  <a:fillRect l="-9231" t="-2174" r="-10000" b="-3260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1A3EC258-377B-4A10-873E-E98C57AA93D8}"/>
                  </a:ext>
                </a:extLst>
              </p:cNvPr>
              <p:cNvSpPr txBox="1"/>
              <p:nvPr/>
            </p:nvSpPr>
            <p:spPr>
              <a:xfrm>
                <a:off x="3074826" y="3008161"/>
                <a:ext cx="785087"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ea typeface="Cambria Math" panose="02040503050406030204" pitchFamily="18" charset="0"/>
                        </a:rPr>
                        <m:t>×1</m:t>
                      </m:r>
                      <m:r>
                        <a:rPr kumimoji="1" lang="en-US" altLang="ja-JP" b="0" i="1" smtClean="0">
                          <a:latin typeface="Cambria Math" panose="02040503050406030204" pitchFamily="18" charset="0"/>
                        </a:rPr>
                        <m:t>)</m:t>
                      </m:r>
                    </m:oMath>
                  </m:oMathPara>
                </a14:m>
                <a:endParaRPr kumimoji="1" lang="ja-JP" altLang="en-US" dirty="0"/>
              </a:p>
            </p:txBody>
          </p:sp>
        </mc:Choice>
        <mc:Fallback>
          <p:sp>
            <p:nvSpPr>
              <p:cNvPr id="8" name="テキスト ボックス 7">
                <a:extLst>
                  <a:ext uri="{FF2B5EF4-FFF2-40B4-BE49-F238E27FC236}">
                    <a16:creationId xmlns:a16="http://schemas.microsoft.com/office/drawing/2014/main" id="{1A3EC258-377B-4A10-873E-E98C57AA93D8}"/>
                  </a:ext>
                </a:extLst>
              </p:cNvPr>
              <p:cNvSpPr txBox="1">
                <a:spLocks noRot="1" noChangeAspect="1" noMove="1" noResize="1" noEditPoints="1" noAdjustHandles="1" noChangeArrowheads="1" noChangeShapeType="1" noTextEdit="1"/>
              </p:cNvSpPr>
              <p:nvPr/>
            </p:nvSpPr>
            <p:spPr>
              <a:xfrm>
                <a:off x="3074826" y="3008161"/>
                <a:ext cx="785087" cy="276999"/>
              </a:xfrm>
              <a:prstGeom prst="rect">
                <a:avLst/>
              </a:prstGeom>
              <a:blipFill>
                <a:blip r:embed="rId5"/>
                <a:stretch>
                  <a:fillRect l="-9302" t="-2174" r="-9302" b="-3260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9" name="テキスト ボックス 8">
                <a:extLst>
                  <a:ext uri="{FF2B5EF4-FFF2-40B4-BE49-F238E27FC236}">
                    <a16:creationId xmlns:a16="http://schemas.microsoft.com/office/drawing/2014/main" id="{C7F73D73-3CB4-4792-811B-D2A80C4858F8}"/>
                  </a:ext>
                </a:extLst>
              </p:cNvPr>
              <p:cNvSpPr txBox="1"/>
              <p:nvPr/>
            </p:nvSpPr>
            <p:spPr>
              <a:xfrm>
                <a:off x="4491021" y="2991677"/>
                <a:ext cx="79105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𝑛</m:t>
                      </m:r>
                      <m:r>
                        <a:rPr kumimoji="1" lang="en-US" altLang="ja-JP" b="0" i="1" smtClean="0">
                          <a:latin typeface="Cambria Math" panose="02040503050406030204" pitchFamily="18" charset="0"/>
                          <a:ea typeface="Cambria Math" panose="02040503050406030204" pitchFamily="18" charset="0"/>
                        </a:rPr>
                        <m:t>×1</m:t>
                      </m:r>
                      <m:r>
                        <a:rPr kumimoji="1" lang="en-US" altLang="ja-JP" b="0" i="1" smtClean="0">
                          <a:latin typeface="Cambria Math" panose="02040503050406030204" pitchFamily="18" charset="0"/>
                        </a:rPr>
                        <m:t>)</m:t>
                      </m:r>
                    </m:oMath>
                  </m:oMathPara>
                </a14:m>
                <a:endParaRPr kumimoji="1" lang="ja-JP" altLang="en-US" dirty="0"/>
              </a:p>
            </p:txBody>
          </p:sp>
        </mc:Choice>
        <mc:Fallback>
          <p:sp>
            <p:nvSpPr>
              <p:cNvPr id="9" name="テキスト ボックス 8">
                <a:extLst>
                  <a:ext uri="{FF2B5EF4-FFF2-40B4-BE49-F238E27FC236}">
                    <a16:creationId xmlns:a16="http://schemas.microsoft.com/office/drawing/2014/main" id="{C7F73D73-3CB4-4792-811B-D2A80C4858F8}"/>
                  </a:ext>
                </a:extLst>
              </p:cNvPr>
              <p:cNvSpPr txBox="1">
                <a:spLocks noRot="1" noChangeAspect="1" noMove="1" noResize="1" noEditPoints="1" noAdjustHandles="1" noChangeArrowheads="1" noChangeShapeType="1" noTextEdit="1"/>
              </p:cNvSpPr>
              <p:nvPr/>
            </p:nvSpPr>
            <p:spPr>
              <a:xfrm>
                <a:off x="4491021" y="2991677"/>
                <a:ext cx="791050" cy="276999"/>
              </a:xfrm>
              <a:prstGeom prst="rect">
                <a:avLst/>
              </a:prstGeom>
              <a:blipFill>
                <a:blip r:embed="rId6"/>
                <a:stretch>
                  <a:fillRect l="-9302" t="-2222" r="-10078" b="-3555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0" name="正方形/長方形 9">
                <a:extLst>
                  <a:ext uri="{FF2B5EF4-FFF2-40B4-BE49-F238E27FC236}">
                    <a16:creationId xmlns:a16="http://schemas.microsoft.com/office/drawing/2014/main" id="{0769C407-45BD-4E04-AEE9-432D698FB89B}"/>
                  </a:ext>
                </a:extLst>
              </p:cNvPr>
              <p:cNvSpPr/>
              <p:nvPr/>
            </p:nvSpPr>
            <p:spPr>
              <a:xfrm>
                <a:off x="122911" y="4141521"/>
                <a:ext cx="6712094" cy="646331"/>
              </a:xfrm>
              <a:prstGeom prst="rect">
                <a:avLst/>
              </a:prstGeom>
            </p:spPr>
            <p:txBody>
              <a:bodyPr wrap="none">
                <a:spAutoFit/>
              </a:bodyPr>
              <a:lstStyle/>
              <a:p>
                <a:r>
                  <a:rPr lang="ja-JP" altLang="en-US" sz="3600" b="1" dirty="0">
                    <a:solidFill>
                      <a:schemeClr val="accent5">
                        <a:lumMod val="75000"/>
                      </a:schemeClr>
                    </a:solidFill>
                    <a:effectLst/>
                  </a:rPr>
                  <a:t>誤差項</a:t>
                </a:r>
                <a14:m>
                  <m:oMath xmlns:m="http://schemas.openxmlformats.org/officeDocument/2006/math">
                    <m:r>
                      <a:rPr lang="ja-JP" altLang="en-US" sz="3600" b="1" i="1">
                        <a:solidFill>
                          <a:schemeClr val="accent5">
                            <a:lumMod val="75000"/>
                          </a:schemeClr>
                        </a:solidFill>
                        <a:effectLst/>
                        <a:latin typeface="Cambria Math" panose="02040503050406030204" pitchFamily="18" charset="0"/>
                      </a:rPr>
                      <m:t>𝜺</m:t>
                    </m:r>
                  </m:oMath>
                </a14:m>
                <a:r>
                  <a:rPr lang="ja-JP" altLang="en-US" sz="3600" b="1" dirty="0">
                    <a:solidFill>
                      <a:schemeClr val="accent5">
                        <a:lumMod val="75000"/>
                      </a:schemeClr>
                    </a:solidFill>
                    <a:effectLst/>
                  </a:rPr>
                  <a:t>を最小にする</a:t>
                </a:r>
                <a14:m>
                  <m:oMath xmlns:m="http://schemas.openxmlformats.org/officeDocument/2006/math">
                    <m:r>
                      <a:rPr lang="ja-JP" altLang="en-US" sz="3600" b="1" i="1">
                        <a:solidFill>
                          <a:schemeClr val="accent5">
                            <a:lumMod val="75000"/>
                          </a:schemeClr>
                        </a:solidFill>
                        <a:effectLst/>
                        <a:latin typeface="Cambria Math" panose="02040503050406030204" pitchFamily="18" charset="0"/>
                      </a:rPr>
                      <m:t>𝜽</m:t>
                    </m:r>
                  </m:oMath>
                </a14:m>
                <a:r>
                  <a:rPr lang="ja-JP" altLang="en-US" sz="3600" b="1" dirty="0">
                    <a:solidFill>
                      <a:schemeClr val="accent5">
                        <a:lumMod val="75000"/>
                      </a:schemeClr>
                    </a:solidFill>
                    <a:effectLst/>
                  </a:rPr>
                  <a:t>を求める</a:t>
                </a:r>
              </a:p>
            </p:txBody>
          </p:sp>
        </mc:Choice>
        <mc:Fallback>
          <p:sp>
            <p:nvSpPr>
              <p:cNvPr id="10" name="正方形/長方形 9">
                <a:extLst>
                  <a:ext uri="{FF2B5EF4-FFF2-40B4-BE49-F238E27FC236}">
                    <a16:creationId xmlns:a16="http://schemas.microsoft.com/office/drawing/2014/main" id="{0769C407-45BD-4E04-AEE9-432D698FB89B}"/>
                  </a:ext>
                </a:extLst>
              </p:cNvPr>
              <p:cNvSpPr>
                <a:spLocks noRot="1" noChangeAspect="1" noMove="1" noResize="1" noEditPoints="1" noAdjustHandles="1" noChangeArrowheads="1" noChangeShapeType="1" noTextEdit="1"/>
              </p:cNvSpPr>
              <p:nvPr/>
            </p:nvSpPr>
            <p:spPr>
              <a:xfrm>
                <a:off x="122911" y="4141521"/>
                <a:ext cx="6712094" cy="646331"/>
              </a:xfrm>
              <a:prstGeom prst="rect">
                <a:avLst/>
              </a:prstGeom>
              <a:blipFill>
                <a:blip r:embed="rId7"/>
                <a:stretch>
                  <a:fillRect l="-2725" t="-13208" r="-1907" b="-3584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5B769199-32DD-41A4-B068-4570519F7E0A}"/>
                  </a:ext>
                </a:extLst>
              </p:cNvPr>
              <p:cNvSpPr txBox="1"/>
              <p:nvPr/>
            </p:nvSpPr>
            <p:spPr>
              <a:xfrm>
                <a:off x="610878" y="4909471"/>
                <a:ext cx="10798629" cy="1846659"/>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kumimoji="1" lang="en-US" altLang="ja-JP" sz="4000" b="0" i="1" smtClean="0">
                          <a:latin typeface="Cambria Math" panose="02040503050406030204" pitchFamily="18" charset="0"/>
                        </a:rPr>
                        <m:t>𝑆</m:t>
                      </m:r>
                      <m:d>
                        <m:dPr>
                          <m:ctrlPr>
                            <a:rPr kumimoji="1" lang="en-US" altLang="ja-JP" sz="4000" b="0" i="1" smtClean="0">
                              <a:latin typeface="Cambria Math" panose="02040503050406030204" pitchFamily="18" charset="0"/>
                            </a:rPr>
                          </m:ctrlPr>
                        </m:dPr>
                        <m:e>
                          <m:r>
                            <a:rPr lang="ja-JP" altLang="en-US" sz="4000" i="1">
                              <a:latin typeface="Cambria Math" panose="02040503050406030204" pitchFamily="18" charset="0"/>
                            </a:rPr>
                            <m:t>𝜃</m:t>
                          </m:r>
                        </m:e>
                      </m:d>
                      <m:r>
                        <a:rPr kumimoji="1" lang="en-US" altLang="ja-JP" sz="4000" b="0" i="1" smtClean="0">
                          <a:latin typeface="Cambria Math" panose="02040503050406030204" pitchFamily="18" charset="0"/>
                        </a:rPr>
                        <m:t>=</m:t>
                      </m:r>
                      <m:sSup>
                        <m:sSupPr>
                          <m:ctrlPr>
                            <a:rPr kumimoji="1" lang="en-US" altLang="ja-JP" sz="4000" b="0" i="1" smtClean="0">
                              <a:latin typeface="Cambria Math" panose="02040503050406030204" pitchFamily="18" charset="0"/>
                            </a:rPr>
                          </m:ctrlPr>
                        </m:sSupPr>
                        <m:e>
                          <m:d>
                            <m:dPr>
                              <m:begChr m:val="‖"/>
                              <m:endChr m:val="‖"/>
                              <m:ctrlPr>
                                <a:rPr kumimoji="1" lang="en-US" altLang="ja-JP" sz="4000" b="0" i="1" smtClean="0">
                                  <a:latin typeface="Cambria Math" panose="02040503050406030204" pitchFamily="18" charset="0"/>
                                </a:rPr>
                              </m:ctrlPr>
                            </m:dPr>
                            <m:e>
                              <m:r>
                                <a:rPr lang="en-US" altLang="ja-JP" sz="4000" i="1">
                                  <a:latin typeface="Cambria Math" panose="02040503050406030204" pitchFamily="18" charset="0"/>
                                </a:rPr>
                                <m:t>𝑦</m:t>
                              </m:r>
                              <m:r>
                                <a:rPr lang="en-US" altLang="ja-JP" sz="4000" b="0" i="1" smtClean="0">
                                  <a:latin typeface="Cambria Math" panose="02040503050406030204" pitchFamily="18" charset="0"/>
                                </a:rPr>
                                <m:t>−</m:t>
                              </m:r>
                              <m:r>
                                <a:rPr lang="en-US" altLang="ja-JP" sz="4000" i="1">
                                  <a:latin typeface="Cambria Math" panose="02040503050406030204" pitchFamily="18" charset="0"/>
                                </a:rPr>
                                <m:t>𝑋</m:t>
                              </m:r>
                              <m:r>
                                <a:rPr lang="ja-JP" altLang="en-US" sz="4000" i="1">
                                  <a:latin typeface="Cambria Math" panose="02040503050406030204" pitchFamily="18" charset="0"/>
                                </a:rPr>
                                <m:t>𝜃</m:t>
                              </m:r>
                            </m:e>
                          </m:d>
                        </m:e>
                        <m:sup>
                          <m:r>
                            <a:rPr kumimoji="1" lang="en-US" altLang="ja-JP" sz="4000" b="0" i="1" smtClean="0">
                              <a:latin typeface="Cambria Math" panose="02040503050406030204" pitchFamily="18" charset="0"/>
                            </a:rPr>
                            <m:t>2</m:t>
                          </m:r>
                        </m:sup>
                      </m:sSup>
                    </m:oMath>
                  </m:oMathPara>
                </a14:m>
                <a:endParaRPr kumimoji="1" lang="en-US" altLang="ja-JP" sz="4000" b="0" dirty="0"/>
              </a:p>
              <a:p>
                <a:r>
                  <a:rPr lang="en-US" altLang="ja-JP" sz="4000" dirty="0"/>
                  <a:t>        </a:t>
                </a:r>
                <a14:m>
                  <m:oMath xmlns:m="http://schemas.openxmlformats.org/officeDocument/2006/math">
                    <m:r>
                      <a:rPr lang="en-US" altLang="ja-JP" sz="4000" i="1" smtClean="0">
                        <a:solidFill>
                          <a:schemeClr val="bg1">
                            <a:lumMod val="85000"/>
                          </a:schemeClr>
                        </a:solidFill>
                        <a:latin typeface="Cambria Math" panose="02040503050406030204" pitchFamily="18" charset="0"/>
                      </a:rPr>
                      <m:t>=</m:t>
                    </m:r>
                    <m:nary>
                      <m:naryPr>
                        <m:chr m:val="∑"/>
                        <m:subHide m:val="on"/>
                        <m:supHide m:val="on"/>
                        <m:ctrlPr>
                          <a:rPr lang="en-US" altLang="ja-JP" sz="4000" i="1" smtClean="0">
                            <a:solidFill>
                              <a:schemeClr val="bg1">
                                <a:lumMod val="85000"/>
                              </a:schemeClr>
                            </a:solidFill>
                            <a:latin typeface="Cambria Math" panose="02040503050406030204" pitchFamily="18" charset="0"/>
                          </a:rPr>
                        </m:ctrlPr>
                      </m:naryPr>
                      <m:sub/>
                      <m:sup/>
                      <m:e>
                        <m:sSup>
                          <m:sSupPr>
                            <m:ctrlPr>
                              <a:rPr lang="en-US" altLang="ja-JP" sz="4000" i="1" smtClean="0">
                                <a:solidFill>
                                  <a:schemeClr val="bg1">
                                    <a:lumMod val="85000"/>
                                  </a:schemeClr>
                                </a:solidFill>
                                <a:latin typeface="Cambria Math" panose="02040503050406030204" pitchFamily="18" charset="0"/>
                              </a:rPr>
                            </m:ctrlPr>
                          </m:sSupPr>
                          <m:e>
                            <m:r>
                              <a:rPr lang="en-US" altLang="ja-JP" sz="4000" b="0" i="1" smtClean="0">
                                <a:solidFill>
                                  <a:schemeClr val="bg1">
                                    <a:lumMod val="85000"/>
                                  </a:schemeClr>
                                </a:solidFill>
                                <a:latin typeface="Cambria Math" panose="02040503050406030204" pitchFamily="18" charset="0"/>
                              </a:rPr>
                              <m:t>(</m:t>
                            </m:r>
                            <m:sSub>
                              <m:sSubPr>
                                <m:ctrlPr>
                                  <a:rPr lang="en-US" altLang="ja-JP" sz="4000" b="0" i="1" smtClean="0">
                                    <a:solidFill>
                                      <a:schemeClr val="bg1">
                                        <a:lumMod val="85000"/>
                                      </a:schemeClr>
                                    </a:solidFill>
                                    <a:latin typeface="Cambria Math" panose="02040503050406030204" pitchFamily="18" charset="0"/>
                                  </a:rPr>
                                </m:ctrlPr>
                              </m:sSubPr>
                              <m:e>
                                <m:r>
                                  <a:rPr lang="en-US" altLang="ja-JP" sz="4000" i="1" smtClean="0">
                                    <a:solidFill>
                                      <a:schemeClr val="bg1">
                                        <a:lumMod val="85000"/>
                                      </a:schemeClr>
                                    </a:solidFill>
                                    <a:latin typeface="Cambria Math" panose="02040503050406030204" pitchFamily="18" charset="0"/>
                                  </a:rPr>
                                  <m:t>𝑦</m:t>
                                </m:r>
                              </m:e>
                              <m:sub>
                                <m:r>
                                  <a:rPr lang="en-US" altLang="ja-JP" sz="4000" b="0" i="1" smtClean="0">
                                    <a:solidFill>
                                      <a:schemeClr val="bg1">
                                        <a:lumMod val="85000"/>
                                      </a:schemeClr>
                                    </a:solidFill>
                                    <a:latin typeface="Cambria Math" panose="02040503050406030204" pitchFamily="18" charset="0"/>
                                  </a:rPr>
                                  <m:t>𝑖</m:t>
                                </m:r>
                              </m:sub>
                            </m:sSub>
                            <m:r>
                              <a:rPr lang="en-US" altLang="ja-JP" sz="4000" b="0" i="1" smtClean="0">
                                <a:solidFill>
                                  <a:schemeClr val="bg1">
                                    <a:lumMod val="85000"/>
                                  </a:schemeClr>
                                </a:solidFill>
                                <a:latin typeface="Cambria Math" panose="02040503050406030204" pitchFamily="18" charset="0"/>
                              </a:rPr>
                              <m:t>−</m:t>
                            </m:r>
                            <m:sSub>
                              <m:sSubPr>
                                <m:ctrlPr>
                                  <a:rPr lang="en-US" altLang="ja-JP" sz="4000" b="0" i="1" smtClean="0">
                                    <a:solidFill>
                                      <a:schemeClr val="bg1">
                                        <a:lumMod val="85000"/>
                                      </a:schemeClr>
                                    </a:solidFill>
                                    <a:latin typeface="Cambria Math" panose="02040503050406030204" pitchFamily="18" charset="0"/>
                                  </a:rPr>
                                </m:ctrlPr>
                              </m:sSubPr>
                              <m:e>
                                <m:r>
                                  <a:rPr lang="en-US" altLang="ja-JP" sz="4000" b="0" i="1" smtClean="0">
                                    <a:solidFill>
                                      <a:schemeClr val="bg1">
                                        <a:lumMod val="85000"/>
                                      </a:schemeClr>
                                    </a:solidFill>
                                    <a:latin typeface="Cambria Math" panose="02040503050406030204" pitchFamily="18" charset="0"/>
                                  </a:rPr>
                                  <m:t>𝑥</m:t>
                                </m:r>
                              </m:e>
                              <m:sub>
                                <m:r>
                                  <a:rPr lang="en-US" altLang="ja-JP" sz="4000" b="0" i="1" smtClean="0">
                                    <a:solidFill>
                                      <a:schemeClr val="bg1">
                                        <a:lumMod val="85000"/>
                                      </a:schemeClr>
                                    </a:solidFill>
                                    <a:latin typeface="Cambria Math" panose="02040503050406030204" pitchFamily="18" charset="0"/>
                                  </a:rPr>
                                  <m:t>𝑖</m:t>
                                </m:r>
                                <m:r>
                                  <a:rPr lang="en-US" altLang="ja-JP" sz="4000" b="0" i="1" smtClean="0">
                                    <a:solidFill>
                                      <a:schemeClr val="bg1">
                                        <a:lumMod val="85000"/>
                                      </a:schemeClr>
                                    </a:solidFill>
                                    <a:latin typeface="Cambria Math" panose="02040503050406030204" pitchFamily="18" charset="0"/>
                                    <a:ea typeface="Cambria Math" panose="02040503050406030204" pitchFamily="18" charset="0"/>
                                  </a:rPr>
                                  <m:t>∙</m:t>
                                </m:r>
                              </m:sub>
                            </m:sSub>
                            <m:r>
                              <a:rPr lang="ja-JP" altLang="en-US" sz="4000" i="1" smtClean="0">
                                <a:solidFill>
                                  <a:schemeClr val="bg1">
                                    <a:lumMod val="85000"/>
                                  </a:schemeClr>
                                </a:solidFill>
                                <a:latin typeface="Cambria Math" panose="02040503050406030204" pitchFamily="18" charset="0"/>
                              </a:rPr>
                              <m:t>𝜃</m:t>
                            </m:r>
                            <m:r>
                              <a:rPr lang="en-US" altLang="ja-JP" sz="4000" b="0" i="1" smtClean="0">
                                <a:solidFill>
                                  <a:schemeClr val="bg1">
                                    <a:lumMod val="85000"/>
                                  </a:schemeClr>
                                </a:solidFill>
                                <a:latin typeface="Cambria Math" panose="02040503050406030204" pitchFamily="18" charset="0"/>
                              </a:rPr>
                              <m:t>)</m:t>
                            </m:r>
                          </m:e>
                          <m:sup>
                            <m:r>
                              <a:rPr lang="en-US" altLang="ja-JP" sz="4000" b="0" i="1" smtClean="0">
                                <a:solidFill>
                                  <a:schemeClr val="bg1">
                                    <a:lumMod val="85000"/>
                                  </a:schemeClr>
                                </a:solidFill>
                                <a:latin typeface="Cambria Math" panose="02040503050406030204" pitchFamily="18" charset="0"/>
                              </a:rPr>
                              <m:t>2</m:t>
                            </m:r>
                          </m:sup>
                        </m:sSup>
                      </m:e>
                    </m:nary>
                  </m:oMath>
                </a14:m>
                <a:endParaRPr lang="en-US" altLang="ja-JP" sz="4000" i="1" dirty="0">
                  <a:solidFill>
                    <a:schemeClr val="bg1">
                      <a:lumMod val="85000"/>
                    </a:schemeClr>
                  </a:solidFill>
                  <a:latin typeface="Cambria Math" panose="02040503050406030204" pitchFamily="18" charset="0"/>
                </a:endParaRPr>
              </a:p>
              <a:p>
                <a:r>
                  <a:rPr lang="en-US" altLang="ja-JP" sz="4000" dirty="0">
                    <a:solidFill>
                      <a:schemeClr val="bg1">
                        <a:lumMod val="85000"/>
                      </a:schemeClr>
                    </a:solidFill>
                  </a:rPr>
                  <a:t>        </a:t>
                </a:r>
                <a14:m>
                  <m:oMath xmlns:m="http://schemas.openxmlformats.org/officeDocument/2006/math">
                    <m:r>
                      <a:rPr lang="en-US" altLang="ja-JP" sz="4000" i="1">
                        <a:solidFill>
                          <a:schemeClr val="bg1">
                            <a:lumMod val="85000"/>
                          </a:schemeClr>
                        </a:solidFill>
                        <a:latin typeface="Cambria Math" panose="02040503050406030204" pitchFamily="18" charset="0"/>
                      </a:rPr>
                      <m:t>=</m:t>
                    </m:r>
                    <m:sSup>
                      <m:sSupPr>
                        <m:ctrlPr>
                          <a:rPr lang="en-US" altLang="ja-JP" sz="4000" i="1" smtClean="0">
                            <a:solidFill>
                              <a:schemeClr val="bg1">
                                <a:lumMod val="85000"/>
                              </a:schemeClr>
                            </a:solidFill>
                            <a:latin typeface="Cambria Math" panose="02040503050406030204" pitchFamily="18" charset="0"/>
                          </a:rPr>
                        </m:ctrlPr>
                      </m:sSupPr>
                      <m:e>
                        <m:r>
                          <a:rPr lang="en-US" altLang="ja-JP" sz="4000" b="0" i="1" smtClean="0">
                            <a:solidFill>
                              <a:schemeClr val="bg1">
                                <a:lumMod val="85000"/>
                              </a:schemeClr>
                            </a:solidFill>
                            <a:latin typeface="Cambria Math" panose="02040503050406030204" pitchFamily="18" charset="0"/>
                          </a:rPr>
                          <m:t>(</m:t>
                        </m:r>
                        <m:sSub>
                          <m:sSubPr>
                            <m:ctrlPr>
                              <a:rPr lang="en-US" altLang="ja-JP" sz="4000" b="0" i="1" smtClean="0">
                                <a:solidFill>
                                  <a:schemeClr val="bg1">
                                    <a:lumMod val="85000"/>
                                  </a:schemeClr>
                                </a:solidFill>
                                <a:latin typeface="Cambria Math" panose="02040503050406030204" pitchFamily="18" charset="0"/>
                              </a:rPr>
                            </m:ctrlPr>
                          </m:sSubPr>
                          <m:e>
                            <m:r>
                              <a:rPr lang="en-US" altLang="ja-JP" sz="4000" i="1" smtClean="0">
                                <a:solidFill>
                                  <a:schemeClr val="bg1">
                                    <a:lumMod val="85000"/>
                                  </a:schemeClr>
                                </a:solidFill>
                                <a:latin typeface="Cambria Math" panose="02040503050406030204" pitchFamily="18" charset="0"/>
                              </a:rPr>
                              <m:t>𝑦</m:t>
                            </m:r>
                          </m:e>
                          <m:sub>
                            <m:r>
                              <a:rPr lang="en-US" altLang="ja-JP" sz="4000" b="0" i="1" smtClean="0">
                                <a:solidFill>
                                  <a:schemeClr val="bg1">
                                    <a:lumMod val="85000"/>
                                  </a:schemeClr>
                                </a:solidFill>
                                <a:latin typeface="Cambria Math" panose="02040503050406030204" pitchFamily="18" charset="0"/>
                              </a:rPr>
                              <m:t>1</m:t>
                            </m:r>
                          </m:sub>
                        </m:sSub>
                        <m:r>
                          <a:rPr lang="en-US" altLang="ja-JP" sz="4000" b="0" i="1" smtClean="0">
                            <a:solidFill>
                              <a:schemeClr val="bg1">
                                <a:lumMod val="85000"/>
                              </a:schemeClr>
                            </a:solidFill>
                            <a:latin typeface="Cambria Math" panose="02040503050406030204" pitchFamily="18" charset="0"/>
                          </a:rPr>
                          <m:t>−</m:t>
                        </m:r>
                        <m:sSub>
                          <m:sSubPr>
                            <m:ctrlPr>
                              <a:rPr lang="en-US" altLang="ja-JP" sz="4000" b="0" i="1" smtClean="0">
                                <a:solidFill>
                                  <a:schemeClr val="bg1">
                                    <a:lumMod val="85000"/>
                                  </a:schemeClr>
                                </a:solidFill>
                                <a:latin typeface="Cambria Math" panose="02040503050406030204" pitchFamily="18" charset="0"/>
                              </a:rPr>
                            </m:ctrlPr>
                          </m:sSubPr>
                          <m:e>
                            <m:r>
                              <a:rPr lang="en-US" altLang="ja-JP" sz="4000" b="0" i="1" smtClean="0">
                                <a:solidFill>
                                  <a:schemeClr val="bg1">
                                    <a:lumMod val="85000"/>
                                  </a:schemeClr>
                                </a:solidFill>
                                <a:latin typeface="Cambria Math" panose="02040503050406030204" pitchFamily="18" charset="0"/>
                              </a:rPr>
                              <m:t>𝑥</m:t>
                            </m:r>
                          </m:e>
                          <m:sub>
                            <m:r>
                              <a:rPr lang="en-US" altLang="ja-JP" sz="4000" b="0" i="1" smtClean="0">
                                <a:solidFill>
                                  <a:schemeClr val="bg1">
                                    <a:lumMod val="85000"/>
                                  </a:schemeClr>
                                </a:solidFill>
                                <a:latin typeface="Cambria Math" panose="02040503050406030204" pitchFamily="18" charset="0"/>
                              </a:rPr>
                              <m:t>1</m:t>
                            </m:r>
                            <m:r>
                              <a:rPr lang="en-US" altLang="ja-JP" sz="4000" b="0" i="1" smtClean="0">
                                <a:solidFill>
                                  <a:schemeClr val="bg1">
                                    <a:lumMod val="85000"/>
                                  </a:schemeClr>
                                </a:solidFill>
                                <a:latin typeface="Cambria Math" panose="02040503050406030204" pitchFamily="18" charset="0"/>
                                <a:ea typeface="Cambria Math" panose="02040503050406030204" pitchFamily="18" charset="0"/>
                              </a:rPr>
                              <m:t>∙</m:t>
                            </m:r>
                          </m:sub>
                        </m:sSub>
                        <m:r>
                          <a:rPr lang="ja-JP" altLang="en-US" sz="4000" i="1" smtClean="0">
                            <a:solidFill>
                              <a:schemeClr val="bg1">
                                <a:lumMod val="85000"/>
                              </a:schemeClr>
                            </a:solidFill>
                            <a:latin typeface="Cambria Math" panose="02040503050406030204" pitchFamily="18" charset="0"/>
                          </a:rPr>
                          <m:t>𝜃</m:t>
                        </m:r>
                        <m:r>
                          <a:rPr lang="en-US" altLang="ja-JP" sz="4000" b="0" i="1" smtClean="0">
                            <a:solidFill>
                              <a:schemeClr val="bg1">
                                <a:lumMod val="85000"/>
                              </a:schemeClr>
                            </a:solidFill>
                            <a:latin typeface="Cambria Math" panose="02040503050406030204" pitchFamily="18" charset="0"/>
                          </a:rPr>
                          <m:t>)</m:t>
                        </m:r>
                      </m:e>
                      <m:sup>
                        <m:r>
                          <a:rPr lang="en-US" altLang="ja-JP" sz="4000" b="0" i="1" smtClean="0">
                            <a:solidFill>
                              <a:schemeClr val="bg1">
                                <a:lumMod val="85000"/>
                              </a:schemeClr>
                            </a:solidFill>
                            <a:latin typeface="Cambria Math" panose="02040503050406030204" pitchFamily="18" charset="0"/>
                          </a:rPr>
                          <m:t>2</m:t>
                        </m:r>
                      </m:sup>
                    </m:sSup>
                    <m:r>
                      <a:rPr lang="en-US" altLang="ja-JP" sz="4000" b="0" i="1" smtClean="0">
                        <a:solidFill>
                          <a:schemeClr val="bg1">
                            <a:lumMod val="85000"/>
                          </a:schemeClr>
                        </a:solidFill>
                        <a:latin typeface="Cambria Math" panose="02040503050406030204" pitchFamily="18" charset="0"/>
                      </a:rPr>
                      <m:t>+…+</m:t>
                    </m:r>
                    <m:sSup>
                      <m:sSupPr>
                        <m:ctrlPr>
                          <a:rPr lang="en-US" altLang="ja-JP" sz="4000" i="1" smtClean="0">
                            <a:solidFill>
                              <a:schemeClr val="bg1">
                                <a:lumMod val="85000"/>
                              </a:schemeClr>
                            </a:solidFill>
                            <a:latin typeface="Cambria Math" panose="02040503050406030204" pitchFamily="18" charset="0"/>
                          </a:rPr>
                        </m:ctrlPr>
                      </m:sSupPr>
                      <m:e>
                        <m:r>
                          <a:rPr lang="en-US" altLang="ja-JP" sz="4000" b="0" i="1" smtClean="0">
                            <a:solidFill>
                              <a:schemeClr val="bg1">
                                <a:lumMod val="85000"/>
                              </a:schemeClr>
                            </a:solidFill>
                            <a:latin typeface="Cambria Math" panose="02040503050406030204" pitchFamily="18" charset="0"/>
                          </a:rPr>
                          <m:t>(</m:t>
                        </m:r>
                        <m:sSub>
                          <m:sSubPr>
                            <m:ctrlPr>
                              <a:rPr lang="en-US" altLang="ja-JP" sz="4000" b="0" i="1" smtClean="0">
                                <a:solidFill>
                                  <a:schemeClr val="bg1">
                                    <a:lumMod val="85000"/>
                                  </a:schemeClr>
                                </a:solidFill>
                                <a:latin typeface="Cambria Math" panose="02040503050406030204" pitchFamily="18" charset="0"/>
                              </a:rPr>
                            </m:ctrlPr>
                          </m:sSubPr>
                          <m:e>
                            <m:r>
                              <a:rPr lang="en-US" altLang="ja-JP" sz="4000" i="1" smtClean="0">
                                <a:solidFill>
                                  <a:schemeClr val="bg1">
                                    <a:lumMod val="85000"/>
                                  </a:schemeClr>
                                </a:solidFill>
                                <a:latin typeface="Cambria Math" panose="02040503050406030204" pitchFamily="18" charset="0"/>
                              </a:rPr>
                              <m:t>𝑦</m:t>
                            </m:r>
                          </m:e>
                          <m:sub>
                            <m:r>
                              <a:rPr lang="en-US" altLang="ja-JP" sz="4000" b="0" i="1" smtClean="0">
                                <a:solidFill>
                                  <a:schemeClr val="bg1">
                                    <a:lumMod val="85000"/>
                                  </a:schemeClr>
                                </a:solidFill>
                                <a:latin typeface="Cambria Math" panose="02040503050406030204" pitchFamily="18" charset="0"/>
                              </a:rPr>
                              <m:t>𝑛</m:t>
                            </m:r>
                          </m:sub>
                        </m:sSub>
                        <m:r>
                          <a:rPr lang="en-US" altLang="ja-JP" sz="4000" b="0" i="1" smtClean="0">
                            <a:solidFill>
                              <a:schemeClr val="bg1">
                                <a:lumMod val="85000"/>
                              </a:schemeClr>
                            </a:solidFill>
                            <a:latin typeface="Cambria Math" panose="02040503050406030204" pitchFamily="18" charset="0"/>
                          </a:rPr>
                          <m:t>−</m:t>
                        </m:r>
                        <m:sSub>
                          <m:sSubPr>
                            <m:ctrlPr>
                              <a:rPr lang="en-US" altLang="ja-JP" sz="4000" b="0" i="1" smtClean="0">
                                <a:solidFill>
                                  <a:schemeClr val="bg1">
                                    <a:lumMod val="85000"/>
                                  </a:schemeClr>
                                </a:solidFill>
                                <a:latin typeface="Cambria Math" panose="02040503050406030204" pitchFamily="18" charset="0"/>
                              </a:rPr>
                            </m:ctrlPr>
                          </m:sSubPr>
                          <m:e>
                            <m:r>
                              <a:rPr lang="en-US" altLang="ja-JP" sz="4000" b="0" i="1" smtClean="0">
                                <a:solidFill>
                                  <a:schemeClr val="bg1">
                                    <a:lumMod val="85000"/>
                                  </a:schemeClr>
                                </a:solidFill>
                                <a:latin typeface="Cambria Math" panose="02040503050406030204" pitchFamily="18" charset="0"/>
                              </a:rPr>
                              <m:t>𝑥</m:t>
                            </m:r>
                          </m:e>
                          <m:sub>
                            <m:r>
                              <a:rPr lang="en-US" altLang="ja-JP" sz="4000" b="0" i="1" smtClean="0">
                                <a:solidFill>
                                  <a:schemeClr val="bg1">
                                    <a:lumMod val="85000"/>
                                  </a:schemeClr>
                                </a:solidFill>
                                <a:latin typeface="Cambria Math" panose="02040503050406030204" pitchFamily="18" charset="0"/>
                              </a:rPr>
                              <m:t>𝑛</m:t>
                            </m:r>
                            <m:r>
                              <a:rPr lang="en-US" altLang="ja-JP" sz="4000" b="0" i="1" smtClean="0">
                                <a:solidFill>
                                  <a:schemeClr val="bg1">
                                    <a:lumMod val="85000"/>
                                  </a:schemeClr>
                                </a:solidFill>
                                <a:latin typeface="Cambria Math" panose="02040503050406030204" pitchFamily="18" charset="0"/>
                                <a:ea typeface="Cambria Math" panose="02040503050406030204" pitchFamily="18" charset="0"/>
                              </a:rPr>
                              <m:t>∙</m:t>
                            </m:r>
                          </m:sub>
                        </m:sSub>
                        <m:r>
                          <a:rPr lang="ja-JP" altLang="en-US" sz="4000" i="1" smtClean="0">
                            <a:solidFill>
                              <a:schemeClr val="bg1">
                                <a:lumMod val="85000"/>
                              </a:schemeClr>
                            </a:solidFill>
                            <a:latin typeface="Cambria Math" panose="02040503050406030204" pitchFamily="18" charset="0"/>
                          </a:rPr>
                          <m:t>𝜃</m:t>
                        </m:r>
                        <m:r>
                          <a:rPr lang="en-US" altLang="ja-JP" sz="4000" b="0" i="1" smtClean="0">
                            <a:solidFill>
                              <a:schemeClr val="bg1">
                                <a:lumMod val="85000"/>
                              </a:schemeClr>
                            </a:solidFill>
                            <a:latin typeface="Cambria Math" panose="02040503050406030204" pitchFamily="18" charset="0"/>
                          </a:rPr>
                          <m:t>)</m:t>
                        </m:r>
                      </m:e>
                      <m:sup>
                        <m:r>
                          <a:rPr lang="en-US" altLang="ja-JP" sz="4000" b="0" i="1" smtClean="0">
                            <a:solidFill>
                              <a:schemeClr val="bg1">
                                <a:lumMod val="85000"/>
                              </a:schemeClr>
                            </a:solidFill>
                            <a:latin typeface="Cambria Math" panose="02040503050406030204" pitchFamily="18" charset="0"/>
                          </a:rPr>
                          <m:t>2</m:t>
                        </m:r>
                      </m:sup>
                    </m:sSup>
                  </m:oMath>
                </a14:m>
                <a:endParaRPr lang="en-US" altLang="ja-JP" sz="4000" b="0" dirty="0">
                  <a:solidFill>
                    <a:schemeClr val="bg1">
                      <a:lumMod val="85000"/>
                    </a:schemeClr>
                  </a:solidFill>
                </a:endParaRPr>
              </a:p>
            </p:txBody>
          </p:sp>
        </mc:Choice>
        <mc:Fallback>
          <p:sp>
            <p:nvSpPr>
              <p:cNvPr id="11" name="テキスト ボックス 10">
                <a:extLst>
                  <a:ext uri="{FF2B5EF4-FFF2-40B4-BE49-F238E27FC236}">
                    <a16:creationId xmlns:a16="http://schemas.microsoft.com/office/drawing/2014/main" id="{5B769199-32DD-41A4-B068-4570519F7E0A}"/>
                  </a:ext>
                </a:extLst>
              </p:cNvPr>
              <p:cNvSpPr txBox="1">
                <a:spLocks noRot="1" noChangeAspect="1" noMove="1" noResize="1" noEditPoints="1" noAdjustHandles="1" noChangeArrowheads="1" noChangeShapeType="1" noTextEdit="1"/>
              </p:cNvSpPr>
              <p:nvPr/>
            </p:nvSpPr>
            <p:spPr>
              <a:xfrm>
                <a:off x="610878" y="4909471"/>
                <a:ext cx="10798629" cy="1846659"/>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2" name="正方形/長方形 11">
                <a:extLst>
                  <a:ext uri="{FF2B5EF4-FFF2-40B4-BE49-F238E27FC236}">
                    <a16:creationId xmlns:a16="http://schemas.microsoft.com/office/drawing/2014/main" id="{3F247851-3C5F-4450-9D12-6F7ED72FC114}"/>
                  </a:ext>
                </a:extLst>
              </p:cNvPr>
              <p:cNvSpPr/>
              <p:nvPr/>
            </p:nvSpPr>
            <p:spPr>
              <a:xfrm>
                <a:off x="7904251" y="4909471"/>
                <a:ext cx="3737113" cy="997389"/>
              </a:xfrm>
              <a:prstGeom prst="rect">
                <a:avLst/>
              </a:prstGeom>
            </p:spPr>
            <p:txBody>
              <a:bodyPr wrap="none">
                <a:spAutoFit/>
              </a:bodyPr>
              <a:lstStyle/>
              <a:p>
                <a14:m>
                  <m:oMath xmlns:m="http://schemas.openxmlformats.org/officeDocument/2006/math">
                    <m:f>
                      <m:fPr>
                        <m:ctrlPr>
                          <a:rPr lang="en-US" altLang="ja-JP" sz="4000" i="1" smtClean="0">
                            <a:latin typeface="Cambria Math" panose="02040503050406030204" pitchFamily="18" charset="0"/>
                          </a:rPr>
                        </m:ctrlPr>
                      </m:fPr>
                      <m:num>
                        <m:r>
                          <a:rPr lang="ja-JP" altLang="en-US" sz="4000" i="1" smtClean="0">
                            <a:latin typeface="Cambria Math" panose="02040503050406030204" pitchFamily="18" charset="0"/>
                          </a:rPr>
                          <m:t>𝜕</m:t>
                        </m:r>
                      </m:num>
                      <m:den>
                        <m:r>
                          <a:rPr lang="ja-JP" altLang="en-US" sz="4000" i="1" smtClean="0">
                            <a:latin typeface="Cambria Math" panose="02040503050406030204" pitchFamily="18" charset="0"/>
                          </a:rPr>
                          <m:t>𝜕</m:t>
                        </m:r>
                        <m:r>
                          <a:rPr lang="ja-JP" altLang="en-US" sz="4000" i="1">
                            <a:latin typeface="Cambria Math" panose="02040503050406030204" pitchFamily="18" charset="0"/>
                          </a:rPr>
                          <m:t>𝜃</m:t>
                        </m:r>
                      </m:den>
                    </m:f>
                    <m:r>
                      <a:rPr lang="en-US" altLang="ja-JP" sz="4000" i="1">
                        <a:latin typeface="Cambria Math" panose="02040503050406030204" pitchFamily="18" charset="0"/>
                      </a:rPr>
                      <m:t>𝑆</m:t>
                    </m:r>
                    <m:d>
                      <m:dPr>
                        <m:ctrlPr>
                          <a:rPr lang="en-US" altLang="ja-JP" sz="4000" i="1">
                            <a:latin typeface="Cambria Math" panose="02040503050406030204" pitchFamily="18" charset="0"/>
                          </a:rPr>
                        </m:ctrlPr>
                      </m:dPr>
                      <m:e>
                        <m:r>
                          <a:rPr lang="ja-JP" altLang="en-US" sz="4000" i="1">
                            <a:latin typeface="Cambria Math" panose="02040503050406030204" pitchFamily="18" charset="0"/>
                          </a:rPr>
                          <m:t>𝜃</m:t>
                        </m:r>
                      </m:e>
                    </m:d>
                    <m:r>
                      <a:rPr lang="en-US" altLang="ja-JP" sz="4000" b="0" i="1" smtClean="0">
                        <a:latin typeface="Cambria Math" panose="02040503050406030204" pitchFamily="18" charset="0"/>
                      </a:rPr>
                      <m:t>=0</m:t>
                    </m:r>
                  </m:oMath>
                </a14:m>
                <a:r>
                  <a:rPr lang="ja-JP" altLang="en-US" sz="4000" dirty="0"/>
                  <a:t>の解</a:t>
                </a:r>
              </a:p>
            </p:txBody>
          </p:sp>
        </mc:Choice>
        <mc:Fallback>
          <p:sp>
            <p:nvSpPr>
              <p:cNvPr id="12" name="正方形/長方形 11">
                <a:extLst>
                  <a:ext uri="{FF2B5EF4-FFF2-40B4-BE49-F238E27FC236}">
                    <a16:creationId xmlns:a16="http://schemas.microsoft.com/office/drawing/2014/main" id="{3F247851-3C5F-4450-9D12-6F7ED72FC114}"/>
                  </a:ext>
                </a:extLst>
              </p:cNvPr>
              <p:cNvSpPr>
                <a:spLocks noRot="1" noChangeAspect="1" noMove="1" noResize="1" noEditPoints="1" noAdjustHandles="1" noChangeArrowheads="1" noChangeShapeType="1" noTextEdit="1"/>
              </p:cNvSpPr>
              <p:nvPr/>
            </p:nvSpPr>
            <p:spPr>
              <a:xfrm>
                <a:off x="7904251" y="4909471"/>
                <a:ext cx="3737113" cy="997389"/>
              </a:xfrm>
              <a:prstGeom prst="rect">
                <a:avLst/>
              </a:prstGeom>
              <a:blipFill>
                <a:blip r:embed="rId9"/>
                <a:stretch>
                  <a:fillRect r="-4568" b="-1341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3" name="正方形/長方形 12">
                <a:extLst>
                  <a:ext uri="{FF2B5EF4-FFF2-40B4-BE49-F238E27FC236}">
                    <a16:creationId xmlns:a16="http://schemas.microsoft.com/office/drawing/2014/main" id="{71598C9C-52FE-4EC0-840F-E4616FC136AD}"/>
                  </a:ext>
                </a:extLst>
              </p:cNvPr>
              <p:cNvSpPr/>
              <p:nvPr/>
            </p:nvSpPr>
            <p:spPr>
              <a:xfrm>
                <a:off x="5755848" y="1649610"/>
                <a:ext cx="6155082" cy="185313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ja-JP" sz="3600" i="1" smtClean="0">
                          <a:latin typeface="Cambria Math" panose="02040503050406030204" pitchFamily="18" charset="0"/>
                        </a:rPr>
                        <m:t>𝑋</m:t>
                      </m:r>
                      <m:r>
                        <a:rPr lang="ja-JP" altLang="en-US" sz="3600" i="1">
                          <a:latin typeface="Cambria Math" panose="02040503050406030204" pitchFamily="18" charset="0"/>
                        </a:rPr>
                        <m:t>𝜃</m:t>
                      </m:r>
                      <m:r>
                        <a:rPr lang="en-US" altLang="ja-JP" sz="3600" b="0" i="1" smtClean="0">
                          <a:latin typeface="Cambria Math" panose="02040503050406030204" pitchFamily="18" charset="0"/>
                        </a:rPr>
                        <m:t>=</m:t>
                      </m:r>
                      <m:d>
                        <m:dPr>
                          <m:begChr m:val="["/>
                          <m:endChr m:val="]"/>
                          <m:ctrlPr>
                            <a:rPr lang="en-US" altLang="ja-JP" sz="3600" b="0" i="1" smtClean="0">
                              <a:latin typeface="Cambria Math" panose="02040503050406030204" pitchFamily="18" charset="0"/>
                            </a:rPr>
                          </m:ctrlPr>
                        </m:dPr>
                        <m:e>
                          <m:r>
                            <a:rPr lang="en-US" altLang="ja-JP" sz="3600" b="0" i="1" smtClean="0">
                              <a:latin typeface="Cambria Math" panose="02040503050406030204" pitchFamily="18" charset="0"/>
                            </a:rPr>
                            <m:t> </m:t>
                          </m:r>
                          <m:m>
                            <m:mPr>
                              <m:mcs>
                                <m:mc>
                                  <m:mcPr>
                                    <m:count m:val="1"/>
                                    <m:mcJc m:val="center"/>
                                  </m:mcPr>
                                </m:mc>
                              </m:mcs>
                              <m:ctrlPr>
                                <a:rPr lang="en-US" altLang="ja-JP" sz="3600" b="0" i="1" smtClean="0">
                                  <a:latin typeface="Cambria Math" panose="02040503050406030204" pitchFamily="18" charset="0"/>
                                </a:rPr>
                              </m:ctrlPr>
                            </m:mPr>
                            <m:mr>
                              <m:e>
                                <m:r>
                                  <m:rPr>
                                    <m:brk m:alnAt="7"/>
                                  </m:rPr>
                                  <a:rPr lang="en-US" altLang="ja-JP" sz="3600" b="0" i="1" smtClean="0">
                                    <a:latin typeface="Cambria Math" panose="02040503050406030204" pitchFamily="18" charset="0"/>
                                  </a:rPr>
                                  <m:t>1</m:t>
                                </m:r>
                              </m:e>
                            </m:mr>
                            <m:mr>
                              <m:e>
                                <m:r>
                                  <a:rPr lang="en-US" altLang="ja-JP" sz="3600" b="0" i="1" smtClean="0">
                                    <a:latin typeface="Cambria Math" panose="02040503050406030204" pitchFamily="18" charset="0"/>
                                  </a:rPr>
                                  <m:t>⋮</m:t>
                                </m:r>
                              </m:e>
                            </m:mr>
                            <m:mr>
                              <m:e>
                                <m:r>
                                  <a:rPr lang="en-US" altLang="ja-JP" sz="3600" b="0" i="1" smtClean="0">
                                    <a:latin typeface="Cambria Math" panose="02040503050406030204" pitchFamily="18" charset="0"/>
                                  </a:rPr>
                                  <m:t>1</m:t>
                                </m:r>
                              </m:e>
                            </m:mr>
                          </m:m>
                          <m:r>
                            <a:rPr lang="en-US" altLang="ja-JP" sz="3600" b="0" i="1" smtClean="0">
                              <a:latin typeface="Cambria Math" panose="02040503050406030204" pitchFamily="18" charset="0"/>
                            </a:rPr>
                            <m:t> </m:t>
                          </m:r>
                          <m:m>
                            <m:mPr>
                              <m:mcs>
                                <m:mc>
                                  <m:mcPr>
                                    <m:count m:val="3"/>
                                    <m:mcJc m:val="center"/>
                                  </m:mcPr>
                                </m:mc>
                              </m:mcs>
                              <m:ctrlPr>
                                <a:rPr lang="en-US" altLang="ja-JP" sz="3600" b="0" i="1" smtClean="0">
                                  <a:latin typeface="Cambria Math" panose="02040503050406030204" pitchFamily="18" charset="0"/>
                                </a:rPr>
                              </m:ctrlPr>
                            </m:mPr>
                            <m:mr>
                              <m:e>
                                <m:sSub>
                                  <m:sSubPr>
                                    <m:ctrlPr>
                                      <a:rPr lang="en-US" altLang="ja-JP" sz="3600" b="0" i="1" smtClean="0">
                                        <a:latin typeface="Cambria Math" panose="02040503050406030204" pitchFamily="18" charset="0"/>
                                      </a:rPr>
                                    </m:ctrlPr>
                                  </m:sSubPr>
                                  <m:e>
                                    <m:r>
                                      <a:rPr lang="en-US" altLang="ja-JP" sz="3600" b="0" i="1" smtClean="0">
                                        <a:latin typeface="Cambria Math" panose="02040503050406030204" pitchFamily="18" charset="0"/>
                                      </a:rPr>
                                      <m:t>𝑥</m:t>
                                    </m:r>
                                  </m:e>
                                  <m:sub>
                                    <m:r>
                                      <a:rPr lang="en-US" altLang="ja-JP" sz="3600" b="0" i="1" smtClean="0">
                                        <a:latin typeface="Cambria Math" panose="02040503050406030204" pitchFamily="18" charset="0"/>
                                      </a:rPr>
                                      <m:t>12</m:t>
                                    </m:r>
                                  </m:sub>
                                </m:sSub>
                              </m:e>
                              <m:e>
                                <m:r>
                                  <a:rPr lang="en-US" altLang="ja-JP" sz="3600" b="0" i="1" smtClean="0">
                                    <a:latin typeface="Cambria Math" panose="02040503050406030204" pitchFamily="18" charset="0"/>
                                  </a:rPr>
                                  <m:t>⋯</m:t>
                                </m:r>
                              </m:e>
                              <m:e>
                                <m:sSub>
                                  <m:sSubPr>
                                    <m:ctrlPr>
                                      <a:rPr lang="en-US" altLang="ja-JP" sz="3600" b="0" i="1" smtClean="0">
                                        <a:latin typeface="Cambria Math" panose="02040503050406030204" pitchFamily="18" charset="0"/>
                                      </a:rPr>
                                    </m:ctrlPr>
                                  </m:sSubPr>
                                  <m:e>
                                    <m:r>
                                      <a:rPr lang="en-US" altLang="ja-JP" sz="3600" b="0" i="1" smtClean="0">
                                        <a:latin typeface="Cambria Math" panose="02040503050406030204" pitchFamily="18" charset="0"/>
                                      </a:rPr>
                                      <m:t>𝑥</m:t>
                                    </m:r>
                                  </m:e>
                                  <m:sub>
                                    <m:r>
                                      <a:rPr lang="en-US" altLang="ja-JP" sz="3600" b="0" i="1" smtClean="0">
                                        <a:latin typeface="Cambria Math" panose="02040503050406030204" pitchFamily="18" charset="0"/>
                                      </a:rPr>
                                      <m:t>1</m:t>
                                    </m:r>
                                    <m:r>
                                      <a:rPr lang="en-US" altLang="ja-JP" sz="3600" b="0" i="1" smtClean="0">
                                        <a:latin typeface="Cambria Math" panose="02040503050406030204" pitchFamily="18" charset="0"/>
                                      </a:rPr>
                                      <m:t>𝑝</m:t>
                                    </m:r>
                                  </m:sub>
                                </m:sSub>
                              </m:e>
                            </m:mr>
                            <m:mr>
                              <m:e>
                                <m:r>
                                  <a:rPr lang="en-US" altLang="ja-JP" sz="3600" b="0" i="1" smtClean="0">
                                    <a:latin typeface="Cambria Math" panose="02040503050406030204" pitchFamily="18" charset="0"/>
                                  </a:rPr>
                                  <m:t>⋮</m:t>
                                </m:r>
                              </m:e>
                              <m:e>
                                <m:r>
                                  <a:rPr lang="en-US" altLang="ja-JP" sz="3600" b="0" i="1" smtClean="0">
                                    <a:latin typeface="Cambria Math" panose="02040503050406030204" pitchFamily="18" charset="0"/>
                                  </a:rPr>
                                  <m:t>⋱</m:t>
                                </m:r>
                              </m:e>
                              <m:e>
                                <m:r>
                                  <a:rPr lang="en-US" altLang="ja-JP" sz="3600" b="0" i="1" smtClean="0">
                                    <a:latin typeface="Cambria Math" panose="02040503050406030204" pitchFamily="18" charset="0"/>
                                  </a:rPr>
                                  <m:t>⋮</m:t>
                                </m:r>
                              </m:e>
                            </m:mr>
                            <m:mr>
                              <m:e>
                                <m:sSub>
                                  <m:sSubPr>
                                    <m:ctrlPr>
                                      <a:rPr lang="en-US" altLang="ja-JP" sz="3600" b="0" i="1" smtClean="0">
                                        <a:latin typeface="Cambria Math" panose="02040503050406030204" pitchFamily="18" charset="0"/>
                                      </a:rPr>
                                    </m:ctrlPr>
                                  </m:sSubPr>
                                  <m:e>
                                    <m:r>
                                      <a:rPr lang="en-US" altLang="ja-JP" sz="3600" b="0" i="1" smtClean="0">
                                        <a:latin typeface="Cambria Math" panose="02040503050406030204" pitchFamily="18" charset="0"/>
                                      </a:rPr>
                                      <m:t>𝑥</m:t>
                                    </m:r>
                                  </m:e>
                                  <m:sub>
                                    <m:r>
                                      <a:rPr lang="en-US" altLang="ja-JP" sz="3600" b="0" i="1" smtClean="0">
                                        <a:latin typeface="Cambria Math" panose="02040503050406030204" pitchFamily="18" charset="0"/>
                                      </a:rPr>
                                      <m:t>𝑛</m:t>
                                    </m:r>
                                    <m:r>
                                      <a:rPr lang="en-US" altLang="ja-JP" sz="3600" b="0" i="1" smtClean="0">
                                        <a:latin typeface="Cambria Math" panose="02040503050406030204" pitchFamily="18" charset="0"/>
                                      </a:rPr>
                                      <m:t>2</m:t>
                                    </m:r>
                                  </m:sub>
                                </m:sSub>
                              </m:e>
                              <m:e>
                                <m:r>
                                  <a:rPr lang="en-US" altLang="ja-JP" sz="3600" b="0" i="1" smtClean="0">
                                    <a:latin typeface="Cambria Math" panose="02040503050406030204" pitchFamily="18" charset="0"/>
                                  </a:rPr>
                                  <m:t>⋯</m:t>
                                </m:r>
                              </m:e>
                              <m:e>
                                <m:sSub>
                                  <m:sSubPr>
                                    <m:ctrlPr>
                                      <a:rPr lang="en-US" altLang="ja-JP" sz="3600" b="0" i="1" smtClean="0">
                                        <a:latin typeface="Cambria Math" panose="02040503050406030204" pitchFamily="18" charset="0"/>
                                      </a:rPr>
                                    </m:ctrlPr>
                                  </m:sSubPr>
                                  <m:e>
                                    <m:r>
                                      <a:rPr lang="en-US" altLang="ja-JP" sz="3600" b="0" i="1" smtClean="0">
                                        <a:latin typeface="Cambria Math" panose="02040503050406030204" pitchFamily="18" charset="0"/>
                                      </a:rPr>
                                      <m:t>𝑥</m:t>
                                    </m:r>
                                  </m:e>
                                  <m:sub>
                                    <m:r>
                                      <a:rPr lang="en-US" altLang="ja-JP" sz="3600" b="0" i="1" smtClean="0">
                                        <a:latin typeface="Cambria Math" panose="02040503050406030204" pitchFamily="18" charset="0"/>
                                      </a:rPr>
                                      <m:t>𝑛𝑝</m:t>
                                    </m:r>
                                  </m:sub>
                                </m:sSub>
                              </m:e>
                            </m:mr>
                          </m:m>
                          <m:r>
                            <a:rPr lang="en-US" altLang="ja-JP" sz="3600" b="0" i="1" smtClean="0">
                              <a:latin typeface="Cambria Math" panose="02040503050406030204" pitchFamily="18" charset="0"/>
                            </a:rPr>
                            <m:t> </m:t>
                          </m:r>
                        </m:e>
                      </m:d>
                      <m:d>
                        <m:dPr>
                          <m:begChr m:val="["/>
                          <m:endChr m:val="]"/>
                          <m:ctrlPr>
                            <a:rPr lang="en-US" altLang="ja-JP" sz="3600" b="0" i="1" smtClean="0">
                              <a:latin typeface="Cambria Math" panose="02040503050406030204" pitchFamily="18" charset="0"/>
                            </a:rPr>
                          </m:ctrlPr>
                        </m:dPr>
                        <m:e>
                          <m:m>
                            <m:mPr>
                              <m:mcs>
                                <m:mc>
                                  <m:mcPr>
                                    <m:count m:val="1"/>
                                    <m:mcJc m:val="center"/>
                                  </m:mcPr>
                                </m:mc>
                              </m:mcs>
                              <m:ctrlPr>
                                <a:rPr lang="en-US" altLang="ja-JP" sz="3600" b="0" i="1" smtClean="0">
                                  <a:latin typeface="Cambria Math" panose="02040503050406030204" pitchFamily="18" charset="0"/>
                                </a:rPr>
                              </m:ctrlPr>
                            </m:mPr>
                            <m:mr>
                              <m:e>
                                <m:sSub>
                                  <m:sSubPr>
                                    <m:ctrlPr>
                                      <a:rPr lang="en-US" altLang="ja-JP" sz="3600" b="0" i="1" smtClean="0">
                                        <a:latin typeface="Cambria Math" panose="02040503050406030204" pitchFamily="18" charset="0"/>
                                      </a:rPr>
                                    </m:ctrlPr>
                                  </m:sSubPr>
                                  <m:e>
                                    <m:r>
                                      <a:rPr lang="ja-JP" altLang="en-US" sz="3600" i="1">
                                        <a:latin typeface="Cambria Math" panose="02040503050406030204" pitchFamily="18" charset="0"/>
                                      </a:rPr>
                                      <m:t>𝜃</m:t>
                                    </m:r>
                                  </m:e>
                                  <m:sub>
                                    <m:r>
                                      <a:rPr lang="en-US" altLang="ja-JP" sz="3600" b="0" i="1" smtClean="0">
                                        <a:latin typeface="Cambria Math" panose="02040503050406030204" pitchFamily="18" charset="0"/>
                                      </a:rPr>
                                      <m:t>1</m:t>
                                    </m:r>
                                  </m:sub>
                                </m:sSub>
                              </m:e>
                            </m:mr>
                            <m:mr>
                              <m:e>
                                <m:r>
                                  <a:rPr lang="en-US" altLang="ja-JP" sz="3600" b="0" i="1" smtClean="0">
                                    <a:latin typeface="Cambria Math" panose="02040503050406030204" pitchFamily="18" charset="0"/>
                                  </a:rPr>
                                  <m:t>⋮</m:t>
                                </m:r>
                              </m:e>
                            </m:mr>
                            <m:mr>
                              <m:e>
                                <m:sSub>
                                  <m:sSubPr>
                                    <m:ctrlPr>
                                      <a:rPr lang="en-US" altLang="ja-JP" sz="3600" b="0" i="1" smtClean="0">
                                        <a:latin typeface="Cambria Math" panose="02040503050406030204" pitchFamily="18" charset="0"/>
                                      </a:rPr>
                                    </m:ctrlPr>
                                  </m:sSubPr>
                                  <m:e>
                                    <m:r>
                                      <a:rPr lang="ja-JP" altLang="en-US" sz="3600" i="1">
                                        <a:latin typeface="Cambria Math" panose="02040503050406030204" pitchFamily="18" charset="0"/>
                                      </a:rPr>
                                      <m:t>𝜃</m:t>
                                    </m:r>
                                  </m:e>
                                  <m:sub>
                                    <m:r>
                                      <a:rPr lang="en-US" altLang="ja-JP" sz="3600" b="0" i="1" smtClean="0">
                                        <a:latin typeface="Cambria Math" panose="02040503050406030204" pitchFamily="18" charset="0"/>
                                      </a:rPr>
                                      <m:t>𝑝</m:t>
                                    </m:r>
                                  </m:sub>
                                </m:sSub>
                              </m:e>
                            </m:mr>
                          </m:m>
                        </m:e>
                      </m:d>
                    </m:oMath>
                  </m:oMathPara>
                </a14:m>
                <a:endParaRPr lang="ja-JP" altLang="en-US" sz="3600" dirty="0"/>
              </a:p>
            </p:txBody>
          </p:sp>
        </mc:Choice>
        <mc:Fallback>
          <p:sp>
            <p:nvSpPr>
              <p:cNvPr id="13" name="正方形/長方形 12">
                <a:extLst>
                  <a:ext uri="{FF2B5EF4-FFF2-40B4-BE49-F238E27FC236}">
                    <a16:creationId xmlns:a16="http://schemas.microsoft.com/office/drawing/2014/main" id="{71598C9C-52FE-4EC0-840F-E4616FC136AD}"/>
                  </a:ext>
                </a:extLst>
              </p:cNvPr>
              <p:cNvSpPr>
                <a:spLocks noRot="1" noChangeAspect="1" noMove="1" noResize="1" noEditPoints="1" noAdjustHandles="1" noChangeArrowheads="1" noChangeShapeType="1" noTextEdit="1"/>
              </p:cNvSpPr>
              <p:nvPr/>
            </p:nvSpPr>
            <p:spPr>
              <a:xfrm>
                <a:off x="5755848" y="1649610"/>
                <a:ext cx="6155082" cy="1853136"/>
              </a:xfrm>
              <a:prstGeom prst="rect">
                <a:avLst/>
              </a:prstGeom>
              <a:blipFill>
                <a:blip r:embed="rId10"/>
                <a:stretch>
                  <a:fillRect/>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868BE1C2-7B2A-42E1-AD06-A1288891B19C}"/>
              </a:ext>
            </a:extLst>
          </p:cNvPr>
          <p:cNvSpPr txBox="1"/>
          <p:nvPr/>
        </p:nvSpPr>
        <p:spPr>
          <a:xfrm>
            <a:off x="6427726" y="879796"/>
            <a:ext cx="2284926" cy="830997"/>
          </a:xfrm>
          <a:prstGeom prst="rect">
            <a:avLst/>
          </a:prstGeom>
          <a:noFill/>
        </p:spPr>
        <p:txBody>
          <a:bodyPr wrap="square" rtlCol="0">
            <a:spAutoFit/>
          </a:bodyPr>
          <a:lstStyle/>
          <a:p>
            <a:pPr algn="ctr"/>
            <a:r>
              <a:rPr kumimoji="1" lang="ja-JP" altLang="en-US" sz="2400" b="1" dirty="0">
                <a:solidFill>
                  <a:schemeClr val="accent5">
                    <a:lumMod val="75000"/>
                  </a:schemeClr>
                </a:solidFill>
              </a:rPr>
              <a:t>切片の</a:t>
            </a:r>
            <a:endParaRPr kumimoji="1" lang="en-US" altLang="ja-JP" sz="2400" b="1" dirty="0">
              <a:solidFill>
                <a:schemeClr val="accent5">
                  <a:lumMod val="75000"/>
                </a:schemeClr>
              </a:solidFill>
            </a:endParaRPr>
          </a:p>
          <a:p>
            <a:pPr algn="ctr"/>
            <a:r>
              <a:rPr kumimoji="1" lang="ja-JP" altLang="en-US" sz="2400" b="1" dirty="0">
                <a:solidFill>
                  <a:schemeClr val="accent5">
                    <a:lumMod val="75000"/>
                  </a:schemeClr>
                </a:solidFill>
              </a:rPr>
              <a:t>係数項</a:t>
            </a:r>
          </a:p>
        </p:txBody>
      </p:sp>
      <p:sp>
        <p:nvSpPr>
          <p:cNvPr id="15" name="四角形: 角を丸くする 14">
            <a:extLst>
              <a:ext uri="{FF2B5EF4-FFF2-40B4-BE49-F238E27FC236}">
                <a16:creationId xmlns:a16="http://schemas.microsoft.com/office/drawing/2014/main" id="{B5E53396-24AB-48F2-BD9F-0D04A65B2CB4}"/>
              </a:ext>
            </a:extLst>
          </p:cNvPr>
          <p:cNvSpPr/>
          <p:nvPr/>
        </p:nvSpPr>
        <p:spPr>
          <a:xfrm>
            <a:off x="7407321" y="1771976"/>
            <a:ext cx="325736" cy="1716223"/>
          </a:xfrm>
          <a:prstGeom prst="roundRect">
            <a:avLst/>
          </a:prstGeom>
          <a:noFill/>
          <a:ln w="28575">
            <a:solidFill>
              <a:schemeClr val="accent5">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二等辺三角形 15">
            <a:extLst>
              <a:ext uri="{FF2B5EF4-FFF2-40B4-BE49-F238E27FC236}">
                <a16:creationId xmlns:a16="http://schemas.microsoft.com/office/drawing/2014/main" id="{C5A9C15D-9F44-4386-9E8E-B7FF608318EF}"/>
              </a:ext>
            </a:extLst>
          </p:cNvPr>
          <p:cNvSpPr/>
          <p:nvPr/>
        </p:nvSpPr>
        <p:spPr>
          <a:xfrm rot="5400000">
            <a:off x="7258433" y="5234275"/>
            <a:ext cx="598715" cy="413767"/>
          </a:xfrm>
          <a:prstGeom prst="triangl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263508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5F9B32-3AB5-4022-90DD-32C319142947}"/>
              </a:ext>
            </a:extLst>
          </p:cNvPr>
          <p:cNvSpPr>
            <a:spLocks noGrp="1"/>
          </p:cNvSpPr>
          <p:nvPr>
            <p:ph type="title"/>
          </p:nvPr>
        </p:nvSpPr>
        <p:spPr>
          <a:xfrm>
            <a:off x="98612" y="125132"/>
            <a:ext cx="11936506" cy="1325563"/>
          </a:xfrm>
        </p:spPr>
        <p:txBody>
          <a:bodyPr/>
          <a:lstStyle/>
          <a:p>
            <a:r>
              <a:rPr lang="en-US" altLang="ja-JP" dirty="0"/>
              <a:t>7.2.2.1 </a:t>
            </a:r>
            <a:r>
              <a:rPr lang="ja-JP" altLang="en-US" dirty="0"/>
              <a:t>最小二乗法</a:t>
            </a:r>
            <a:endParaRPr kumimoji="1" lang="ja-JP" altLang="en-US" dirty="0"/>
          </a:p>
        </p:txBody>
      </p:sp>
      <p:sp>
        <p:nvSpPr>
          <p:cNvPr id="4" name="四角形: 角を丸くする 3">
            <a:extLst>
              <a:ext uri="{FF2B5EF4-FFF2-40B4-BE49-F238E27FC236}">
                <a16:creationId xmlns:a16="http://schemas.microsoft.com/office/drawing/2014/main" id="{7EA38643-4BE0-49AF-8F33-F2801BFD3A80}"/>
              </a:ext>
            </a:extLst>
          </p:cNvPr>
          <p:cNvSpPr/>
          <p:nvPr/>
        </p:nvSpPr>
        <p:spPr>
          <a:xfrm>
            <a:off x="6183085" y="103868"/>
            <a:ext cx="5279572" cy="3760561"/>
          </a:xfrm>
          <a:prstGeom prst="roundRect">
            <a:avLst/>
          </a:prstGeom>
          <a:solidFill>
            <a:schemeClr val="bg1"/>
          </a:solidFill>
          <a:ln w="28575">
            <a:solidFill>
              <a:schemeClr val="accent1">
                <a:lumMod val="60000"/>
                <a:lumOff val="40000"/>
              </a:schemeClr>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68512695-BF0F-447A-B18B-025667C842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1935" y="1560684"/>
            <a:ext cx="4148364" cy="2180098"/>
          </a:xfrm>
          <a:prstGeom prst="rect">
            <a:avLst/>
          </a:prstGeom>
        </p:spPr>
      </p:pic>
      <p:pic>
        <p:nvPicPr>
          <p:cNvPr id="7" name="図 6">
            <a:extLst>
              <a:ext uri="{FF2B5EF4-FFF2-40B4-BE49-F238E27FC236}">
                <a16:creationId xmlns:a16="http://schemas.microsoft.com/office/drawing/2014/main" id="{D82BE07C-1D51-4A06-8AEA-062EC1B2A0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7392" y="722047"/>
            <a:ext cx="4784725" cy="699777"/>
          </a:xfrm>
          <a:prstGeom prst="rect">
            <a:avLst/>
          </a:prstGeom>
        </p:spPr>
      </p:pic>
      <p:sp>
        <p:nvSpPr>
          <p:cNvPr id="8" name="テキスト ボックス 7">
            <a:extLst>
              <a:ext uri="{FF2B5EF4-FFF2-40B4-BE49-F238E27FC236}">
                <a16:creationId xmlns:a16="http://schemas.microsoft.com/office/drawing/2014/main" id="{8A67F4C2-8454-4573-A669-1D7EE22531A8}"/>
              </a:ext>
            </a:extLst>
          </p:cNvPr>
          <p:cNvSpPr txBox="1"/>
          <p:nvPr/>
        </p:nvSpPr>
        <p:spPr>
          <a:xfrm>
            <a:off x="9025677" y="5192553"/>
            <a:ext cx="2764971" cy="646331"/>
          </a:xfrm>
          <a:prstGeom prst="rect">
            <a:avLst/>
          </a:prstGeom>
          <a:noFill/>
        </p:spPr>
        <p:txBody>
          <a:bodyPr wrap="square" rtlCol="0">
            <a:spAutoFit/>
          </a:bodyPr>
          <a:lstStyle/>
          <a:p>
            <a:pPr algn="ctr"/>
            <a:r>
              <a:rPr kumimoji="1" lang="ja-JP" altLang="en-US" sz="3600" b="1" dirty="0">
                <a:solidFill>
                  <a:schemeClr val="accent1">
                    <a:lumMod val="75000"/>
                  </a:schemeClr>
                </a:solidFill>
              </a:rPr>
              <a:t>正規方程式</a:t>
            </a:r>
          </a:p>
        </p:txBody>
      </p:sp>
      <mc:AlternateContent xmlns:mc="http://schemas.openxmlformats.org/markup-compatibility/2006">
        <mc:Choice xmlns:a14="http://schemas.microsoft.com/office/drawing/2010/main" Requires="a14">
          <p:sp>
            <p:nvSpPr>
              <p:cNvPr id="9" name="テキスト ボックス 8">
                <a:extLst>
                  <a:ext uri="{FF2B5EF4-FFF2-40B4-BE49-F238E27FC236}">
                    <a16:creationId xmlns:a16="http://schemas.microsoft.com/office/drawing/2014/main" id="{365D8FEA-8412-4AC3-87C0-5062721331E2}"/>
                  </a:ext>
                </a:extLst>
              </p:cNvPr>
              <p:cNvSpPr txBox="1"/>
              <p:nvPr/>
            </p:nvSpPr>
            <p:spPr>
              <a:xfrm>
                <a:off x="185776" y="2546631"/>
                <a:ext cx="5615577" cy="223586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kumimoji="1" lang="en-US" altLang="ja-JP" sz="3600" b="0" i="1" smtClean="0">
                          <a:latin typeface="Cambria Math" panose="02040503050406030204" pitchFamily="18" charset="0"/>
                        </a:rPr>
                        <m:t>𝑆</m:t>
                      </m:r>
                      <m:d>
                        <m:dPr>
                          <m:ctrlPr>
                            <a:rPr kumimoji="1" lang="en-US" altLang="ja-JP" sz="3600" b="0" i="1" smtClean="0">
                              <a:latin typeface="Cambria Math" panose="02040503050406030204" pitchFamily="18" charset="0"/>
                            </a:rPr>
                          </m:ctrlPr>
                        </m:dPr>
                        <m:e>
                          <m:r>
                            <a:rPr lang="ja-JP" altLang="en-US" sz="3600" i="1">
                              <a:latin typeface="Cambria Math" panose="02040503050406030204" pitchFamily="18" charset="0"/>
                            </a:rPr>
                            <m:t>𝜃</m:t>
                          </m:r>
                        </m:e>
                      </m:d>
                      <m:r>
                        <a:rPr kumimoji="1" lang="en-US" altLang="ja-JP" sz="3600" b="0" i="1" smtClean="0">
                          <a:latin typeface="Cambria Math" panose="02040503050406030204" pitchFamily="18" charset="0"/>
                        </a:rPr>
                        <m:t>=</m:t>
                      </m:r>
                      <m:sSup>
                        <m:sSupPr>
                          <m:ctrlPr>
                            <a:rPr kumimoji="1" lang="en-US" altLang="ja-JP" sz="3600" b="0" i="1" smtClean="0">
                              <a:latin typeface="Cambria Math" panose="02040503050406030204" pitchFamily="18" charset="0"/>
                            </a:rPr>
                          </m:ctrlPr>
                        </m:sSupPr>
                        <m:e>
                          <m:d>
                            <m:dPr>
                              <m:begChr m:val="‖"/>
                              <m:endChr m:val="‖"/>
                              <m:ctrlPr>
                                <a:rPr kumimoji="1" lang="en-US" altLang="ja-JP" sz="3600" b="0" i="1" smtClean="0">
                                  <a:latin typeface="Cambria Math" panose="02040503050406030204" pitchFamily="18" charset="0"/>
                                </a:rPr>
                              </m:ctrlPr>
                            </m:dPr>
                            <m:e>
                              <m:r>
                                <a:rPr lang="en-US" altLang="ja-JP" sz="3600" i="1">
                                  <a:latin typeface="Cambria Math" panose="02040503050406030204" pitchFamily="18" charset="0"/>
                                </a:rPr>
                                <m:t>𝑦</m:t>
                              </m:r>
                              <m:r>
                                <a:rPr lang="en-US" altLang="ja-JP" sz="3600" b="0" i="1" smtClean="0">
                                  <a:latin typeface="Cambria Math" panose="02040503050406030204" pitchFamily="18" charset="0"/>
                                </a:rPr>
                                <m:t>−</m:t>
                              </m:r>
                              <m:r>
                                <a:rPr lang="en-US" altLang="ja-JP" sz="3600" i="1">
                                  <a:latin typeface="Cambria Math" panose="02040503050406030204" pitchFamily="18" charset="0"/>
                                </a:rPr>
                                <m:t>𝑋</m:t>
                              </m:r>
                              <m:r>
                                <a:rPr lang="ja-JP" altLang="en-US" sz="3600" i="1">
                                  <a:latin typeface="Cambria Math" panose="02040503050406030204" pitchFamily="18" charset="0"/>
                                </a:rPr>
                                <m:t>𝜃</m:t>
                              </m:r>
                            </m:e>
                          </m:d>
                        </m:e>
                        <m:sup>
                          <m:r>
                            <a:rPr kumimoji="1" lang="en-US" altLang="ja-JP" sz="3600" b="0" i="1" smtClean="0">
                              <a:latin typeface="Cambria Math" panose="02040503050406030204" pitchFamily="18" charset="0"/>
                            </a:rPr>
                            <m:t>2</m:t>
                          </m:r>
                        </m:sup>
                      </m:sSup>
                    </m:oMath>
                  </m:oMathPara>
                </a14:m>
                <a:endParaRPr lang="en-US" altLang="ja-JP" sz="3600" b="0" dirty="0">
                  <a:solidFill>
                    <a:schemeClr val="tx1"/>
                  </a:solidFill>
                </a:endParaRPr>
              </a:p>
              <a:p>
                <a:pPr/>
                <a:r>
                  <a:rPr lang="en-US" altLang="ja-JP" sz="3600" dirty="0"/>
                  <a:t>        </a:t>
                </a:r>
                <a14:m>
                  <m:oMath xmlns:m="http://schemas.openxmlformats.org/officeDocument/2006/math">
                    <m:sSup>
                      <m:sSupPr>
                        <m:ctrlPr>
                          <a:rPr lang="en-US" altLang="ja-JP" sz="3600" i="1" smtClean="0">
                            <a:latin typeface="Cambria Math" panose="02040503050406030204" pitchFamily="18" charset="0"/>
                          </a:rPr>
                        </m:ctrlPr>
                      </m:sSupPr>
                      <m:e>
                        <m:r>
                          <a:rPr lang="en-US" altLang="ja-JP" sz="3600" b="0" i="1" smtClean="0">
                            <a:latin typeface="Cambria Math" panose="02040503050406030204" pitchFamily="18" charset="0"/>
                          </a:rPr>
                          <m:t>=</m:t>
                        </m:r>
                        <m:d>
                          <m:dPr>
                            <m:ctrlPr>
                              <a:rPr lang="en-US" altLang="ja-JP" sz="3600" b="0" i="1" smtClean="0">
                                <a:latin typeface="Cambria Math" panose="02040503050406030204" pitchFamily="18" charset="0"/>
                              </a:rPr>
                            </m:ctrlPr>
                          </m:dPr>
                          <m:e>
                            <m:r>
                              <a:rPr lang="en-US" altLang="ja-JP" sz="3600" i="1" smtClean="0">
                                <a:latin typeface="Cambria Math" panose="02040503050406030204" pitchFamily="18" charset="0"/>
                              </a:rPr>
                              <m:t>𝑦</m:t>
                            </m:r>
                            <m:r>
                              <a:rPr lang="en-US" altLang="ja-JP" sz="3600" i="1" smtClean="0">
                                <a:latin typeface="Cambria Math" panose="02040503050406030204" pitchFamily="18" charset="0"/>
                              </a:rPr>
                              <m:t>−</m:t>
                            </m:r>
                            <m:r>
                              <a:rPr lang="en-US" altLang="ja-JP" sz="3600" i="1" smtClean="0">
                                <a:latin typeface="Cambria Math" panose="02040503050406030204" pitchFamily="18" charset="0"/>
                              </a:rPr>
                              <m:t>𝑋</m:t>
                            </m:r>
                            <m:r>
                              <a:rPr lang="ja-JP" altLang="en-US" sz="3600" i="1">
                                <a:latin typeface="Cambria Math" panose="02040503050406030204" pitchFamily="18" charset="0"/>
                              </a:rPr>
                              <m:t>𝜃</m:t>
                            </m:r>
                          </m:e>
                        </m:d>
                      </m:e>
                      <m:sup>
                        <m:r>
                          <m:rPr>
                            <m:sty m:val="p"/>
                          </m:rPr>
                          <a:rPr lang="el-GR" altLang="ja-JP" sz="3600" i="1" smtClean="0">
                            <a:latin typeface="Cambria Math" panose="02040503050406030204" pitchFamily="18" charset="0"/>
                            <a:ea typeface="Cambria Math" panose="02040503050406030204" pitchFamily="18" charset="0"/>
                          </a:rPr>
                          <m:t>Τ</m:t>
                        </m:r>
                      </m:sup>
                    </m:sSup>
                    <m:d>
                      <m:dPr>
                        <m:ctrlPr>
                          <a:rPr lang="en-US" altLang="ja-JP" sz="3600" b="0" i="1" smtClean="0">
                            <a:latin typeface="Cambria Math" panose="02040503050406030204" pitchFamily="18" charset="0"/>
                            <a:ea typeface="Cambria Math" panose="02040503050406030204" pitchFamily="18" charset="0"/>
                          </a:rPr>
                        </m:ctrlPr>
                      </m:dPr>
                      <m:e>
                        <m:r>
                          <a:rPr lang="en-US" altLang="ja-JP" sz="3600" i="1" smtClean="0">
                            <a:latin typeface="Cambria Math" panose="02040503050406030204" pitchFamily="18" charset="0"/>
                          </a:rPr>
                          <m:t>𝑦</m:t>
                        </m:r>
                        <m:r>
                          <a:rPr lang="en-US" altLang="ja-JP" sz="3600" i="1" smtClean="0">
                            <a:latin typeface="Cambria Math" panose="02040503050406030204" pitchFamily="18" charset="0"/>
                          </a:rPr>
                          <m:t>−</m:t>
                        </m:r>
                        <m:r>
                          <a:rPr lang="en-US" altLang="ja-JP" sz="3600" i="1" smtClean="0">
                            <a:latin typeface="Cambria Math" panose="02040503050406030204" pitchFamily="18" charset="0"/>
                          </a:rPr>
                          <m:t>𝑋</m:t>
                        </m:r>
                        <m:r>
                          <a:rPr lang="ja-JP" altLang="en-US" sz="3600" i="1">
                            <a:latin typeface="Cambria Math" panose="02040503050406030204" pitchFamily="18" charset="0"/>
                          </a:rPr>
                          <m:t>𝜃</m:t>
                        </m:r>
                      </m:e>
                    </m:d>
                  </m:oMath>
                </a14:m>
                <a:endParaRPr lang="en-US" altLang="ja-JP" sz="3600" dirty="0"/>
              </a:p>
              <a:p>
                <a:pPr algn="ctr"/>
                <a14:m>
                  <m:oMathPara xmlns:m="http://schemas.openxmlformats.org/officeDocument/2006/math">
                    <m:oMathParaPr>
                      <m:jc m:val="center"/>
                    </m:oMathParaPr>
                    <m:oMath xmlns:m="http://schemas.openxmlformats.org/officeDocument/2006/math">
                      <m:r>
                        <a:rPr lang="en-US" altLang="ja-JP" sz="3600" b="0" i="1" smtClean="0">
                          <a:latin typeface="Cambria Math" panose="02040503050406030204" pitchFamily="18" charset="0"/>
                        </a:rPr>
                        <m:t>⋮</m:t>
                      </m:r>
                    </m:oMath>
                  </m:oMathPara>
                </a14:m>
                <a:endParaRPr lang="en-US" altLang="ja-JP" sz="3600" b="0" dirty="0">
                  <a:solidFill>
                    <a:schemeClr val="tx1"/>
                  </a:solidFill>
                </a:endParaRPr>
              </a:p>
              <a:p>
                <a:pPr/>
                <a:r>
                  <a:rPr lang="en-US" altLang="ja-JP" sz="3600" b="0" dirty="0"/>
                  <a:t>        </a:t>
                </a:r>
                <a14:m>
                  <m:oMath xmlns:m="http://schemas.openxmlformats.org/officeDocument/2006/math">
                    <m:r>
                      <a:rPr lang="en-US" altLang="ja-JP" sz="3600" b="0" i="1" smtClean="0">
                        <a:latin typeface="Cambria Math" panose="02040503050406030204" pitchFamily="18" charset="0"/>
                      </a:rPr>
                      <m:t>=</m:t>
                    </m:r>
                    <m:sSup>
                      <m:sSupPr>
                        <m:ctrlPr>
                          <a:rPr lang="en-US" altLang="ja-JP" sz="3600" b="1" i="1" smtClean="0">
                            <a:latin typeface="Cambria Math" panose="02040503050406030204" pitchFamily="18" charset="0"/>
                          </a:rPr>
                        </m:ctrlPr>
                      </m:sSupPr>
                      <m:e>
                        <m:r>
                          <a:rPr lang="ja-JP" altLang="en-US" sz="3600" b="1" i="1" smtClean="0">
                            <a:latin typeface="Cambria Math" panose="02040503050406030204" pitchFamily="18" charset="0"/>
                          </a:rPr>
                          <m:t>𝜽</m:t>
                        </m:r>
                      </m:e>
                      <m:sup>
                        <m:r>
                          <a:rPr lang="ja-JP" altLang="en-US" sz="3600" b="1" i="1" smtClean="0">
                            <a:latin typeface="Cambria Math" panose="02040503050406030204" pitchFamily="18" charset="0"/>
                          </a:rPr>
                          <m:t>𝚻</m:t>
                        </m:r>
                      </m:sup>
                    </m:sSup>
                    <m:r>
                      <a:rPr lang="el-GR" altLang="ja-JP" sz="3600" b="1" i="0" smtClean="0">
                        <a:latin typeface="Cambria Math" panose="02040503050406030204" pitchFamily="18" charset="0"/>
                        <a:ea typeface="Cambria Math" panose="02040503050406030204" pitchFamily="18" charset="0"/>
                      </a:rPr>
                      <m:t>𝚨</m:t>
                    </m:r>
                    <m:r>
                      <a:rPr lang="ja-JP" altLang="en-US" sz="3600" b="1" i="1" smtClean="0">
                        <a:latin typeface="Cambria Math" panose="02040503050406030204" pitchFamily="18" charset="0"/>
                      </a:rPr>
                      <m:t>𝜽</m:t>
                    </m:r>
                    <m:r>
                      <a:rPr lang="en-US" altLang="ja-JP" sz="3600" b="1" i="1" smtClean="0">
                        <a:latin typeface="Cambria Math" panose="02040503050406030204" pitchFamily="18" charset="0"/>
                      </a:rPr>
                      <m:t>+</m:t>
                    </m:r>
                    <m:sSup>
                      <m:sSupPr>
                        <m:ctrlPr>
                          <a:rPr lang="en-US" altLang="ja-JP" sz="3600" b="1" smtClean="0">
                            <a:latin typeface="Cambria Math" panose="02040503050406030204" pitchFamily="18" charset="0"/>
                          </a:rPr>
                        </m:ctrlPr>
                      </m:sSupPr>
                      <m:e>
                        <m:r>
                          <a:rPr lang="en-US" altLang="ja-JP" sz="3600" b="1" i="0" smtClean="0">
                            <a:latin typeface="Cambria Math" panose="02040503050406030204" pitchFamily="18" charset="0"/>
                          </a:rPr>
                          <m:t>𝐛</m:t>
                        </m:r>
                      </m:e>
                      <m:sup>
                        <m:r>
                          <a:rPr lang="el-GR" altLang="ja-JP" sz="3600" b="1" i="0" smtClean="0">
                            <a:latin typeface="Cambria Math" panose="02040503050406030204" pitchFamily="18" charset="0"/>
                            <a:ea typeface="Cambria Math" panose="02040503050406030204" pitchFamily="18" charset="0"/>
                          </a:rPr>
                          <m:t>𝚻</m:t>
                        </m:r>
                      </m:sup>
                    </m:sSup>
                    <m:r>
                      <a:rPr lang="ja-JP" altLang="en-US" sz="3600" b="1" i="1" smtClean="0">
                        <a:latin typeface="Cambria Math" panose="02040503050406030204" pitchFamily="18" charset="0"/>
                      </a:rPr>
                      <m:t>𝜽</m:t>
                    </m:r>
                    <m:r>
                      <a:rPr lang="en-US" altLang="ja-JP" sz="3600" b="1" i="1" smtClean="0">
                        <a:latin typeface="Cambria Math" panose="02040503050406030204" pitchFamily="18" charset="0"/>
                      </a:rPr>
                      <m:t>+</m:t>
                    </m:r>
                    <m:r>
                      <a:rPr lang="en-US" altLang="ja-JP" sz="3600" b="1" i="1" smtClean="0">
                        <a:latin typeface="Cambria Math" panose="02040503050406030204" pitchFamily="18" charset="0"/>
                      </a:rPr>
                      <m:t>𝒄</m:t>
                    </m:r>
                  </m:oMath>
                </a14:m>
                <a:endParaRPr lang="en-US" altLang="ja-JP" sz="3600" b="1" dirty="0">
                  <a:solidFill>
                    <a:schemeClr val="tx1"/>
                  </a:solidFill>
                </a:endParaRPr>
              </a:p>
            </p:txBody>
          </p:sp>
        </mc:Choice>
        <mc:Fallback>
          <p:sp>
            <p:nvSpPr>
              <p:cNvPr id="9" name="テキスト ボックス 8">
                <a:extLst>
                  <a:ext uri="{FF2B5EF4-FFF2-40B4-BE49-F238E27FC236}">
                    <a16:creationId xmlns:a16="http://schemas.microsoft.com/office/drawing/2014/main" id="{365D8FEA-8412-4AC3-87C0-5062721331E2}"/>
                  </a:ext>
                </a:extLst>
              </p:cNvPr>
              <p:cNvSpPr txBox="1">
                <a:spLocks noRot="1" noChangeAspect="1" noMove="1" noResize="1" noEditPoints="1" noAdjustHandles="1" noChangeArrowheads="1" noChangeShapeType="1" noTextEdit="1"/>
              </p:cNvSpPr>
              <p:nvPr/>
            </p:nvSpPr>
            <p:spPr>
              <a:xfrm>
                <a:off x="185776" y="2546631"/>
                <a:ext cx="5615577" cy="2235868"/>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0" name="正方形/長方形 9">
                <a:extLst>
                  <a:ext uri="{FF2B5EF4-FFF2-40B4-BE49-F238E27FC236}">
                    <a16:creationId xmlns:a16="http://schemas.microsoft.com/office/drawing/2014/main" id="{84C1BAA8-CCA9-4E21-97B9-F1192ACD70F7}"/>
                  </a:ext>
                </a:extLst>
              </p:cNvPr>
              <p:cNvSpPr/>
              <p:nvPr/>
            </p:nvSpPr>
            <p:spPr>
              <a:xfrm>
                <a:off x="6096000" y="4092700"/>
                <a:ext cx="5366657" cy="2588786"/>
              </a:xfrm>
              <a:prstGeom prst="rect">
                <a:avLst/>
              </a:prstGeom>
            </p:spPr>
            <p:txBody>
              <a:bodyPr wrap="square">
                <a:spAutoFit/>
              </a:bodyPr>
              <a:lstStyle/>
              <a:p>
                <a:r>
                  <a:rPr lang="en-US" altLang="ja-JP" sz="3600" b="1" dirty="0"/>
                  <a:t> </a:t>
                </a:r>
                <a14:m>
                  <m:oMath xmlns:m="http://schemas.openxmlformats.org/officeDocument/2006/math">
                    <m:f>
                      <m:fPr>
                        <m:ctrlPr>
                          <a:rPr lang="en-US" altLang="ja-JP" sz="3600" b="1" i="1" smtClean="0">
                            <a:latin typeface="Cambria Math" panose="02040503050406030204" pitchFamily="18" charset="0"/>
                          </a:rPr>
                        </m:ctrlPr>
                      </m:fPr>
                      <m:num>
                        <m:r>
                          <a:rPr lang="ja-JP" altLang="en-US" sz="3600" b="1" i="1">
                            <a:latin typeface="Cambria Math" panose="02040503050406030204" pitchFamily="18" charset="0"/>
                          </a:rPr>
                          <m:t>𝝏</m:t>
                        </m:r>
                      </m:num>
                      <m:den>
                        <m:r>
                          <a:rPr lang="ja-JP" altLang="en-US" sz="3600" b="1" i="1">
                            <a:latin typeface="Cambria Math" panose="02040503050406030204" pitchFamily="18" charset="0"/>
                          </a:rPr>
                          <m:t>𝝏</m:t>
                        </m:r>
                        <m:r>
                          <a:rPr lang="ja-JP" altLang="en-US" sz="3600" b="1" i="1">
                            <a:latin typeface="Cambria Math" panose="02040503050406030204" pitchFamily="18" charset="0"/>
                          </a:rPr>
                          <m:t>𝜽</m:t>
                        </m:r>
                      </m:den>
                    </m:f>
                    <m:r>
                      <a:rPr lang="en-US" altLang="ja-JP" sz="3600" b="1" i="1">
                        <a:latin typeface="Cambria Math" panose="02040503050406030204" pitchFamily="18" charset="0"/>
                      </a:rPr>
                      <m:t>𝑺</m:t>
                    </m:r>
                    <m:d>
                      <m:dPr>
                        <m:ctrlPr>
                          <a:rPr lang="en-US" altLang="ja-JP" sz="3600" b="1" i="1">
                            <a:latin typeface="Cambria Math" panose="02040503050406030204" pitchFamily="18" charset="0"/>
                          </a:rPr>
                        </m:ctrlPr>
                      </m:dPr>
                      <m:e>
                        <m:r>
                          <a:rPr lang="ja-JP" altLang="en-US" sz="3600" b="1" i="1">
                            <a:latin typeface="Cambria Math" panose="02040503050406030204" pitchFamily="18" charset="0"/>
                          </a:rPr>
                          <m:t>𝜽</m:t>
                        </m:r>
                      </m:e>
                    </m:d>
                    <m:r>
                      <a:rPr lang="en-US" altLang="ja-JP" sz="3600" b="1" i="1">
                        <a:latin typeface="Cambria Math" panose="02040503050406030204" pitchFamily="18" charset="0"/>
                      </a:rPr>
                      <m:t>=</m:t>
                    </m:r>
                    <m:r>
                      <a:rPr lang="en-US" altLang="ja-JP" sz="3600" b="1" i="1">
                        <a:latin typeface="Cambria Math" panose="02040503050406030204" pitchFamily="18" charset="0"/>
                      </a:rPr>
                      <m:t>𝟎</m:t>
                    </m:r>
                  </m:oMath>
                </a14:m>
                <a:endParaRPr lang="en-US" altLang="ja-JP" sz="3600" b="1" dirty="0"/>
              </a:p>
              <a:p>
                <a:r>
                  <a:rPr lang="en-US" altLang="ja-JP" sz="3600" b="0" dirty="0"/>
                  <a:t>             </a:t>
                </a:r>
                <a14:m>
                  <m:oMath xmlns:m="http://schemas.openxmlformats.org/officeDocument/2006/math">
                    <m:r>
                      <a:rPr lang="en-US" altLang="ja-JP" sz="3600" b="0" i="1" smtClean="0">
                        <a:latin typeface="Cambria Math" panose="02040503050406030204" pitchFamily="18" charset="0"/>
                      </a:rPr>
                      <m:t>⋮</m:t>
                    </m:r>
                  </m:oMath>
                </a14:m>
                <a:endParaRPr lang="en-US" altLang="ja-JP" sz="3600" dirty="0"/>
              </a:p>
              <a:p>
                <a:r>
                  <a:rPr lang="en-US" altLang="ja-JP" sz="3600" b="1" dirty="0"/>
                  <a:t>   </a:t>
                </a:r>
                <a14:m>
                  <m:oMath xmlns:m="http://schemas.openxmlformats.org/officeDocument/2006/math">
                    <m:sSup>
                      <m:sSupPr>
                        <m:ctrlPr>
                          <a:rPr lang="en-US" altLang="ja-JP" sz="3600" b="1" i="1" smtClean="0">
                            <a:solidFill>
                              <a:schemeClr val="accent1">
                                <a:lumMod val="75000"/>
                              </a:schemeClr>
                            </a:solidFill>
                            <a:latin typeface="Cambria Math" panose="02040503050406030204" pitchFamily="18" charset="0"/>
                          </a:rPr>
                        </m:ctrlPr>
                      </m:sSupPr>
                      <m:e>
                        <m:r>
                          <a:rPr lang="en-US" altLang="ja-JP" sz="3600" b="1" i="1" smtClean="0">
                            <a:solidFill>
                              <a:schemeClr val="accent1">
                                <a:lumMod val="75000"/>
                              </a:schemeClr>
                            </a:solidFill>
                            <a:latin typeface="Cambria Math" panose="02040503050406030204" pitchFamily="18" charset="0"/>
                          </a:rPr>
                          <m:t>𝑿</m:t>
                        </m:r>
                      </m:e>
                      <m:sup>
                        <m:r>
                          <m:rPr>
                            <m:sty m:val="p"/>
                          </m:rPr>
                          <a:rPr lang="el-GR" altLang="ja-JP" sz="3600" i="1" smtClean="0">
                            <a:solidFill>
                              <a:schemeClr val="accent1">
                                <a:lumMod val="75000"/>
                              </a:schemeClr>
                            </a:solidFill>
                            <a:latin typeface="Cambria Math" panose="02040503050406030204" pitchFamily="18" charset="0"/>
                            <a:ea typeface="Cambria Math" panose="02040503050406030204" pitchFamily="18" charset="0"/>
                          </a:rPr>
                          <m:t>Τ</m:t>
                        </m:r>
                      </m:sup>
                    </m:sSup>
                    <m:r>
                      <a:rPr lang="en-US" altLang="ja-JP" sz="3600" b="1" i="1" smtClean="0">
                        <a:solidFill>
                          <a:schemeClr val="accent1">
                            <a:lumMod val="75000"/>
                          </a:schemeClr>
                        </a:solidFill>
                        <a:latin typeface="Cambria Math" panose="02040503050406030204" pitchFamily="18" charset="0"/>
                      </a:rPr>
                      <m:t>𝑿</m:t>
                    </m:r>
                    <m:r>
                      <a:rPr lang="ja-JP" altLang="en-US" sz="3600" i="1">
                        <a:solidFill>
                          <a:schemeClr val="accent1">
                            <a:lumMod val="75000"/>
                          </a:schemeClr>
                        </a:solidFill>
                        <a:latin typeface="Cambria Math" panose="02040503050406030204" pitchFamily="18" charset="0"/>
                      </a:rPr>
                      <m:t>𝜃</m:t>
                    </m:r>
                    <m:r>
                      <a:rPr lang="en-US" altLang="ja-JP" sz="3600" i="1" smtClean="0">
                        <a:solidFill>
                          <a:schemeClr val="accent1">
                            <a:lumMod val="75000"/>
                          </a:schemeClr>
                        </a:solidFill>
                        <a:latin typeface="Cambria Math" panose="02040503050406030204" pitchFamily="18" charset="0"/>
                      </a:rPr>
                      <m:t>=</m:t>
                    </m:r>
                    <m:sSup>
                      <m:sSupPr>
                        <m:ctrlPr>
                          <a:rPr lang="en-US" altLang="ja-JP" sz="3600" b="1" i="1" smtClean="0">
                            <a:solidFill>
                              <a:schemeClr val="accent1">
                                <a:lumMod val="75000"/>
                              </a:schemeClr>
                            </a:solidFill>
                            <a:latin typeface="Cambria Math" panose="02040503050406030204" pitchFamily="18" charset="0"/>
                          </a:rPr>
                        </m:ctrlPr>
                      </m:sSupPr>
                      <m:e>
                        <m:r>
                          <a:rPr lang="en-US" altLang="ja-JP" sz="3600" b="1" i="1" smtClean="0">
                            <a:solidFill>
                              <a:schemeClr val="accent1">
                                <a:lumMod val="75000"/>
                              </a:schemeClr>
                            </a:solidFill>
                            <a:latin typeface="Cambria Math" panose="02040503050406030204" pitchFamily="18" charset="0"/>
                          </a:rPr>
                          <m:t>𝑿</m:t>
                        </m:r>
                      </m:e>
                      <m:sup>
                        <m:r>
                          <m:rPr>
                            <m:sty m:val="p"/>
                          </m:rPr>
                          <a:rPr lang="el-GR" altLang="ja-JP" sz="3600" i="1" smtClean="0">
                            <a:solidFill>
                              <a:schemeClr val="accent1">
                                <a:lumMod val="75000"/>
                              </a:schemeClr>
                            </a:solidFill>
                            <a:latin typeface="Cambria Math" panose="02040503050406030204" pitchFamily="18" charset="0"/>
                            <a:ea typeface="Cambria Math" panose="02040503050406030204" pitchFamily="18" charset="0"/>
                          </a:rPr>
                          <m:t>Τ</m:t>
                        </m:r>
                      </m:sup>
                    </m:sSup>
                    <m:r>
                      <a:rPr lang="en-US" altLang="ja-JP" sz="3600" b="1" i="1" smtClean="0">
                        <a:solidFill>
                          <a:schemeClr val="accent1">
                            <a:lumMod val="75000"/>
                          </a:schemeClr>
                        </a:solidFill>
                        <a:latin typeface="Cambria Math" panose="02040503050406030204" pitchFamily="18" charset="0"/>
                        <a:ea typeface="Cambria Math" panose="02040503050406030204" pitchFamily="18" charset="0"/>
                      </a:rPr>
                      <m:t>𝒚</m:t>
                    </m:r>
                  </m:oMath>
                </a14:m>
                <a:endParaRPr lang="en-US" altLang="ja-JP" sz="3600" b="1" dirty="0">
                  <a:solidFill>
                    <a:schemeClr val="accent1">
                      <a:lumMod val="75000"/>
                    </a:schemeClr>
                  </a:solidFill>
                  <a:ea typeface="Cambria Math" panose="02040503050406030204" pitchFamily="18" charset="0"/>
                </a:endParaRPr>
              </a:p>
              <a:p>
                <a:r>
                  <a:rPr lang="ja-JP" altLang="en-US" sz="3600" b="1" dirty="0"/>
                  <a:t>          </a:t>
                </a:r>
                <a14:m>
                  <m:oMath xmlns:m="http://schemas.openxmlformats.org/officeDocument/2006/math">
                    <m:r>
                      <a:rPr lang="ja-JP" altLang="en-US" sz="3600" b="1" i="1">
                        <a:latin typeface="Cambria Math" panose="02040503050406030204" pitchFamily="18" charset="0"/>
                      </a:rPr>
                      <m:t>𝜽</m:t>
                    </m:r>
                    <m:r>
                      <a:rPr lang="en-US" altLang="ja-JP" sz="3600" b="1" i="1" smtClean="0">
                        <a:latin typeface="Cambria Math" panose="02040503050406030204" pitchFamily="18" charset="0"/>
                      </a:rPr>
                      <m:t>=</m:t>
                    </m:r>
                    <m:sSup>
                      <m:sSupPr>
                        <m:ctrlPr>
                          <a:rPr lang="en-US" altLang="ja-JP" sz="3600" b="1" i="1" smtClean="0">
                            <a:latin typeface="Cambria Math" panose="02040503050406030204" pitchFamily="18" charset="0"/>
                          </a:rPr>
                        </m:ctrlPr>
                      </m:sSupPr>
                      <m:e>
                        <m:r>
                          <a:rPr lang="en-US" altLang="ja-JP" sz="3600" b="1" i="1" smtClean="0">
                            <a:latin typeface="Cambria Math" panose="02040503050406030204" pitchFamily="18" charset="0"/>
                          </a:rPr>
                          <m:t>(</m:t>
                        </m:r>
                        <m:sSup>
                          <m:sSupPr>
                            <m:ctrlPr>
                              <a:rPr lang="en-US" altLang="ja-JP" sz="3600" b="1" i="1" smtClean="0">
                                <a:latin typeface="Cambria Math" panose="02040503050406030204" pitchFamily="18" charset="0"/>
                              </a:rPr>
                            </m:ctrlPr>
                          </m:sSupPr>
                          <m:e>
                            <m:r>
                              <a:rPr lang="en-US" altLang="ja-JP" sz="3600" b="1" i="1" smtClean="0">
                                <a:latin typeface="Cambria Math" panose="02040503050406030204" pitchFamily="18" charset="0"/>
                              </a:rPr>
                              <m:t>𝑿</m:t>
                            </m:r>
                          </m:e>
                          <m:sup>
                            <m:r>
                              <a:rPr lang="el-GR" altLang="ja-JP" sz="3600" b="1" i="1" smtClean="0">
                                <a:latin typeface="Cambria Math" panose="02040503050406030204" pitchFamily="18" charset="0"/>
                                <a:ea typeface="Cambria Math" panose="02040503050406030204" pitchFamily="18" charset="0"/>
                              </a:rPr>
                              <m:t>𝜯</m:t>
                            </m:r>
                          </m:sup>
                        </m:sSup>
                        <m:r>
                          <a:rPr lang="en-US" altLang="ja-JP" sz="3600" b="1" i="1" smtClean="0">
                            <a:latin typeface="Cambria Math" panose="02040503050406030204" pitchFamily="18" charset="0"/>
                          </a:rPr>
                          <m:t>𝑿</m:t>
                        </m:r>
                        <m:r>
                          <a:rPr lang="en-US" altLang="ja-JP" sz="3600" b="1" i="1" smtClean="0">
                            <a:latin typeface="Cambria Math" panose="02040503050406030204" pitchFamily="18" charset="0"/>
                          </a:rPr>
                          <m:t>)</m:t>
                        </m:r>
                      </m:e>
                      <m:sup>
                        <m:r>
                          <a:rPr lang="en-US" altLang="ja-JP" sz="3600" b="1" i="1" smtClean="0">
                            <a:latin typeface="Cambria Math" panose="02040503050406030204" pitchFamily="18" charset="0"/>
                          </a:rPr>
                          <m:t>−</m:t>
                        </m:r>
                        <m:r>
                          <a:rPr lang="en-US" altLang="ja-JP" sz="3600" b="1" i="1" smtClean="0">
                            <a:latin typeface="Cambria Math" panose="02040503050406030204" pitchFamily="18" charset="0"/>
                          </a:rPr>
                          <m:t>𝟏</m:t>
                        </m:r>
                      </m:sup>
                    </m:sSup>
                    <m:sSup>
                      <m:sSupPr>
                        <m:ctrlPr>
                          <a:rPr lang="en-US" altLang="ja-JP" sz="3600" b="1" i="1" smtClean="0">
                            <a:latin typeface="Cambria Math" panose="02040503050406030204" pitchFamily="18" charset="0"/>
                          </a:rPr>
                        </m:ctrlPr>
                      </m:sSupPr>
                      <m:e>
                        <m:r>
                          <a:rPr lang="en-US" altLang="ja-JP" sz="3600" b="1" i="1" smtClean="0">
                            <a:latin typeface="Cambria Math" panose="02040503050406030204" pitchFamily="18" charset="0"/>
                          </a:rPr>
                          <m:t>𝑿</m:t>
                        </m:r>
                      </m:e>
                      <m:sup>
                        <m:r>
                          <a:rPr lang="el-GR" altLang="ja-JP" sz="3600" b="1" i="1" smtClean="0">
                            <a:latin typeface="Cambria Math" panose="02040503050406030204" pitchFamily="18" charset="0"/>
                            <a:ea typeface="Cambria Math" panose="02040503050406030204" pitchFamily="18" charset="0"/>
                          </a:rPr>
                          <m:t>𝜯</m:t>
                        </m:r>
                      </m:sup>
                    </m:sSup>
                    <m:r>
                      <a:rPr lang="en-US" altLang="ja-JP" sz="3600" b="1" i="1" smtClean="0">
                        <a:latin typeface="Cambria Math" panose="02040503050406030204" pitchFamily="18" charset="0"/>
                        <a:ea typeface="Cambria Math" panose="02040503050406030204" pitchFamily="18" charset="0"/>
                      </a:rPr>
                      <m:t>𝒚</m:t>
                    </m:r>
                  </m:oMath>
                </a14:m>
                <a:r>
                  <a:rPr lang="en-US" altLang="ja-JP" sz="3600" b="1" dirty="0">
                    <a:ea typeface="Cambria Math" panose="02040503050406030204" pitchFamily="18" charset="0"/>
                  </a:rPr>
                  <a:t> </a:t>
                </a:r>
              </a:p>
            </p:txBody>
          </p:sp>
        </mc:Choice>
        <mc:Fallback>
          <p:sp>
            <p:nvSpPr>
              <p:cNvPr id="10" name="正方形/長方形 9">
                <a:extLst>
                  <a:ext uri="{FF2B5EF4-FFF2-40B4-BE49-F238E27FC236}">
                    <a16:creationId xmlns:a16="http://schemas.microsoft.com/office/drawing/2014/main" id="{84C1BAA8-CCA9-4E21-97B9-F1192ACD70F7}"/>
                  </a:ext>
                </a:extLst>
              </p:cNvPr>
              <p:cNvSpPr>
                <a:spLocks noRot="1" noChangeAspect="1" noMove="1" noResize="1" noEditPoints="1" noAdjustHandles="1" noChangeArrowheads="1" noChangeShapeType="1" noTextEdit="1"/>
              </p:cNvSpPr>
              <p:nvPr/>
            </p:nvSpPr>
            <p:spPr>
              <a:xfrm>
                <a:off x="6096000" y="4092700"/>
                <a:ext cx="5366657" cy="2588786"/>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 name="正方形/長方形 10">
                <a:extLst>
                  <a:ext uri="{FF2B5EF4-FFF2-40B4-BE49-F238E27FC236}">
                    <a16:creationId xmlns:a16="http://schemas.microsoft.com/office/drawing/2014/main" id="{0EEC3E30-907A-4E95-8159-1F990747429C}"/>
                  </a:ext>
                </a:extLst>
              </p:cNvPr>
              <p:cNvSpPr/>
              <p:nvPr/>
            </p:nvSpPr>
            <p:spPr>
              <a:xfrm>
                <a:off x="882411" y="5047514"/>
                <a:ext cx="1466427" cy="46820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l-GR" altLang="ja-JP" sz="2400" b="1" i="0" smtClean="0">
                          <a:solidFill>
                            <a:schemeClr val="bg2">
                              <a:lumMod val="25000"/>
                            </a:schemeClr>
                          </a:solidFill>
                          <a:latin typeface="Cambria Math" panose="02040503050406030204" pitchFamily="18" charset="0"/>
                          <a:ea typeface="Cambria Math" panose="02040503050406030204" pitchFamily="18" charset="0"/>
                        </a:rPr>
                        <m:t>𝚨</m:t>
                      </m:r>
                      <m:r>
                        <a:rPr lang="en-US" altLang="ja-JP" sz="2400" b="1" i="0" smtClean="0">
                          <a:solidFill>
                            <a:schemeClr val="bg2">
                              <a:lumMod val="25000"/>
                            </a:schemeClr>
                          </a:solidFill>
                          <a:latin typeface="Cambria Math" panose="02040503050406030204" pitchFamily="18" charset="0"/>
                          <a:ea typeface="Cambria Math" panose="02040503050406030204" pitchFamily="18" charset="0"/>
                        </a:rPr>
                        <m:t>=</m:t>
                      </m:r>
                      <m:sSup>
                        <m:sSupPr>
                          <m:ctrlPr>
                            <a:rPr lang="en-US" altLang="ja-JP" sz="2400" b="1" i="1" smtClean="0">
                              <a:solidFill>
                                <a:schemeClr val="bg2">
                                  <a:lumMod val="25000"/>
                                </a:schemeClr>
                              </a:solidFill>
                              <a:latin typeface="Cambria Math" panose="02040503050406030204" pitchFamily="18" charset="0"/>
                            </a:rPr>
                          </m:ctrlPr>
                        </m:sSupPr>
                        <m:e>
                          <m:r>
                            <a:rPr lang="en-US" altLang="ja-JP" sz="2400" b="1" i="1" smtClean="0">
                              <a:solidFill>
                                <a:schemeClr val="bg2">
                                  <a:lumMod val="25000"/>
                                </a:schemeClr>
                              </a:solidFill>
                              <a:latin typeface="Cambria Math" panose="02040503050406030204" pitchFamily="18" charset="0"/>
                            </a:rPr>
                            <m:t>𝑿</m:t>
                          </m:r>
                        </m:e>
                        <m:sup>
                          <m:r>
                            <m:rPr>
                              <m:sty m:val="p"/>
                            </m:rPr>
                            <a:rPr lang="el-GR" altLang="ja-JP" sz="2400" i="1" smtClean="0">
                              <a:solidFill>
                                <a:schemeClr val="bg2">
                                  <a:lumMod val="25000"/>
                                </a:schemeClr>
                              </a:solidFill>
                              <a:latin typeface="Cambria Math" panose="02040503050406030204" pitchFamily="18" charset="0"/>
                              <a:ea typeface="Cambria Math" panose="02040503050406030204" pitchFamily="18" charset="0"/>
                            </a:rPr>
                            <m:t>Τ</m:t>
                          </m:r>
                        </m:sup>
                      </m:sSup>
                      <m:r>
                        <a:rPr lang="en-US" altLang="ja-JP" sz="2400" b="1" i="1" smtClean="0">
                          <a:solidFill>
                            <a:schemeClr val="bg2">
                              <a:lumMod val="25000"/>
                            </a:schemeClr>
                          </a:solidFill>
                          <a:latin typeface="Cambria Math" panose="02040503050406030204" pitchFamily="18" charset="0"/>
                        </a:rPr>
                        <m:t>𝑿</m:t>
                      </m:r>
                    </m:oMath>
                  </m:oMathPara>
                </a14:m>
                <a:endParaRPr lang="ja-JP" altLang="en-US" sz="2400" b="1" dirty="0">
                  <a:solidFill>
                    <a:schemeClr val="bg2">
                      <a:lumMod val="25000"/>
                    </a:schemeClr>
                  </a:solidFill>
                </a:endParaRPr>
              </a:p>
            </p:txBody>
          </p:sp>
        </mc:Choice>
        <mc:Fallback>
          <p:sp>
            <p:nvSpPr>
              <p:cNvPr id="11" name="正方形/長方形 10">
                <a:extLst>
                  <a:ext uri="{FF2B5EF4-FFF2-40B4-BE49-F238E27FC236}">
                    <a16:creationId xmlns:a16="http://schemas.microsoft.com/office/drawing/2014/main" id="{0EEC3E30-907A-4E95-8159-1F990747429C}"/>
                  </a:ext>
                </a:extLst>
              </p:cNvPr>
              <p:cNvSpPr>
                <a:spLocks noRot="1" noChangeAspect="1" noMove="1" noResize="1" noEditPoints="1" noAdjustHandles="1" noChangeArrowheads="1" noChangeShapeType="1" noTextEdit="1"/>
              </p:cNvSpPr>
              <p:nvPr/>
            </p:nvSpPr>
            <p:spPr>
              <a:xfrm>
                <a:off x="882411" y="5047514"/>
                <a:ext cx="1466427" cy="468205"/>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2" name="正方形/長方形 11">
                <a:extLst>
                  <a:ext uri="{FF2B5EF4-FFF2-40B4-BE49-F238E27FC236}">
                    <a16:creationId xmlns:a16="http://schemas.microsoft.com/office/drawing/2014/main" id="{81B29C56-E4C9-4E1B-9A98-C75F8F0F3D52}"/>
                  </a:ext>
                </a:extLst>
              </p:cNvPr>
              <p:cNvSpPr/>
              <p:nvPr/>
            </p:nvSpPr>
            <p:spPr>
              <a:xfrm>
                <a:off x="918799" y="5515719"/>
                <a:ext cx="1821140" cy="46820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ja-JP" sz="2400" b="1" i="0" smtClean="0">
                          <a:solidFill>
                            <a:schemeClr val="bg2">
                              <a:lumMod val="25000"/>
                            </a:schemeClr>
                          </a:solidFill>
                          <a:latin typeface="Cambria Math" panose="02040503050406030204" pitchFamily="18" charset="0"/>
                        </a:rPr>
                        <m:t>𝐛</m:t>
                      </m:r>
                      <m:r>
                        <a:rPr lang="en-US" altLang="ja-JP" sz="2400" b="1" i="0" smtClean="0">
                          <a:solidFill>
                            <a:schemeClr val="bg2">
                              <a:lumMod val="25000"/>
                            </a:schemeClr>
                          </a:solidFill>
                          <a:latin typeface="Cambria Math" panose="02040503050406030204" pitchFamily="18" charset="0"/>
                        </a:rPr>
                        <m:t>=−</m:t>
                      </m:r>
                      <m:r>
                        <a:rPr lang="en-US" altLang="ja-JP" sz="2400" b="1" i="0" smtClean="0">
                          <a:solidFill>
                            <a:schemeClr val="bg2">
                              <a:lumMod val="25000"/>
                            </a:schemeClr>
                          </a:solidFill>
                          <a:latin typeface="Cambria Math" panose="02040503050406030204" pitchFamily="18" charset="0"/>
                        </a:rPr>
                        <m:t>𝟐</m:t>
                      </m:r>
                      <m:r>
                        <a:rPr lang="en-US" altLang="ja-JP" sz="2400" b="1" i="1" smtClean="0">
                          <a:solidFill>
                            <a:schemeClr val="bg2">
                              <a:lumMod val="25000"/>
                            </a:schemeClr>
                          </a:solidFill>
                          <a:latin typeface="Cambria Math" panose="02040503050406030204" pitchFamily="18" charset="0"/>
                        </a:rPr>
                        <m:t>𝒚</m:t>
                      </m:r>
                      <m:sSup>
                        <m:sSupPr>
                          <m:ctrlPr>
                            <a:rPr lang="en-US" altLang="ja-JP" sz="2400" b="1" i="1" smtClean="0">
                              <a:solidFill>
                                <a:schemeClr val="bg2">
                                  <a:lumMod val="25000"/>
                                </a:schemeClr>
                              </a:solidFill>
                              <a:latin typeface="Cambria Math" panose="02040503050406030204" pitchFamily="18" charset="0"/>
                            </a:rPr>
                          </m:ctrlPr>
                        </m:sSupPr>
                        <m:e>
                          <m:r>
                            <a:rPr lang="en-US" altLang="ja-JP" sz="2400" b="1" i="1" smtClean="0">
                              <a:solidFill>
                                <a:schemeClr val="bg2">
                                  <a:lumMod val="25000"/>
                                </a:schemeClr>
                              </a:solidFill>
                              <a:latin typeface="Cambria Math" panose="02040503050406030204" pitchFamily="18" charset="0"/>
                            </a:rPr>
                            <m:t>𝑿</m:t>
                          </m:r>
                        </m:e>
                        <m:sup>
                          <m:r>
                            <a:rPr lang="el-GR" altLang="ja-JP" sz="2400" b="1" i="1" smtClean="0">
                              <a:solidFill>
                                <a:schemeClr val="bg2">
                                  <a:lumMod val="25000"/>
                                </a:schemeClr>
                              </a:solidFill>
                              <a:latin typeface="Cambria Math" panose="02040503050406030204" pitchFamily="18" charset="0"/>
                              <a:ea typeface="Cambria Math" panose="02040503050406030204" pitchFamily="18" charset="0"/>
                            </a:rPr>
                            <m:t>𝜯</m:t>
                          </m:r>
                        </m:sup>
                      </m:sSup>
                    </m:oMath>
                  </m:oMathPara>
                </a14:m>
                <a:endParaRPr lang="ja-JP" altLang="en-US" sz="2400" b="1" dirty="0">
                  <a:solidFill>
                    <a:schemeClr val="bg2">
                      <a:lumMod val="25000"/>
                    </a:schemeClr>
                  </a:solidFill>
                </a:endParaRPr>
              </a:p>
            </p:txBody>
          </p:sp>
        </mc:Choice>
        <mc:Fallback>
          <p:sp>
            <p:nvSpPr>
              <p:cNvPr id="12" name="正方形/長方形 11">
                <a:extLst>
                  <a:ext uri="{FF2B5EF4-FFF2-40B4-BE49-F238E27FC236}">
                    <a16:creationId xmlns:a16="http://schemas.microsoft.com/office/drawing/2014/main" id="{81B29C56-E4C9-4E1B-9A98-C75F8F0F3D52}"/>
                  </a:ext>
                </a:extLst>
              </p:cNvPr>
              <p:cNvSpPr>
                <a:spLocks noRot="1" noChangeAspect="1" noMove="1" noResize="1" noEditPoints="1" noAdjustHandles="1" noChangeArrowheads="1" noChangeShapeType="1" noTextEdit="1"/>
              </p:cNvSpPr>
              <p:nvPr/>
            </p:nvSpPr>
            <p:spPr>
              <a:xfrm>
                <a:off x="918799" y="5515719"/>
                <a:ext cx="1821140" cy="468205"/>
              </a:xfrm>
              <a:prstGeom prst="rect">
                <a:avLst/>
              </a:prstGeom>
              <a:blipFill>
                <a:blip r:embed="rId7"/>
                <a:stretch>
                  <a:fillRect b="-1039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3" name="正方形/長方形 12">
                <a:extLst>
                  <a:ext uri="{FF2B5EF4-FFF2-40B4-BE49-F238E27FC236}">
                    <a16:creationId xmlns:a16="http://schemas.microsoft.com/office/drawing/2014/main" id="{F48D90CC-E1D4-4C22-8118-130D4B82EA3C}"/>
                  </a:ext>
                </a:extLst>
              </p:cNvPr>
              <p:cNvSpPr/>
              <p:nvPr/>
            </p:nvSpPr>
            <p:spPr>
              <a:xfrm>
                <a:off x="937714" y="5959938"/>
                <a:ext cx="1355819" cy="46820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ja-JP" sz="2400" b="1" i="1" smtClean="0">
                          <a:solidFill>
                            <a:schemeClr val="bg2">
                              <a:lumMod val="25000"/>
                            </a:schemeClr>
                          </a:solidFill>
                          <a:latin typeface="Cambria Math" panose="02040503050406030204" pitchFamily="18" charset="0"/>
                        </a:rPr>
                        <m:t>𝒄</m:t>
                      </m:r>
                      <m:r>
                        <a:rPr lang="en-US" altLang="ja-JP" sz="2400" b="1" i="1" smtClean="0">
                          <a:solidFill>
                            <a:schemeClr val="bg2">
                              <a:lumMod val="25000"/>
                            </a:schemeClr>
                          </a:solidFill>
                          <a:latin typeface="Cambria Math" panose="02040503050406030204" pitchFamily="18" charset="0"/>
                        </a:rPr>
                        <m:t>=</m:t>
                      </m:r>
                      <m:sSup>
                        <m:sSupPr>
                          <m:ctrlPr>
                            <a:rPr lang="en-US" altLang="ja-JP" sz="2400" b="1" i="1" smtClean="0">
                              <a:solidFill>
                                <a:schemeClr val="bg2">
                                  <a:lumMod val="25000"/>
                                </a:schemeClr>
                              </a:solidFill>
                              <a:latin typeface="Cambria Math" panose="02040503050406030204" pitchFamily="18" charset="0"/>
                            </a:rPr>
                          </m:ctrlPr>
                        </m:sSupPr>
                        <m:e>
                          <m:r>
                            <a:rPr lang="en-US" altLang="ja-JP" sz="2400" b="1" i="1" smtClean="0">
                              <a:solidFill>
                                <a:schemeClr val="bg2">
                                  <a:lumMod val="25000"/>
                                </a:schemeClr>
                              </a:solidFill>
                              <a:latin typeface="Cambria Math" panose="02040503050406030204" pitchFamily="18" charset="0"/>
                            </a:rPr>
                            <m:t>𝒚</m:t>
                          </m:r>
                        </m:e>
                        <m:sup>
                          <m:r>
                            <m:rPr>
                              <m:sty m:val="p"/>
                            </m:rPr>
                            <a:rPr lang="el-GR" altLang="ja-JP" sz="2400" i="1" smtClean="0">
                              <a:solidFill>
                                <a:schemeClr val="bg2">
                                  <a:lumMod val="25000"/>
                                </a:schemeClr>
                              </a:solidFill>
                              <a:latin typeface="Cambria Math" panose="02040503050406030204" pitchFamily="18" charset="0"/>
                              <a:ea typeface="Cambria Math" panose="02040503050406030204" pitchFamily="18" charset="0"/>
                            </a:rPr>
                            <m:t>Τ</m:t>
                          </m:r>
                        </m:sup>
                      </m:sSup>
                      <m:r>
                        <a:rPr lang="en-US" altLang="ja-JP" sz="2400" b="1" i="1" smtClean="0">
                          <a:solidFill>
                            <a:schemeClr val="bg2">
                              <a:lumMod val="25000"/>
                            </a:schemeClr>
                          </a:solidFill>
                          <a:latin typeface="Cambria Math" panose="02040503050406030204" pitchFamily="18" charset="0"/>
                        </a:rPr>
                        <m:t>𝒚</m:t>
                      </m:r>
                    </m:oMath>
                  </m:oMathPara>
                </a14:m>
                <a:endParaRPr lang="ja-JP" altLang="en-US" sz="2400" dirty="0">
                  <a:solidFill>
                    <a:schemeClr val="bg2">
                      <a:lumMod val="25000"/>
                    </a:schemeClr>
                  </a:solidFill>
                </a:endParaRPr>
              </a:p>
            </p:txBody>
          </p:sp>
        </mc:Choice>
        <mc:Fallback>
          <p:sp>
            <p:nvSpPr>
              <p:cNvPr id="13" name="正方形/長方形 12">
                <a:extLst>
                  <a:ext uri="{FF2B5EF4-FFF2-40B4-BE49-F238E27FC236}">
                    <a16:creationId xmlns:a16="http://schemas.microsoft.com/office/drawing/2014/main" id="{F48D90CC-E1D4-4C22-8118-130D4B82EA3C}"/>
                  </a:ext>
                </a:extLst>
              </p:cNvPr>
              <p:cNvSpPr>
                <a:spLocks noRot="1" noChangeAspect="1" noMove="1" noResize="1" noEditPoints="1" noAdjustHandles="1" noChangeArrowheads="1" noChangeShapeType="1" noTextEdit="1"/>
              </p:cNvSpPr>
              <p:nvPr/>
            </p:nvSpPr>
            <p:spPr>
              <a:xfrm>
                <a:off x="937714" y="5959938"/>
                <a:ext cx="1355819" cy="468205"/>
              </a:xfrm>
              <a:prstGeom prst="rect">
                <a:avLst/>
              </a:prstGeom>
              <a:blipFill>
                <a:blip r:embed="rId8"/>
                <a:stretch>
                  <a:fillRect b="-11842"/>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4" name="テキスト ボックス 13">
                <a:extLst>
                  <a:ext uri="{FF2B5EF4-FFF2-40B4-BE49-F238E27FC236}">
                    <a16:creationId xmlns:a16="http://schemas.microsoft.com/office/drawing/2014/main" id="{FACC1C1E-C8B4-4884-946C-C3AA5BFB98F6}"/>
                  </a:ext>
                </a:extLst>
              </p:cNvPr>
              <p:cNvSpPr txBox="1"/>
              <p:nvPr/>
            </p:nvSpPr>
            <p:spPr>
              <a:xfrm>
                <a:off x="2643485" y="5387093"/>
                <a:ext cx="2401282" cy="830997"/>
              </a:xfrm>
              <a:prstGeom prst="rect">
                <a:avLst/>
              </a:prstGeom>
              <a:noFill/>
            </p:spPr>
            <p:txBody>
              <a:bodyPr wrap="square" rtlCol="0">
                <a:spAutoFit/>
              </a:bodyPr>
              <a:lstStyle/>
              <a:p>
                <a:pPr algn="ctr"/>
                <a14:m>
                  <m:oMath xmlns:m="http://schemas.openxmlformats.org/officeDocument/2006/math">
                    <m:r>
                      <a:rPr lang="ja-JP" altLang="en-US" sz="2400" b="1" i="1" smtClean="0">
                        <a:solidFill>
                          <a:schemeClr val="bg2">
                            <a:lumMod val="25000"/>
                          </a:schemeClr>
                        </a:solidFill>
                        <a:latin typeface="Cambria Math" panose="02040503050406030204" pitchFamily="18" charset="0"/>
                      </a:rPr>
                      <m:t>𝜽</m:t>
                    </m:r>
                  </m:oMath>
                </a14:m>
                <a:r>
                  <a:rPr kumimoji="1" lang="ja-JP" altLang="en-US" sz="2400" dirty="0">
                    <a:solidFill>
                      <a:schemeClr val="bg2">
                        <a:lumMod val="25000"/>
                      </a:schemeClr>
                    </a:solidFill>
                  </a:rPr>
                  <a:t>以外の定数項をまとめ</a:t>
                </a:r>
                <a:r>
                  <a:rPr lang="ja-JP" altLang="en-US" sz="2400" dirty="0">
                    <a:solidFill>
                      <a:schemeClr val="bg2">
                        <a:lumMod val="25000"/>
                      </a:schemeClr>
                    </a:solidFill>
                  </a:rPr>
                  <a:t>ておく</a:t>
                </a:r>
                <a:endParaRPr kumimoji="1" lang="ja-JP" altLang="en-US" sz="2400" dirty="0">
                  <a:solidFill>
                    <a:schemeClr val="bg2">
                      <a:lumMod val="25000"/>
                    </a:schemeClr>
                  </a:solidFill>
                </a:endParaRPr>
              </a:p>
            </p:txBody>
          </p:sp>
        </mc:Choice>
        <mc:Fallback>
          <p:sp>
            <p:nvSpPr>
              <p:cNvPr id="14" name="テキスト ボックス 13">
                <a:extLst>
                  <a:ext uri="{FF2B5EF4-FFF2-40B4-BE49-F238E27FC236}">
                    <a16:creationId xmlns:a16="http://schemas.microsoft.com/office/drawing/2014/main" id="{FACC1C1E-C8B4-4884-946C-C3AA5BFB98F6}"/>
                  </a:ext>
                </a:extLst>
              </p:cNvPr>
              <p:cNvSpPr txBox="1">
                <a:spLocks noRot="1" noChangeAspect="1" noMove="1" noResize="1" noEditPoints="1" noAdjustHandles="1" noChangeArrowheads="1" noChangeShapeType="1" noTextEdit="1"/>
              </p:cNvSpPr>
              <p:nvPr/>
            </p:nvSpPr>
            <p:spPr>
              <a:xfrm>
                <a:off x="2643485" y="5387093"/>
                <a:ext cx="2401282" cy="830997"/>
              </a:xfrm>
              <a:prstGeom prst="rect">
                <a:avLst/>
              </a:prstGeom>
              <a:blipFill>
                <a:blip r:embed="rId9"/>
                <a:stretch>
                  <a:fillRect l="-2284" t="-5882" r="-2030" b="-16176"/>
                </a:stretch>
              </a:blipFill>
            </p:spPr>
            <p:txBody>
              <a:bodyPr/>
              <a:lstStyle/>
              <a:p>
                <a:r>
                  <a:rPr lang="ja-JP" altLang="en-US">
                    <a:noFill/>
                  </a:rPr>
                  <a:t> </a:t>
                </a:r>
              </a:p>
            </p:txBody>
          </p:sp>
        </mc:Fallback>
      </mc:AlternateContent>
      <p:sp>
        <p:nvSpPr>
          <p:cNvPr id="15" name="テキスト ボックス 14">
            <a:extLst>
              <a:ext uri="{FF2B5EF4-FFF2-40B4-BE49-F238E27FC236}">
                <a16:creationId xmlns:a16="http://schemas.microsoft.com/office/drawing/2014/main" id="{11D811A8-3917-4232-96B3-06B2D3CAE77D}"/>
              </a:ext>
            </a:extLst>
          </p:cNvPr>
          <p:cNvSpPr txBox="1"/>
          <p:nvPr/>
        </p:nvSpPr>
        <p:spPr>
          <a:xfrm>
            <a:off x="7962526" y="196583"/>
            <a:ext cx="1349829" cy="523220"/>
          </a:xfrm>
          <a:prstGeom prst="rect">
            <a:avLst/>
          </a:prstGeom>
          <a:noFill/>
        </p:spPr>
        <p:txBody>
          <a:bodyPr wrap="square" rtlCol="0">
            <a:spAutoFit/>
          </a:bodyPr>
          <a:lstStyle/>
          <a:p>
            <a:pPr algn="ctr"/>
            <a:r>
              <a:rPr kumimoji="1" lang="ja-JP" altLang="en-US" sz="2800" b="1" dirty="0">
                <a:solidFill>
                  <a:schemeClr val="accent5">
                    <a:lumMod val="75000"/>
                  </a:schemeClr>
                </a:solidFill>
              </a:rPr>
              <a:t>公式</a:t>
            </a:r>
          </a:p>
        </p:txBody>
      </p:sp>
      <p:sp>
        <p:nvSpPr>
          <p:cNvPr id="16" name="テキスト ボックス 15">
            <a:extLst>
              <a:ext uri="{FF2B5EF4-FFF2-40B4-BE49-F238E27FC236}">
                <a16:creationId xmlns:a16="http://schemas.microsoft.com/office/drawing/2014/main" id="{F85643EC-16E5-4D12-AC4F-7D066B815627}"/>
              </a:ext>
            </a:extLst>
          </p:cNvPr>
          <p:cNvSpPr txBox="1"/>
          <p:nvPr/>
        </p:nvSpPr>
        <p:spPr>
          <a:xfrm>
            <a:off x="0" y="1498019"/>
            <a:ext cx="2852057" cy="646331"/>
          </a:xfrm>
          <a:prstGeom prst="rect">
            <a:avLst/>
          </a:prstGeom>
          <a:noFill/>
        </p:spPr>
        <p:txBody>
          <a:bodyPr wrap="square" rtlCol="0">
            <a:spAutoFit/>
          </a:bodyPr>
          <a:lstStyle/>
          <a:p>
            <a:pPr algn="ctr"/>
            <a:r>
              <a:rPr lang="ja-JP" altLang="en-US" sz="3600" b="1" dirty="0">
                <a:solidFill>
                  <a:schemeClr val="tx2">
                    <a:lumMod val="75000"/>
                  </a:schemeClr>
                </a:solidFill>
                <a:effectLst>
                  <a:outerShdw blurRad="38100" dist="38100" dir="2700000" algn="tl">
                    <a:srgbClr val="000000">
                      <a:alpha val="43137"/>
                    </a:srgbClr>
                  </a:outerShdw>
                </a:effectLst>
              </a:rPr>
              <a:t>◆ 解を導出</a:t>
            </a:r>
            <a:endParaRPr kumimoji="1" lang="ja-JP" altLang="en-US" sz="3600" b="1" dirty="0">
              <a:solidFill>
                <a:schemeClr val="tx2">
                  <a:lumMod val="75000"/>
                </a:schemeClr>
              </a:solidFill>
              <a:effectLst>
                <a:outerShdw blurRad="38100" dist="38100" dir="2700000" algn="tl">
                  <a:srgbClr val="000000">
                    <a:alpha val="43137"/>
                  </a:srgbClr>
                </a:outerShdw>
              </a:effectLst>
            </a:endParaRPr>
          </a:p>
        </p:txBody>
      </p:sp>
      <p:sp>
        <p:nvSpPr>
          <p:cNvPr id="17" name="二等辺三角形 16">
            <a:extLst>
              <a:ext uri="{FF2B5EF4-FFF2-40B4-BE49-F238E27FC236}">
                <a16:creationId xmlns:a16="http://schemas.microsoft.com/office/drawing/2014/main" id="{BF52847C-80D1-4D5F-98F5-9D6147613114}"/>
              </a:ext>
            </a:extLst>
          </p:cNvPr>
          <p:cNvSpPr/>
          <p:nvPr/>
        </p:nvSpPr>
        <p:spPr>
          <a:xfrm rot="5400000">
            <a:off x="5524163" y="4398704"/>
            <a:ext cx="598715" cy="413767"/>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036574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7.2.3 </a:t>
            </a:r>
            <a:r>
              <a:rPr lang="ja-JP" altLang="en-US"/>
              <a:t>決定係数</a:t>
            </a:r>
            <a:endParaRPr lang="en-US" altLang="ja-JP" dirty="0"/>
          </a:p>
        </p:txBody>
      </p:sp>
      <p:sp>
        <p:nvSpPr>
          <p:cNvPr id="5" name="テキスト ボックス 4">
            <a:extLst>
              <a:ext uri="{FF2B5EF4-FFF2-40B4-BE49-F238E27FC236}">
                <a16:creationId xmlns:a16="http://schemas.microsoft.com/office/drawing/2014/main" id="{08C966E9-3327-4106-BA28-5C54D360DE4F}"/>
              </a:ext>
            </a:extLst>
          </p:cNvPr>
          <p:cNvSpPr txBox="1"/>
          <p:nvPr/>
        </p:nvSpPr>
        <p:spPr>
          <a:xfrm>
            <a:off x="133865" y="1695433"/>
            <a:ext cx="7008565" cy="1077218"/>
          </a:xfrm>
          <a:prstGeom prst="rect">
            <a:avLst/>
          </a:prstGeom>
          <a:noFill/>
        </p:spPr>
        <p:txBody>
          <a:bodyPr wrap="square" rtlCol="0">
            <a:spAutoFit/>
          </a:bodyPr>
          <a:lstStyle/>
          <a:p>
            <a:r>
              <a:rPr kumimoji="1" lang="ja-JP" altLang="en-US" sz="3200" b="1" u="sng" dirty="0"/>
              <a:t>モデルの評価</a:t>
            </a:r>
            <a:endParaRPr kumimoji="1" lang="en-US" altLang="ja-JP" sz="3200" b="1" u="sng" dirty="0"/>
          </a:p>
          <a:p>
            <a:r>
              <a:rPr kumimoji="1" lang="ja-JP" altLang="en-US" sz="3200" dirty="0"/>
              <a:t>⇒どの程度よく当てはまっているか</a:t>
            </a:r>
          </a:p>
        </p:txBody>
      </p:sp>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2E8FEE74-47F5-4442-B2A1-42E2EAC8DA38}"/>
                  </a:ext>
                </a:extLst>
              </p:cNvPr>
              <p:cNvSpPr/>
              <p:nvPr/>
            </p:nvSpPr>
            <p:spPr>
              <a:xfrm>
                <a:off x="-249299" y="3707212"/>
                <a:ext cx="8717188" cy="661400"/>
              </a:xfrm>
              <a:prstGeom prst="rect">
                <a:avLst/>
              </a:prstGeom>
            </p:spPr>
            <p:txBody>
              <a:bodyPr wrap="square">
                <a:spAutoFit/>
              </a:bodyPr>
              <a:lstStyle/>
              <a:p>
                <a:r>
                  <a:rPr lang="ja-JP" altLang="en-US" sz="3600" dirty="0"/>
                  <a:t>　</a:t>
                </a:r>
                <a14:m>
                  <m:oMath xmlns:m="http://schemas.openxmlformats.org/officeDocument/2006/math">
                    <m:nary>
                      <m:naryPr>
                        <m:chr m:val="∑"/>
                        <m:subHide m:val="on"/>
                        <m:supHide m:val="on"/>
                        <m:ctrlPr>
                          <a:rPr lang="en-US" altLang="ja-JP" sz="3600" i="1">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smtClean="0">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r>
                      <a:rPr lang="en-US" altLang="ja-JP" sz="3600" b="0" i="1" smtClean="0">
                        <a:latin typeface="Cambria Math" panose="02040503050406030204" pitchFamily="18" charset="0"/>
                      </a:rPr>
                      <m:t>=</m:t>
                    </m:r>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𝑌</m:t>
                                    </m:r>
                                  </m:e>
                                </m:acc>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r>
                      <a:rPr lang="en-US" altLang="ja-JP" sz="3600" b="0" i="1" smtClean="0">
                        <a:latin typeface="Cambria Math" panose="02040503050406030204" pitchFamily="18" charset="0"/>
                      </a:rPr>
                      <m:t> + </m:t>
                    </m:r>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smtClean="0">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𝑌</m:t>
                                    </m:r>
                                  </m:e>
                                </m:acc>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oMath>
                </a14:m>
                <a:endParaRPr lang="en-US" altLang="ja-JP" sz="3600" b="0" dirty="0"/>
              </a:p>
            </p:txBody>
          </p:sp>
        </mc:Choice>
        <mc:Fallback xmlns="">
          <p:sp>
            <p:nvSpPr>
              <p:cNvPr id="6" name="正方形/長方形 5">
                <a:extLst>
                  <a:ext uri="{FF2B5EF4-FFF2-40B4-BE49-F238E27FC236}">
                    <a16:creationId xmlns:a16="http://schemas.microsoft.com/office/drawing/2014/main" id="{2E8FEE74-47F5-4442-B2A1-42E2EAC8DA38}"/>
                  </a:ext>
                </a:extLst>
              </p:cNvPr>
              <p:cNvSpPr>
                <a:spLocks noRot="1" noChangeAspect="1" noMove="1" noResize="1" noEditPoints="1" noAdjustHandles="1" noChangeArrowheads="1" noChangeShapeType="1" noTextEdit="1"/>
              </p:cNvSpPr>
              <p:nvPr/>
            </p:nvSpPr>
            <p:spPr>
              <a:xfrm>
                <a:off x="-249299" y="3707212"/>
                <a:ext cx="8717188" cy="66140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E85E8DF2-3633-4C7D-A936-7E2497DD377A}"/>
                  </a:ext>
                </a:extLst>
              </p:cNvPr>
              <p:cNvSpPr/>
              <p:nvPr/>
            </p:nvSpPr>
            <p:spPr>
              <a:xfrm>
                <a:off x="8547210" y="75936"/>
                <a:ext cx="3677802" cy="5465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800" i="1" smtClean="0">
                          <a:solidFill>
                            <a:schemeClr val="bg2">
                              <a:lumMod val="50000"/>
                            </a:schemeClr>
                          </a:solidFill>
                          <a:latin typeface="Cambria Math" panose="02040503050406030204" pitchFamily="18" charset="0"/>
                        </a:rPr>
                        <m:t>回帰値</m:t>
                      </m:r>
                      <m:r>
                        <a:rPr lang="en-US" altLang="ja-JP" sz="2800" b="0" i="1" smtClean="0">
                          <a:solidFill>
                            <a:schemeClr val="bg2">
                              <a:lumMod val="50000"/>
                            </a:schemeClr>
                          </a:solidFill>
                          <a:latin typeface="Cambria Math" panose="02040503050406030204" pitchFamily="18" charset="0"/>
                        </a:rPr>
                        <m:t>:</m:t>
                      </m:r>
                      <m:sSub>
                        <m:sSubPr>
                          <m:ctrlPr>
                            <a:rPr lang="en-US" altLang="ja-JP" sz="2800" i="1" smtClean="0">
                              <a:solidFill>
                                <a:schemeClr val="bg2">
                                  <a:lumMod val="50000"/>
                                </a:schemeClr>
                              </a:solidFill>
                              <a:latin typeface="Cambria Math" panose="02040503050406030204" pitchFamily="18" charset="0"/>
                            </a:rPr>
                          </m:ctrlPr>
                        </m:sSubPr>
                        <m:e>
                          <m:acc>
                            <m:accPr>
                              <m:chr m:val="̂"/>
                              <m:ctrlPr>
                                <a:rPr lang="en-US" altLang="ja-JP" sz="2800" i="1" smtClean="0">
                                  <a:solidFill>
                                    <a:schemeClr val="bg2">
                                      <a:lumMod val="50000"/>
                                    </a:schemeClr>
                                  </a:solidFill>
                                  <a:latin typeface="Cambria Math" panose="02040503050406030204" pitchFamily="18" charset="0"/>
                                </a:rPr>
                              </m:ctrlPr>
                            </m:accPr>
                            <m:e>
                              <m:r>
                                <a:rPr lang="en-US" altLang="ja-JP" sz="2800" b="0" i="1" smtClean="0">
                                  <a:solidFill>
                                    <a:schemeClr val="bg2">
                                      <a:lumMod val="50000"/>
                                    </a:schemeClr>
                                  </a:solidFill>
                                  <a:latin typeface="Cambria Math" panose="02040503050406030204" pitchFamily="18" charset="0"/>
                                </a:rPr>
                                <m:t>𝑌</m:t>
                              </m:r>
                            </m:e>
                          </m:acc>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acc>
                            <m:accPr>
                              <m:chr m:val="̂"/>
                              <m:ctrlPr>
                                <a:rPr lang="en-US" altLang="ja-JP" sz="2800" i="1">
                                  <a:solidFill>
                                    <a:schemeClr val="bg2">
                                      <a:lumMod val="50000"/>
                                    </a:schemeClr>
                                  </a:solidFill>
                                  <a:latin typeface="Cambria Math" panose="02040503050406030204" pitchFamily="18" charset="0"/>
                                </a:rPr>
                              </m:ctrlPr>
                            </m:accPr>
                            <m:e>
                              <m:r>
                                <a:rPr lang="ja-JP" altLang="en-US" sz="2800" i="1">
                                  <a:solidFill>
                                    <a:schemeClr val="bg2">
                                      <a:lumMod val="50000"/>
                                    </a:schemeClr>
                                  </a:solidFill>
                                  <a:latin typeface="Cambria Math" panose="02040503050406030204" pitchFamily="18" charset="0"/>
                                </a:rPr>
                                <m:t>𝛽</m:t>
                              </m:r>
                            </m:e>
                          </m:acc>
                        </m:e>
                        <m:sub>
                          <m:r>
                            <a:rPr lang="en-US" altLang="ja-JP" sz="2800" i="1">
                              <a:solidFill>
                                <a:schemeClr val="bg2">
                                  <a:lumMod val="50000"/>
                                </a:schemeClr>
                              </a:solidFill>
                              <a:latin typeface="Cambria Math" panose="02040503050406030204" pitchFamily="18" charset="0"/>
                            </a:rPr>
                            <m:t>1</m:t>
                          </m:r>
                        </m:sub>
                      </m:sSub>
                      <m:r>
                        <a:rPr lang="en-US" altLang="ja-JP" sz="2800" i="1">
                          <a:solidFill>
                            <a:schemeClr val="bg2">
                              <a:lumMod val="50000"/>
                            </a:schemeClr>
                          </a:solidFill>
                          <a:latin typeface="Cambria Math" panose="02040503050406030204" pitchFamily="18" charset="0"/>
                        </a:rPr>
                        <m:t>+</m:t>
                      </m:r>
                      <m:acc>
                        <m:accPr>
                          <m:chr m:val="̂"/>
                          <m:ctrlPr>
                            <a:rPr lang="en-US" altLang="ja-JP" sz="2800" i="1" smtClean="0">
                              <a:solidFill>
                                <a:schemeClr val="bg2">
                                  <a:lumMod val="50000"/>
                                </a:schemeClr>
                              </a:solidFill>
                              <a:effectLst/>
                              <a:latin typeface="Cambria Math" panose="02040503050406030204" pitchFamily="18" charset="0"/>
                            </a:rPr>
                          </m:ctrlPr>
                        </m:accPr>
                        <m:e>
                          <m:r>
                            <a:rPr lang="ja-JP" altLang="en-US" sz="2800" i="1">
                              <a:solidFill>
                                <a:schemeClr val="bg2">
                                  <a:lumMod val="50000"/>
                                </a:schemeClr>
                              </a:solidFill>
                              <a:effectLst/>
                              <a:latin typeface="Cambria Math" panose="02040503050406030204" pitchFamily="18" charset="0"/>
                            </a:rPr>
                            <m:t>𝛽</m:t>
                          </m:r>
                        </m:e>
                      </m:acc>
                      <m:sSub>
                        <m:sSubPr>
                          <m:ctrlPr>
                            <a:rPr lang="en-US" altLang="ja-JP" sz="2800" i="1" smtClean="0">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𝑋</m:t>
                          </m:r>
                        </m:e>
                        <m:sub>
                          <m:r>
                            <a:rPr lang="en-US" altLang="ja-JP" sz="2800" i="1">
                              <a:solidFill>
                                <a:schemeClr val="bg2">
                                  <a:lumMod val="50000"/>
                                </a:schemeClr>
                              </a:solidFill>
                              <a:latin typeface="Cambria Math" panose="02040503050406030204" pitchFamily="18" charset="0"/>
                            </a:rPr>
                            <m:t>𝑖</m:t>
                          </m:r>
                        </m:sub>
                      </m:sSub>
                    </m:oMath>
                  </m:oMathPara>
                </a14:m>
                <a:endParaRPr lang="ja-JP" altLang="en-US" sz="2800" dirty="0">
                  <a:solidFill>
                    <a:schemeClr val="bg2">
                      <a:lumMod val="50000"/>
                    </a:schemeClr>
                  </a:solidFill>
                </a:endParaRPr>
              </a:p>
            </p:txBody>
          </p:sp>
        </mc:Choice>
        <mc:Fallback xmlns="">
          <p:sp>
            <p:nvSpPr>
              <p:cNvPr id="7" name="正方形/長方形 6">
                <a:extLst>
                  <a:ext uri="{FF2B5EF4-FFF2-40B4-BE49-F238E27FC236}">
                    <a16:creationId xmlns:a16="http://schemas.microsoft.com/office/drawing/2014/main" id="{E85E8DF2-3633-4C7D-A936-7E2497DD377A}"/>
                  </a:ext>
                </a:extLst>
              </p:cNvPr>
              <p:cNvSpPr>
                <a:spLocks noRot="1" noChangeAspect="1" noMove="1" noResize="1" noEditPoints="1" noAdjustHandles="1" noChangeArrowheads="1" noChangeShapeType="1" noTextEdit="1"/>
              </p:cNvSpPr>
              <p:nvPr/>
            </p:nvSpPr>
            <p:spPr>
              <a:xfrm>
                <a:off x="8547210" y="75936"/>
                <a:ext cx="3677802" cy="54656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C120B7B0-CB52-4D48-B6FF-0C45C7696FC7}"/>
                  </a:ext>
                </a:extLst>
              </p:cNvPr>
              <p:cNvSpPr/>
              <p:nvPr/>
            </p:nvSpPr>
            <p:spPr>
              <a:xfrm>
                <a:off x="-501274" y="5395768"/>
                <a:ext cx="5956118" cy="1028551"/>
              </a:xfrm>
              <a:prstGeom prst="rect">
                <a:avLst/>
              </a:prstGeom>
            </p:spPr>
            <p:txBody>
              <a:bodyPr wrap="square">
                <a:spAutoFit/>
              </a:bodyPr>
              <a:lstStyle/>
              <a:p>
                <a:r>
                  <a:rPr lang="ja-JP" altLang="en-US" sz="3600" dirty="0"/>
                  <a:t>　</a:t>
                </a:r>
                <a:r>
                  <a:rPr lang="en-US" altLang="ja-JP" sz="3600" dirty="0"/>
                  <a:t> </a:t>
                </a:r>
                <a:r>
                  <a:rPr lang="ja-JP" altLang="en-US" sz="3600" b="1" dirty="0"/>
                  <a:t>決定係数</a:t>
                </a:r>
                <a14:m>
                  <m:oMath xmlns:m="http://schemas.openxmlformats.org/officeDocument/2006/math">
                    <m:r>
                      <a:rPr lang="en-US" altLang="ja-JP" sz="3600" b="0" i="0" smtClean="0">
                        <a:latin typeface="Cambria Math" panose="02040503050406030204" pitchFamily="18" charset="0"/>
                        <a:ea typeface="Cambria Math" panose="02040503050406030204" pitchFamily="18" charset="0"/>
                      </a:rPr>
                      <m:t>: </m:t>
                    </m:r>
                    <m:sSup>
                      <m:sSupPr>
                        <m:ctrlPr>
                          <a:rPr lang="el-GR" altLang="ja-JP" sz="3600" b="0" i="1" smtClean="0">
                            <a:latin typeface="Cambria Math" panose="02040503050406030204" pitchFamily="18" charset="0"/>
                            <a:ea typeface="Cambria Math" panose="02040503050406030204" pitchFamily="18" charset="0"/>
                          </a:rPr>
                        </m:ctrlPr>
                      </m:sSupPr>
                      <m:e>
                        <m:r>
                          <a:rPr lang="el-GR" altLang="ja-JP" sz="3600" b="0" i="1" smtClean="0">
                            <a:latin typeface="Cambria Math" panose="02040503050406030204" pitchFamily="18" charset="0"/>
                            <a:ea typeface="Cambria Math" panose="02040503050406030204" pitchFamily="18" charset="0"/>
                          </a:rPr>
                          <m:t>𝜂</m:t>
                        </m:r>
                      </m:e>
                      <m:sup>
                        <m:r>
                          <a:rPr lang="en-US" altLang="ja-JP" sz="3600" b="0" i="1" smtClean="0">
                            <a:latin typeface="Cambria Math" panose="02040503050406030204" pitchFamily="18" charset="0"/>
                            <a:ea typeface="Cambria Math" panose="02040503050406030204" pitchFamily="18" charset="0"/>
                          </a:rPr>
                          <m:t>2</m:t>
                        </m:r>
                      </m:sup>
                    </m:sSup>
                    <m:r>
                      <a:rPr lang="en-US" altLang="ja-JP" sz="3600" b="0" i="0" smtClean="0">
                        <a:latin typeface="Cambria Math" panose="02040503050406030204" pitchFamily="18" charset="0"/>
                      </a:rPr>
                      <m:t>=</m:t>
                    </m:r>
                    <m:f>
                      <m:fPr>
                        <m:ctrlPr>
                          <a:rPr lang="en-US" altLang="ja-JP" sz="3600" i="1" smtClean="0">
                            <a:latin typeface="Cambria Math" panose="02040503050406030204" pitchFamily="18" charset="0"/>
                          </a:rPr>
                        </m:ctrlPr>
                      </m:fPr>
                      <m:num>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𝑌</m:t>
                                        </m:r>
                                      </m:e>
                                    </m:acc>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num>
                      <m:den>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den>
                    </m:f>
                    <m:r>
                      <a:rPr lang="en-US" altLang="ja-JP" sz="3600" b="0" i="1" smtClean="0">
                        <a:latin typeface="Cambria Math" panose="02040503050406030204" pitchFamily="18" charset="0"/>
                      </a:rPr>
                      <m:t>=</m:t>
                    </m:r>
                  </m:oMath>
                </a14:m>
                <a:endParaRPr lang="en-US" altLang="ja-JP" sz="3600" b="0" dirty="0"/>
              </a:p>
            </p:txBody>
          </p:sp>
        </mc:Choice>
        <mc:Fallback xmlns="">
          <p:sp>
            <p:nvSpPr>
              <p:cNvPr id="12" name="正方形/長方形 11">
                <a:extLst>
                  <a:ext uri="{FF2B5EF4-FFF2-40B4-BE49-F238E27FC236}">
                    <a16:creationId xmlns:a16="http://schemas.microsoft.com/office/drawing/2014/main" id="{C120B7B0-CB52-4D48-B6FF-0C45C7696FC7}"/>
                  </a:ext>
                </a:extLst>
              </p:cNvPr>
              <p:cNvSpPr>
                <a:spLocks noRot="1" noChangeAspect="1" noMove="1" noResize="1" noEditPoints="1" noAdjustHandles="1" noChangeArrowheads="1" noChangeShapeType="1" noTextEdit="1"/>
              </p:cNvSpPr>
              <p:nvPr/>
            </p:nvSpPr>
            <p:spPr>
              <a:xfrm>
                <a:off x="-501274" y="5395768"/>
                <a:ext cx="5956118" cy="1028551"/>
              </a:xfrm>
              <a:prstGeom prst="rect">
                <a:avLst/>
              </a:prstGeom>
              <a:blipFill>
                <a:blip r:embed="rId5"/>
                <a:stretch>
                  <a:fillRect b="-4142"/>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7FB1C32A-F5F3-4353-9430-293272CBEAD2}"/>
              </a:ext>
            </a:extLst>
          </p:cNvPr>
          <p:cNvSpPr txBox="1"/>
          <p:nvPr/>
        </p:nvSpPr>
        <p:spPr>
          <a:xfrm>
            <a:off x="372745" y="4444911"/>
            <a:ext cx="1872867" cy="369332"/>
          </a:xfrm>
          <a:prstGeom prst="rect">
            <a:avLst/>
          </a:prstGeom>
          <a:noFill/>
        </p:spPr>
        <p:txBody>
          <a:bodyPr wrap="square" rtlCol="0">
            <a:spAutoFit/>
          </a:bodyPr>
          <a:lstStyle/>
          <a:p>
            <a:r>
              <a:rPr kumimoji="1" lang="ja-JP" altLang="en-US" b="1" dirty="0"/>
              <a:t>全体のばらつき</a:t>
            </a:r>
          </a:p>
        </p:txBody>
      </p:sp>
      <p:sp>
        <p:nvSpPr>
          <p:cNvPr id="14" name="テキスト ボックス 13">
            <a:extLst>
              <a:ext uri="{FF2B5EF4-FFF2-40B4-BE49-F238E27FC236}">
                <a16:creationId xmlns:a16="http://schemas.microsoft.com/office/drawing/2014/main" id="{6BD7A0C6-25CE-4A7D-BE1B-EC15F2CE291D}"/>
              </a:ext>
            </a:extLst>
          </p:cNvPr>
          <p:cNvSpPr txBox="1"/>
          <p:nvPr/>
        </p:nvSpPr>
        <p:spPr>
          <a:xfrm>
            <a:off x="2962814" y="4405255"/>
            <a:ext cx="2577351" cy="923330"/>
          </a:xfrm>
          <a:prstGeom prst="rect">
            <a:avLst/>
          </a:prstGeom>
          <a:noFill/>
        </p:spPr>
        <p:txBody>
          <a:bodyPr wrap="square" rtlCol="0">
            <a:spAutoFit/>
          </a:bodyPr>
          <a:lstStyle/>
          <a:p>
            <a:r>
              <a:rPr lang="ja-JP" altLang="en-US" b="1" dirty="0">
                <a:solidFill>
                  <a:srgbClr val="0070C0"/>
                </a:solidFill>
              </a:rPr>
              <a:t>モデルのばらつき</a:t>
            </a:r>
            <a:endParaRPr lang="en-US" altLang="ja-JP" b="1" dirty="0">
              <a:solidFill>
                <a:srgbClr val="0070C0"/>
              </a:solidFill>
            </a:endParaRPr>
          </a:p>
          <a:p>
            <a:r>
              <a:rPr kumimoji="1" lang="ja-JP" altLang="en-US" b="1" dirty="0">
                <a:solidFill>
                  <a:srgbClr val="0070C0"/>
                </a:solidFill>
              </a:rPr>
              <a:t>⇒モデルで説明できる</a:t>
            </a:r>
            <a:endParaRPr kumimoji="1" lang="en-US" altLang="ja-JP" b="1" dirty="0">
              <a:solidFill>
                <a:srgbClr val="0070C0"/>
              </a:solidFill>
            </a:endParaRPr>
          </a:p>
          <a:p>
            <a:r>
              <a:rPr lang="ja-JP" altLang="en-US" b="1" dirty="0">
                <a:solidFill>
                  <a:srgbClr val="0070C0"/>
                </a:solidFill>
              </a:rPr>
              <a:t>　</a:t>
            </a:r>
            <a:r>
              <a:rPr kumimoji="1" lang="ja-JP" altLang="en-US" b="1" dirty="0">
                <a:solidFill>
                  <a:srgbClr val="0070C0"/>
                </a:solidFill>
              </a:rPr>
              <a:t>ばらつき</a:t>
            </a:r>
          </a:p>
        </p:txBody>
      </p:sp>
      <p:sp>
        <p:nvSpPr>
          <p:cNvPr id="17" name="テキスト ボックス 16">
            <a:extLst>
              <a:ext uri="{FF2B5EF4-FFF2-40B4-BE49-F238E27FC236}">
                <a16:creationId xmlns:a16="http://schemas.microsoft.com/office/drawing/2014/main" id="{8A331E7E-A933-4D37-AFEF-8489C95E1B6F}"/>
              </a:ext>
            </a:extLst>
          </p:cNvPr>
          <p:cNvSpPr txBox="1"/>
          <p:nvPr/>
        </p:nvSpPr>
        <p:spPr>
          <a:xfrm>
            <a:off x="5755487" y="4368612"/>
            <a:ext cx="2712402" cy="923330"/>
          </a:xfrm>
          <a:prstGeom prst="rect">
            <a:avLst/>
          </a:prstGeom>
          <a:noFill/>
        </p:spPr>
        <p:txBody>
          <a:bodyPr wrap="square" rtlCol="0">
            <a:spAutoFit/>
          </a:bodyPr>
          <a:lstStyle/>
          <a:p>
            <a:r>
              <a:rPr lang="ja-JP" altLang="en-US" b="1" dirty="0">
                <a:solidFill>
                  <a:srgbClr val="00B050"/>
                </a:solidFill>
              </a:rPr>
              <a:t>誤差のばらつき</a:t>
            </a:r>
            <a:endParaRPr lang="en-US" altLang="ja-JP" b="1" dirty="0">
              <a:solidFill>
                <a:srgbClr val="00B050"/>
              </a:solidFill>
            </a:endParaRPr>
          </a:p>
          <a:p>
            <a:r>
              <a:rPr lang="ja-JP" altLang="en-US" b="1" dirty="0">
                <a:solidFill>
                  <a:srgbClr val="00B050"/>
                </a:solidFill>
              </a:rPr>
              <a:t>⇒モデルで説明できない</a:t>
            </a:r>
            <a:endParaRPr lang="en-US" altLang="ja-JP" b="1" dirty="0">
              <a:solidFill>
                <a:srgbClr val="00B050"/>
              </a:solidFill>
            </a:endParaRPr>
          </a:p>
          <a:p>
            <a:r>
              <a:rPr lang="ja-JP" altLang="en-US" b="1" dirty="0">
                <a:solidFill>
                  <a:srgbClr val="00B050"/>
                </a:solidFill>
              </a:rPr>
              <a:t>　ばらつき</a:t>
            </a:r>
          </a:p>
        </p:txBody>
      </p:sp>
      <p:pic>
        <p:nvPicPr>
          <p:cNvPr id="13" name="図 12">
            <a:extLst>
              <a:ext uri="{FF2B5EF4-FFF2-40B4-BE49-F238E27FC236}">
                <a16:creationId xmlns:a16="http://schemas.microsoft.com/office/drawing/2014/main" id="{97E64B84-7D6F-43DB-947D-D1168F03AC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0760" y="662481"/>
            <a:ext cx="3384719" cy="5915347"/>
          </a:xfrm>
          <a:prstGeom prst="rect">
            <a:avLst/>
          </a:prstGeom>
        </p:spPr>
      </p:pic>
      <p:cxnSp>
        <p:nvCxnSpPr>
          <p:cNvPr id="19" name="直線コネクタ 18">
            <a:extLst>
              <a:ext uri="{FF2B5EF4-FFF2-40B4-BE49-F238E27FC236}">
                <a16:creationId xmlns:a16="http://schemas.microsoft.com/office/drawing/2014/main" id="{64364383-C1C1-4E0E-A970-27610D4FF7D0}"/>
              </a:ext>
            </a:extLst>
          </p:cNvPr>
          <p:cNvCxnSpPr>
            <a:cxnSpLocks/>
          </p:cNvCxnSpPr>
          <p:nvPr/>
        </p:nvCxnSpPr>
        <p:spPr>
          <a:xfrm>
            <a:off x="8694321" y="3132161"/>
            <a:ext cx="337115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82E14F25-2B46-42EC-8D05-9A5EA852B41F}"/>
                  </a:ext>
                </a:extLst>
              </p:cNvPr>
              <p:cNvSpPr txBox="1"/>
              <p:nvPr/>
            </p:nvSpPr>
            <p:spPr>
              <a:xfrm>
                <a:off x="7509303" y="2864759"/>
                <a:ext cx="1619479" cy="523220"/>
              </a:xfrm>
              <a:prstGeom prst="rect">
                <a:avLst/>
              </a:prstGeom>
              <a:noFill/>
            </p:spPr>
            <p:txBody>
              <a:bodyPr wrap="square" rtlCol="0">
                <a:spAutoFit/>
              </a:bodyPr>
              <a:lstStyle/>
              <a:p>
                <a:r>
                  <a:rPr kumimoji="1" lang="ja-JP" altLang="en-US" sz="2800" dirty="0">
                    <a:solidFill>
                      <a:srgbClr val="FF0000"/>
                    </a:solidFill>
                  </a:rPr>
                  <a:t>平均</a:t>
                </a:r>
                <a14:m>
                  <m:oMath xmlns:m="http://schemas.openxmlformats.org/officeDocument/2006/math">
                    <m:r>
                      <a:rPr lang="en-US" altLang="ja-JP" sz="2800" b="0" i="0" smtClean="0">
                        <a:solidFill>
                          <a:srgbClr val="FF0000"/>
                        </a:solidFill>
                        <a:latin typeface="Cambria Math" panose="02040503050406030204" pitchFamily="18" charset="0"/>
                      </a:rPr>
                      <m:t>:</m:t>
                    </m:r>
                    <m:acc>
                      <m:accPr>
                        <m:chr m:val="̅"/>
                        <m:ctrlPr>
                          <a:rPr lang="en-US" altLang="ja-JP" sz="2800" i="1">
                            <a:solidFill>
                              <a:srgbClr val="FF0000"/>
                            </a:solidFill>
                            <a:latin typeface="Cambria Math" panose="02040503050406030204" pitchFamily="18" charset="0"/>
                          </a:rPr>
                        </m:ctrlPr>
                      </m:accPr>
                      <m:e>
                        <m:r>
                          <a:rPr lang="en-US" altLang="ja-JP" sz="2800" i="1">
                            <a:solidFill>
                              <a:srgbClr val="FF0000"/>
                            </a:solidFill>
                            <a:latin typeface="Cambria Math" panose="02040503050406030204" pitchFamily="18" charset="0"/>
                          </a:rPr>
                          <m:t>𝑌</m:t>
                        </m:r>
                      </m:e>
                    </m:acc>
                  </m:oMath>
                </a14:m>
                <a:endParaRPr kumimoji="1" lang="ja-JP" altLang="en-US" sz="2800" dirty="0">
                  <a:solidFill>
                    <a:srgbClr val="FF0000"/>
                  </a:solidFill>
                </a:endParaRPr>
              </a:p>
            </p:txBody>
          </p:sp>
        </mc:Choice>
        <mc:Fallback xmlns="">
          <p:sp>
            <p:nvSpPr>
              <p:cNvPr id="21" name="テキスト ボックス 20">
                <a:extLst>
                  <a:ext uri="{FF2B5EF4-FFF2-40B4-BE49-F238E27FC236}">
                    <a16:creationId xmlns:a16="http://schemas.microsoft.com/office/drawing/2014/main" id="{82E14F25-2B46-42EC-8D05-9A5EA852B41F}"/>
                  </a:ext>
                </a:extLst>
              </p:cNvPr>
              <p:cNvSpPr txBox="1">
                <a:spLocks noRot="1" noChangeAspect="1" noMove="1" noResize="1" noEditPoints="1" noAdjustHandles="1" noChangeArrowheads="1" noChangeShapeType="1" noTextEdit="1"/>
              </p:cNvSpPr>
              <p:nvPr/>
            </p:nvSpPr>
            <p:spPr>
              <a:xfrm>
                <a:off x="7509303" y="2864759"/>
                <a:ext cx="1619479" cy="523220"/>
              </a:xfrm>
              <a:prstGeom prst="rect">
                <a:avLst/>
              </a:prstGeom>
              <a:blipFill>
                <a:blip r:embed="rId7"/>
                <a:stretch>
                  <a:fillRect l="-7895" t="-11628" b="-32558"/>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0A0A3657-CF3E-4C87-B9B6-F672960D6850}"/>
              </a:ext>
            </a:extLst>
          </p:cNvPr>
          <p:cNvCxnSpPr/>
          <p:nvPr/>
        </p:nvCxnSpPr>
        <p:spPr>
          <a:xfrm>
            <a:off x="9314229" y="3166583"/>
            <a:ext cx="0" cy="665842"/>
          </a:xfrm>
          <a:prstGeom prst="straightConnector1">
            <a:avLst/>
          </a:prstGeom>
          <a:ln w="38100">
            <a:solidFill>
              <a:srgbClr val="0070C0"/>
            </a:solidFill>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24" name="直線矢印コネクタ 23">
            <a:extLst>
              <a:ext uri="{FF2B5EF4-FFF2-40B4-BE49-F238E27FC236}">
                <a16:creationId xmlns:a16="http://schemas.microsoft.com/office/drawing/2014/main" id="{BEC398EB-D42B-4EBE-BFB6-01C41E0FA8E0}"/>
              </a:ext>
            </a:extLst>
          </p:cNvPr>
          <p:cNvCxnSpPr>
            <a:cxnSpLocks/>
          </p:cNvCxnSpPr>
          <p:nvPr/>
        </p:nvCxnSpPr>
        <p:spPr>
          <a:xfrm>
            <a:off x="9314232" y="3939135"/>
            <a:ext cx="0" cy="1107400"/>
          </a:xfrm>
          <a:prstGeom prst="straightConnector1">
            <a:avLst/>
          </a:prstGeom>
          <a:ln w="38100">
            <a:solidFill>
              <a:srgbClr val="00B050"/>
            </a:solidFill>
            <a:headEnd type="triangle"/>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26" name="正方形/長方形 25">
                <a:extLst>
                  <a:ext uri="{FF2B5EF4-FFF2-40B4-BE49-F238E27FC236}">
                    <a16:creationId xmlns:a16="http://schemas.microsoft.com/office/drawing/2014/main" id="{7FF6E4A1-32B2-40B9-B6D6-93F1803C715B}"/>
                  </a:ext>
                </a:extLst>
              </p:cNvPr>
              <p:cNvSpPr/>
              <p:nvPr/>
            </p:nvSpPr>
            <p:spPr>
              <a:xfrm>
                <a:off x="9299541" y="3577269"/>
                <a:ext cx="614335" cy="598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𝑌</m:t>
                              </m:r>
                            </m:e>
                          </m:acc>
                        </m:e>
                        <m:sub>
                          <m:r>
                            <a:rPr lang="en-US" altLang="ja-JP" sz="3200" i="1">
                              <a:latin typeface="Cambria Math" panose="02040503050406030204" pitchFamily="18" charset="0"/>
                            </a:rPr>
                            <m:t>𝑖</m:t>
                          </m:r>
                        </m:sub>
                      </m:sSub>
                    </m:oMath>
                  </m:oMathPara>
                </a14:m>
                <a:endParaRPr lang="ja-JP" altLang="en-US" sz="3200" dirty="0"/>
              </a:p>
            </p:txBody>
          </p:sp>
        </mc:Choice>
        <mc:Fallback xmlns="">
          <p:sp>
            <p:nvSpPr>
              <p:cNvPr id="26" name="正方形/長方形 25">
                <a:extLst>
                  <a:ext uri="{FF2B5EF4-FFF2-40B4-BE49-F238E27FC236}">
                    <a16:creationId xmlns:a16="http://schemas.microsoft.com/office/drawing/2014/main" id="{7FF6E4A1-32B2-40B9-B6D6-93F1803C715B}"/>
                  </a:ext>
                </a:extLst>
              </p:cNvPr>
              <p:cNvSpPr>
                <a:spLocks noRot="1" noChangeAspect="1" noMove="1" noResize="1" noEditPoints="1" noAdjustHandles="1" noChangeArrowheads="1" noChangeShapeType="1" noTextEdit="1"/>
              </p:cNvSpPr>
              <p:nvPr/>
            </p:nvSpPr>
            <p:spPr>
              <a:xfrm>
                <a:off x="9299541" y="3577269"/>
                <a:ext cx="614335" cy="598177"/>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7FA701D2-89B6-468E-9D5B-DB680FB5506C}"/>
                  </a:ext>
                </a:extLst>
              </p:cNvPr>
              <p:cNvSpPr/>
              <p:nvPr/>
            </p:nvSpPr>
            <p:spPr>
              <a:xfrm>
                <a:off x="9345439" y="4943892"/>
                <a:ext cx="61433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𝑌</m:t>
                          </m:r>
                        </m:e>
                        <m:sub>
                          <m:r>
                            <a:rPr lang="en-US" altLang="ja-JP" sz="3200" i="1">
                              <a:latin typeface="Cambria Math" panose="02040503050406030204" pitchFamily="18" charset="0"/>
                            </a:rPr>
                            <m:t>𝑖</m:t>
                          </m:r>
                        </m:sub>
                      </m:sSub>
                    </m:oMath>
                  </m:oMathPara>
                </a14:m>
                <a:endParaRPr lang="ja-JP" altLang="en-US" sz="3200" dirty="0"/>
              </a:p>
            </p:txBody>
          </p:sp>
        </mc:Choice>
        <mc:Fallback xmlns="">
          <p:sp>
            <p:nvSpPr>
              <p:cNvPr id="27" name="正方形/長方形 26">
                <a:extLst>
                  <a:ext uri="{FF2B5EF4-FFF2-40B4-BE49-F238E27FC236}">
                    <a16:creationId xmlns:a16="http://schemas.microsoft.com/office/drawing/2014/main" id="{7FA701D2-89B6-468E-9D5B-DB680FB5506C}"/>
                  </a:ext>
                </a:extLst>
              </p:cNvPr>
              <p:cNvSpPr>
                <a:spLocks noRot="1" noChangeAspect="1" noMove="1" noResize="1" noEditPoints="1" noAdjustHandles="1" noChangeArrowheads="1" noChangeShapeType="1" noTextEdit="1"/>
              </p:cNvSpPr>
              <p:nvPr/>
            </p:nvSpPr>
            <p:spPr>
              <a:xfrm>
                <a:off x="9345439" y="4943892"/>
                <a:ext cx="614335" cy="584775"/>
              </a:xfrm>
              <a:prstGeom prst="rect">
                <a:avLst/>
              </a:prstGeom>
              <a:blipFill>
                <a:blip r:embed="rId9"/>
                <a:stretch>
                  <a:fillRect/>
                </a:stretch>
              </a:blipFill>
            </p:spPr>
            <p:txBody>
              <a:bodyPr/>
              <a:lstStyle/>
              <a:p>
                <a:r>
                  <a:rPr lang="ja-JP" altLang="en-US">
                    <a:noFill/>
                  </a:rPr>
                  <a:t> </a:t>
                </a:r>
              </a:p>
            </p:txBody>
          </p:sp>
        </mc:Fallback>
      </mc:AlternateContent>
      <p:cxnSp>
        <p:nvCxnSpPr>
          <p:cNvPr id="28" name="直線矢印コネクタ 27">
            <a:extLst>
              <a:ext uri="{FF2B5EF4-FFF2-40B4-BE49-F238E27FC236}">
                <a16:creationId xmlns:a16="http://schemas.microsoft.com/office/drawing/2014/main" id="{8F726E4A-733C-468C-A818-CB8FC7F706BF}"/>
              </a:ext>
            </a:extLst>
          </p:cNvPr>
          <p:cNvCxnSpPr>
            <a:cxnSpLocks/>
          </p:cNvCxnSpPr>
          <p:nvPr/>
        </p:nvCxnSpPr>
        <p:spPr>
          <a:xfrm>
            <a:off x="9136126" y="3148092"/>
            <a:ext cx="0" cy="1898443"/>
          </a:xfrm>
          <a:prstGeom prst="straightConnector1">
            <a:avLst/>
          </a:prstGeom>
          <a:ln w="57150">
            <a:solidFill>
              <a:schemeClr val="tx1"/>
            </a:solidFill>
            <a:headEnd type="triangle"/>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8029E1A9-4891-4046-A57D-52ADD6E61A63}"/>
                  </a:ext>
                </a:extLst>
              </p:cNvPr>
              <p:cNvSpPr/>
              <p:nvPr/>
            </p:nvSpPr>
            <p:spPr>
              <a:xfrm>
                <a:off x="5321724" y="5395546"/>
                <a:ext cx="3238387" cy="10079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2800" b="1" i="1">
                              <a:latin typeface="Cambria Math" panose="02040503050406030204" pitchFamily="18" charset="0"/>
                            </a:rPr>
                          </m:ctrlPr>
                        </m:fPr>
                        <m:num>
                          <m:r>
                            <a:rPr lang="ja-JP" altLang="en-US" sz="2800" b="1" i="1" smtClean="0">
                              <a:latin typeface="Cambria Math" panose="02040503050406030204" pitchFamily="18" charset="0"/>
                            </a:rPr>
                            <m:t>モデルの</m:t>
                          </m:r>
                          <m:r>
                            <a:rPr lang="ja-JP" altLang="en-US" sz="2800" b="1" i="1">
                              <a:latin typeface="Cambria Math" panose="02040503050406030204" pitchFamily="18" charset="0"/>
                            </a:rPr>
                            <m:t>ばらつき</m:t>
                          </m:r>
                        </m:num>
                        <m:den>
                          <m:r>
                            <a:rPr lang="ja-JP" altLang="en-US" sz="2800" b="1" i="1" smtClean="0">
                              <a:latin typeface="Cambria Math" panose="02040503050406030204" pitchFamily="18" charset="0"/>
                            </a:rPr>
                            <m:t>全体のばらつき</m:t>
                          </m:r>
                        </m:den>
                      </m:f>
                      <m:r>
                        <a:rPr lang="en-US" altLang="ja-JP" sz="2800" b="1" i="1">
                          <a:latin typeface="Cambria Math" panose="02040503050406030204" pitchFamily="18" charset="0"/>
                        </a:rPr>
                        <m:t> </m:t>
                      </m:r>
                    </m:oMath>
                  </m:oMathPara>
                </a14:m>
                <a:endParaRPr lang="ja-JP" altLang="en-US" sz="2800" b="1" dirty="0"/>
              </a:p>
            </p:txBody>
          </p:sp>
        </mc:Choice>
        <mc:Fallback xmlns="">
          <p:sp>
            <p:nvSpPr>
              <p:cNvPr id="30" name="正方形/長方形 29">
                <a:extLst>
                  <a:ext uri="{FF2B5EF4-FFF2-40B4-BE49-F238E27FC236}">
                    <a16:creationId xmlns:a16="http://schemas.microsoft.com/office/drawing/2014/main" id="{8029E1A9-4891-4046-A57D-52ADD6E61A63}"/>
                  </a:ext>
                </a:extLst>
              </p:cNvPr>
              <p:cNvSpPr>
                <a:spLocks noRot="1" noChangeAspect="1" noMove="1" noResize="1" noEditPoints="1" noAdjustHandles="1" noChangeArrowheads="1" noChangeShapeType="1" noTextEdit="1"/>
              </p:cNvSpPr>
              <p:nvPr/>
            </p:nvSpPr>
            <p:spPr>
              <a:xfrm>
                <a:off x="5321724" y="5395546"/>
                <a:ext cx="3238387" cy="1007905"/>
              </a:xfrm>
              <a:prstGeom prst="rect">
                <a:avLst/>
              </a:prstGeom>
              <a:blipFill>
                <a:blip r:embed="rId10"/>
                <a:stretch>
                  <a:fillRect/>
                </a:stretch>
              </a:blipFill>
            </p:spPr>
            <p:txBody>
              <a:bodyPr/>
              <a:lstStyle/>
              <a:p>
                <a:r>
                  <a:rPr lang="ja-JP" altLang="en-US">
                    <a:noFill/>
                  </a:rPr>
                  <a:t> </a:t>
                </a:r>
              </a:p>
            </p:txBody>
          </p:sp>
        </mc:Fallback>
      </mc:AlternateContent>
      <p:sp>
        <p:nvSpPr>
          <p:cNvPr id="20" name="正方形/長方形 19">
            <a:extLst>
              <a:ext uri="{FF2B5EF4-FFF2-40B4-BE49-F238E27FC236}">
                <a16:creationId xmlns:a16="http://schemas.microsoft.com/office/drawing/2014/main" id="{35A69122-3B17-4249-9765-912469F56954}"/>
              </a:ext>
            </a:extLst>
          </p:cNvPr>
          <p:cNvSpPr/>
          <p:nvPr/>
        </p:nvSpPr>
        <p:spPr>
          <a:xfrm>
            <a:off x="63276" y="3548976"/>
            <a:ext cx="8528432" cy="2995118"/>
          </a:xfrm>
          <a:prstGeom prst="rect">
            <a:avLst/>
          </a:prstGeom>
          <a:noFill/>
          <a:ln w="5715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33205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743C8C3F-17BC-924E-813E-472CC5BB4769}"/>
              </a:ext>
            </a:extLst>
          </p:cNvPr>
          <p:cNvPicPr>
            <a:picLocks noChangeAspect="1"/>
          </p:cNvPicPr>
          <p:nvPr/>
        </p:nvPicPr>
        <p:blipFill>
          <a:blip r:embed="rId2"/>
          <a:stretch>
            <a:fillRect/>
          </a:stretch>
        </p:blipFill>
        <p:spPr>
          <a:xfrm>
            <a:off x="2830217" y="2657765"/>
            <a:ext cx="5736141" cy="3824094"/>
          </a:xfrm>
          <a:prstGeom prst="rect">
            <a:avLst/>
          </a:prstGeom>
        </p:spPr>
      </p:pic>
      <p:sp>
        <p:nvSpPr>
          <p:cNvPr id="2" name="タイトル 1">
            <a:extLst>
              <a:ext uri="{FF2B5EF4-FFF2-40B4-BE49-F238E27FC236}">
                <a16:creationId xmlns:a16="http://schemas.microsoft.com/office/drawing/2014/main" id="{2164D7A4-6A6D-B44D-B231-E7297317EAC9}"/>
              </a:ext>
            </a:extLst>
          </p:cNvPr>
          <p:cNvSpPr>
            <a:spLocks noGrp="1"/>
          </p:cNvSpPr>
          <p:nvPr>
            <p:ph type="title"/>
          </p:nvPr>
        </p:nvSpPr>
        <p:spPr/>
        <p:txBody>
          <a:bodyPr/>
          <a:lstStyle/>
          <a:p>
            <a:r>
              <a:rPr lang="en-US" altLang="ja-JP" dirty="0"/>
              <a:t>1.2 </a:t>
            </a:r>
            <a:r>
              <a:rPr lang="ja-JP" altLang="en-US"/>
              <a:t>度数分布表とヒストグラム</a:t>
            </a:r>
            <a:endParaRPr kumimoji="1" lang="ja-JP" altLang="en-US"/>
          </a:p>
        </p:txBody>
      </p:sp>
      <p:sp>
        <p:nvSpPr>
          <p:cNvPr id="5" name="テキスト ボックス 4">
            <a:extLst>
              <a:ext uri="{FF2B5EF4-FFF2-40B4-BE49-F238E27FC236}">
                <a16:creationId xmlns:a16="http://schemas.microsoft.com/office/drawing/2014/main" id="{85C1DBC6-5ABC-174D-B7FD-B53115B4D925}"/>
              </a:ext>
            </a:extLst>
          </p:cNvPr>
          <p:cNvSpPr txBox="1"/>
          <p:nvPr/>
        </p:nvSpPr>
        <p:spPr>
          <a:xfrm>
            <a:off x="5227615" y="6334780"/>
            <a:ext cx="1243364" cy="523220"/>
          </a:xfrm>
          <a:prstGeom prst="rect">
            <a:avLst/>
          </a:prstGeom>
          <a:noFill/>
        </p:spPr>
        <p:txBody>
          <a:bodyPr wrap="square" rtlCol="0">
            <a:spAutoFit/>
          </a:bodyPr>
          <a:lstStyle/>
          <a:p>
            <a:r>
              <a:rPr kumimoji="1" lang="ja-JP" altLang="en-US" sz="2800"/>
              <a:t>階級</a:t>
            </a:r>
          </a:p>
        </p:txBody>
      </p:sp>
      <p:sp>
        <p:nvSpPr>
          <p:cNvPr id="6" name="テキスト ボックス 5">
            <a:extLst>
              <a:ext uri="{FF2B5EF4-FFF2-40B4-BE49-F238E27FC236}">
                <a16:creationId xmlns:a16="http://schemas.microsoft.com/office/drawing/2014/main" id="{A04DC0C4-C618-9443-81F6-35ED754A048B}"/>
              </a:ext>
            </a:extLst>
          </p:cNvPr>
          <p:cNvSpPr txBox="1"/>
          <p:nvPr/>
        </p:nvSpPr>
        <p:spPr>
          <a:xfrm rot="16200000">
            <a:off x="2413233" y="4280695"/>
            <a:ext cx="902811" cy="523220"/>
          </a:xfrm>
          <a:prstGeom prst="rect">
            <a:avLst/>
          </a:prstGeom>
          <a:noFill/>
        </p:spPr>
        <p:txBody>
          <a:bodyPr wrap="none" rtlCol="0">
            <a:spAutoFit/>
          </a:bodyPr>
          <a:lstStyle/>
          <a:p>
            <a:r>
              <a:rPr kumimoji="1" lang="ja-JP" altLang="en-US" sz="2800"/>
              <a:t>度数</a:t>
            </a:r>
          </a:p>
        </p:txBody>
      </p:sp>
      <p:sp>
        <p:nvSpPr>
          <p:cNvPr id="9" name="テキスト ボックス 8">
            <a:extLst>
              <a:ext uri="{FF2B5EF4-FFF2-40B4-BE49-F238E27FC236}">
                <a16:creationId xmlns:a16="http://schemas.microsoft.com/office/drawing/2014/main" id="{A9CE7763-7831-4144-BFD5-DA40976AE4E4}"/>
              </a:ext>
            </a:extLst>
          </p:cNvPr>
          <p:cNvSpPr txBox="1"/>
          <p:nvPr/>
        </p:nvSpPr>
        <p:spPr>
          <a:xfrm>
            <a:off x="2637479" y="1269277"/>
            <a:ext cx="8151642" cy="830997"/>
          </a:xfrm>
          <a:prstGeom prst="rect">
            <a:avLst/>
          </a:prstGeom>
          <a:noFill/>
          <a:ln w="44450">
            <a:solidFill>
              <a:srgbClr val="FF0000"/>
            </a:solidFill>
          </a:ln>
        </p:spPr>
        <p:txBody>
          <a:bodyPr wrap="square" rtlCol="0">
            <a:spAutoFit/>
          </a:bodyPr>
          <a:lstStyle/>
          <a:p>
            <a:r>
              <a:rPr lang="ja-JP" altLang="en-US" sz="2400"/>
              <a:t>階級</a:t>
            </a:r>
            <a:r>
              <a:rPr lang="en-US" altLang="ja-JP" sz="2400" dirty="0"/>
              <a:t>(class):</a:t>
            </a:r>
            <a:r>
              <a:rPr lang="ja-JP" altLang="en-US" sz="2400"/>
              <a:t>観測値の取りうる値をクラス分け</a:t>
            </a:r>
            <a:r>
              <a:rPr lang="en-US" altLang="ja-JP" sz="2400" dirty="0"/>
              <a:t>,bin</a:t>
            </a:r>
          </a:p>
          <a:p>
            <a:r>
              <a:rPr lang="ja-JP" altLang="en-US" sz="2400"/>
              <a:t>度数</a:t>
            </a:r>
            <a:r>
              <a:rPr lang="en-US" altLang="ja-JP" sz="2400" dirty="0"/>
              <a:t>(frequency):</a:t>
            </a:r>
            <a:r>
              <a:rPr lang="ja-JP" altLang="en-US" sz="2400"/>
              <a:t>それぞれの階級で観測値がいくつあるか</a:t>
            </a:r>
          </a:p>
        </p:txBody>
      </p:sp>
      <p:pic>
        <p:nvPicPr>
          <p:cNvPr id="15" name="図 14">
            <a:extLst>
              <a:ext uri="{FF2B5EF4-FFF2-40B4-BE49-F238E27FC236}">
                <a16:creationId xmlns:a16="http://schemas.microsoft.com/office/drawing/2014/main" id="{08A7F3D4-E903-D44C-B8D7-592879EA616E}"/>
              </a:ext>
            </a:extLst>
          </p:cNvPr>
          <p:cNvPicPr>
            <a:picLocks noChangeAspect="1"/>
          </p:cNvPicPr>
          <p:nvPr/>
        </p:nvPicPr>
        <p:blipFill>
          <a:blip r:embed="rId3"/>
          <a:stretch>
            <a:fillRect/>
          </a:stretch>
        </p:blipFill>
        <p:spPr>
          <a:xfrm>
            <a:off x="155708" y="1967793"/>
            <a:ext cx="1701813" cy="4765075"/>
          </a:xfrm>
          <a:prstGeom prst="rect">
            <a:avLst/>
          </a:prstGeom>
        </p:spPr>
      </p:pic>
      <p:sp>
        <p:nvSpPr>
          <p:cNvPr id="17" name="テキスト ボックス 16">
            <a:extLst>
              <a:ext uri="{FF2B5EF4-FFF2-40B4-BE49-F238E27FC236}">
                <a16:creationId xmlns:a16="http://schemas.microsoft.com/office/drawing/2014/main" id="{E5B3D075-4E8D-584C-960A-0369E85A6070}"/>
              </a:ext>
            </a:extLst>
          </p:cNvPr>
          <p:cNvSpPr txBox="1"/>
          <p:nvPr/>
        </p:nvSpPr>
        <p:spPr>
          <a:xfrm>
            <a:off x="4632104" y="2552706"/>
            <a:ext cx="2031325" cy="461665"/>
          </a:xfrm>
          <a:prstGeom prst="rect">
            <a:avLst/>
          </a:prstGeom>
          <a:noFill/>
        </p:spPr>
        <p:txBody>
          <a:bodyPr wrap="none" rtlCol="0">
            <a:spAutoFit/>
          </a:bodyPr>
          <a:lstStyle/>
          <a:p>
            <a:r>
              <a:rPr kumimoji="1" lang="ja-JP" altLang="en-US" sz="2400" b="1">
                <a:solidFill>
                  <a:srgbClr val="FF0000"/>
                </a:solidFill>
              </a:rPr>
              <a:t>ヒストグラム</a:t>
            </a:r>
          </a:p>
        </p:txBody>
      </p:sp>
      <p:sp>
        <p:nvSpPr>
          <p:cNvPr id="18" name="テキスト ボックス 17">
            <a:extLst>
              <a:ext uri="{FF2B5EF4-FFF2-40B4-BE49-F238E27FC236}">
                <a16:creationId xmlns:a16="http://schemas.microsoft.com/office/drawing/2014/main" id="{98B15C2D-4D63-A74D-B2D6-7391DC2F507C}"/>
              </a:ext>
            </a:extLst>
          </p:cNvPr>
          <p:cNvSpPr txBox="1"/>
          <p:nvPr/>
        </p:nvSpPr>
        <p:spPr>
          <a:xfrm>
            <a:off x="98612" y="1460111"/>
            <a:ext cx="1723549" cy="461665"/>
          </a:xfrm>
          <a:prstGeom prst="rect">
            <a:avLst/>
          </a:prstGeom>
          <a:noFill/>
        </p:spPr>
        <p:txBody>
          <a:bodyPr wrap="none" rtlCol="0">
            <a:spAutoFit/>
          </a:bodyPr>
          <a:lstStyle/>
          <a:p>
            <a:r>
              <a:rPr kumimoji="1" lang="ja-JP" altLang="en-US" sz="2400" b="1">
                <a:solidFill>
                  <a:srgbClr val="FF0000"/>
                </a:solidFill>
              </a:rPr>
              <a:t>度数分布表</a:t>
            </a:r>
          </a:p>
        </p:txBody>
      </p:sp>
      <p:sp>
        <p:nvSpPr>
          <p:cNvPr id="19" name="テキスト ボックス 18">
            <a:extLst>
              <a:ext uri="{FF2B5EF4-FFF2-40B4-BE49-F238E27FC236}">
                <a16:creationId xmlns:a16="http://schemas.microsoft.com/office/drawing/2014/main" id="{E9F3E486-7890-AE4C-9741-66EBFA262FCC}"/>
              </a:ext>
            </a:extLst>
          </p:cNvPr>
          <p:cNvSpPr txBox="1"/>
          <p:nvPr/>
        </p:nvSpPr>
        <p:spPr>
          <a:xfrm>
            <a:off x="1852120" y="4215869"/>
            <a:ext cx="697627" cy="707886"/>
          </a:xfrm>
          <a:prstGeom prst="rect">
            <a:avLst/>
          </a:prstGeom>
          <a:noFill/>
        </p:spPr>
        <p:txBody>
          <a:bodyPr wrap="none" rtlCol="0">
            <a:spAutoFit/>
          </a:bodyPr>
          <a:lstStyle/>
          <a:p>
            <a:r>
              <a:rPr kumimoji="1" lang="ja-JP" altLang="en-US" sz="4000" b="1">
                <a:solidFill>
                  <a:srgbClr val="FF0000"/>
                </a:solidFill>
              </a:rPr>
              <a:t>⇨</a:t>
            </a:r>
          </a:p>
        </p:txBody>
      </p:sp>
      <p:cxnSp>
        <p:nvCxnSpPr>
          <p:cNvPr id="21" name="直線コネクタ 20">
            <a:extLst>
              <a:ext uri="{FF2B5EF4-FFF2-40B4-BE49-F238E27FC236}">
                <a16:creationId xmlns:a16="http://schemas.microsoft.com/office/drawing/2014/main" id="{719AFBF2-9CEA-7043-A950-F754485BB068}"/>
              </a:ext>
            </a:extLst>
          </p:cNvPr>
          <p:cNvCxnSpPr>
            <a:stCxn id="18" idx="3"/>
            <a:endCxn id="9" idx="1"/>
          </p:cNvCxnSpPr>
          <p:nvPr/>
        </p:nvCxnSpPr>
        <p:spPr>
          <a:xfrm flipV="1">
            <a:off x="1822161" y="1684776"/>
            <a:ext cx="815318" cy="616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pic>
        <p:nvPicPr>
          <p:cNvPr id="30" name="図 29">
            <a:extLst>
              <a:ext uri="{FF2B5EF4-FFF2-40B4-BE49-F238E27FC236}">
                <a16:creationId xmlns:a16="http://schemas.microsoft.com/office/drawing/2014/main" id="{28E58E19-86DE-C047-8494-3C5EAA12943C}"/>
              </a:ext>
            </a:extLst>
          </p:cNvPr>
          <p:cNvPicPr>
            <a:picLocks noChangeAspect="1"/>
          </p:cNvPicPr>
          <p:nvPr/>
        </p:nvPicPr>
        <p:blipFill>
          <a:blip r:embed="rId4"/>
          <a:stretch>
            <a:fillRect/>
          </a:stretch>
        </p:blipFill>
        <p:spPr>
          <a:xfrm>
            <a:off x="8422558" y="4300855"/>
            <a:ext cx="3429094" cy="2286063"/>
          </a:xfrm>
          <a:prstGeom prst="rect">
            <a:avLst/>
          </a:prstGeom>
        </p:spPr>
      </p:pic>
      <p:pic>
        <p:nvPicPr>
          <p:cNvPr id="32" name="図 31">
            <a:extLst>
              <a:ext uri="{FF2B5EF4-FFF2-40B4-BE49-F238E27FC236}">
                <a16:creationId xmlns:a16="http://schemas.microsoft.com/office/drawing/2014/main" id="{3D31BB16-DFF3-D444-BDA7-60AD1B5F4705}"/>
              </a:ext>
            </a:extLst>
          </p:cNvPr>
          <p:cNvPicPr>
            <a:picLocks noChangeAspect="1"/>
          </p:cNvPicPr>
          <p:nvPr/>
        </p:nvPicPr>
        <p:blipFill>
          <a:blip r:embed="rId5"/>
          <a:stretch>
            <a:fillRect/>
          </a:stretch>
        </p:blipFill>
        <p:spPr>
          <a:xfrm>
            <a:off x="9463580" y="2851595"/>
            <a:ext cx="1628490" cy="1534085"/>
          </a:xfrm>
          <a:prstGeom prst="rect">
            <a:avLst/>
          </a:prstGeom>
        </p:spPr>
      </p:pic>
      <p:sp>
        <p:nvSpPr>
          <p:cNvPr id="24" name="角丸四角形 23">
            <a:extLst>
              <a:ext uri="{FF2B5EF4-FFF2-40B4-BE49-F238E27FC236}">
                <a16:creationId xmlns:a16="http://schemas.microsoft.com/office/drawing/2014/main" id="{03ABB1C9-DAD6-DD41-B45D-FE481B8C9897}"/>
              </a:ext>
            </a:extLst>
          </p:cNvPr>
          <p:cNvSpPr/>
          <p:nvPr/>
        </p:nvSpPr>
        <p:spPr>
          <a:xfrm>
            <a:off x="8161945" y="2379635"/>
            <a:ext cx="3908592" cy="4380353"/>
          </a:xfrm>
          <a:prstGeom prst="roundRect">
            <a:avLst/>
          </a:prstGeom>
          <a:solidFill>
            <a:schemeClr val="bg2">
              <a:lumMod val="10000"/>
              <a:alpha val="31000"/>
            </a:schemeClr>
          </a:solidFill>
          <a:ln>
            <a:solidFill>
              <a:schemeClr val="accent1">
                <a:shade val="50000"/>
                <a:alpha val="2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174949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7.2.4 </a:t>
                </a:r>
                <a:r>
                  <a:rPr lang="ja-JP" altLang="en-US"/>
                  <a:t>単回帰係数の</a:t>
                </a:r>
                <a14:m>
                  <m:oMath xmlns:m="http://schemas.openxmlformats.org/officeDocument/2006/math">
                    <m:r>
                      <a:rPr lang="en-US" altLang="ja-JP" i="1" dirty="0">
                        <a:latin typeface="Cambria Math" panose="02040503050406030204" pitchFamily="18" charset="0"/>
                      </a:rPr>
                      <m:t>𝑡</m:t>
                    </m:r>
                  </m:oMath>
                </a14:m>
                <a:r>
                  <a:rPr lang="ja-JP" altLang="en-US"/>
                  <a:t>検定</a:t>
                </a:r>
                <a:endParaRPr lang="en-US" altLang="ja-JP" dirty="0"/>
              </a:p>
            </p:txBody>
          </p:sp>
        </mc:Choice>
        <mc:Fallback xmlns="">
          <p:sp>
            <p:nvSpPr>
              <p:cNvPr id="2" name="タイトル 1">
                <a:extLst>
                  <a:ext uri="{FF2B5EF4-FFF2-40B4-BE49-F238E27FC236}">
                    <a16:creationId xmlns:a16="http://schemas.microsoft.com/office/drawing/2014/main" id="{FD48CA49-A6A7-410C-83F7-67CD94302279}"/>
                  </a:ext>
                </a:extLst>
              </p:cNvPr>
              <p:cNvSpPr>
                <a:spLocks noGrp="1" noRot="1" noChangeAspect="1" noMove="1" noResize="1" noEditPoints="1" noAdjustHandles="1" noChangeArrowheads="1" noChangeShapeType="1" noTextEdit="1"/>
              </p:cNvSpPr>
              <p:nvPr>
                <p:ph type="title"/>
              </p:nvPr>
            </p:nvSpPr>
            <p:spPr>
              <a:xfrm>
                <a:off x="133865" y="155060"/>
                <a:ext cx="10515600" cy="1325563"/>
              </a:xfrm>
              <a:blipFill>
                <a:blip r:embed="rId3"/>
                <a:stretch>
                  <a:fillRect l="-22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25DBD8C2-DCA8-4C03-B34C-F48B04B72D83}"/>
                  </a:ext>
                </a:extLst>
              </p:cNvPr>
              <p:cNvSpPr/>
              <p:nvPr/>
            </p:nvSpPr>
            <p:spPr>
              <a:xfrm>
                <a:off x="278638" y="1510948"/>
                <a:ext cx="5799921" cy="546560"/>
              </a:xfrm>
              <a:prstGeom prst="rect">
                <a:avLst/>
              </a:prstGeom>
            </p:spPr>
            <p:txBody>
              <a:bodyPr wrap="none">
                <a:spAutoFit/>
              </a:bodyPr>
              <a:lstStyle/>
              <a:p>
                <a:r>
                  <a:rPr lang="ja-JP" altLang="en-US" sz="2800" dirty="0"/>
                  <a:t>標本から得たモデル </a:t>
                </a:r>
                <a:r>
                  <a:rPr lang="en-US" altLang="ja-JP" sz="2800" dirty="0"/>
                  <a:t>:</a:t>
                </a:r>
                <a:r>
                  <a:rPr lang="ja-JP" altLang="en-US" sz="2800" dirty="0"/>
                  <a:t> </a:t>
                </a:r>
                <a14:m>
                  <m:oMath xmlns:m="http://schemas.openxmlformats.org/officeDocument/2006/math">
                    <m:r>
                      <a:rPr lang="en-US" altLang="ja-JP" sz="2800" i="1">
                        <a:latin typeface="Cambria Math" panose="02040503050406030204" pitchFamily="18" charset="0"/>
                      </a:rPr>
                      <m:t>𝑌</m:t>
                    </m:r>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2</m:t>
                        </m:r>
                      </m:sub>
                    </m:sSub>
                    <m:r>
                      <a:rPr lang="en-US" altLang="ja-JP" sz="2800" i="1">
                        <a:latin typeface="Cambria Math" panose="02040503050406030204" pitchFamily="18" charset="0"/>
                      </a:rPr>
                      <m:t>𝑋</m:t>
                    </m:r>
                  </m:oMath>
                </a14:m>
                <a:endParaRPr lang="ja-JP" altLang="en-US" sz="2800" dirty="0"/>
              </a:p>
            </p:txBody>
          </p:sp>
        </mc:Choice>
        <mc:Fallback xmlns="">
          <p:sp>
            <p:nvSpPr>
              <p:cNvPr id="8" name="正方形/長方形 7">
                <a:extLst>
                  <a:ext uri="{FF2B5EF4-FFF2-40B4-BE49-F238E27FC236}">
                    <a16:creationId xmlns:a16="http://schemas.microsoft.com/office/drawing/2014/main" id="{25DBD8C2-DCA8-4C03-B34C-F48B04B72D83}"/>
                  </a:ext>
                </a:extLst>
              </p:cNvPr>
              <p:cNvSpPr>
                <a:spLocks noRot="1" noChangeAspect="1" noMove="1" noResize="1" noEditPoints="1" noAdjustHandles="1" noChangeArrowheads="1" noChangeShapeType="1" noTextEdit="1"/>
              </p:cNvSpPr>
              <p:nvPr/>
            </p:nvSpPr>
            <p:spPr>
              <a:xfrm>
                <a:off x="278638" y="1510948"/>
                <a:ext cx="5799921" cy="546560"/>
              </a:xfrm>
              <a:prstGeom prst="rect">
                <a:avLst/>
              </a:prstGeom>
              <a:blipFill>
                <a:blip r:embed="rId4"/>
                <a:stretch>
                  <a:fillRect l="-2208" t="-6667" b="-311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4BCF1EC-F755-410D-B1A8-B4DB6C215FC8}"/>
                  </a:ext>
                </a:extLst>
              </p:cNvPr>
              <p:cNvSpPr txBox="1"/>
              <p:nvPr/>
            </p:nvSpPr>
            <p:spPr>
              <a:xfrm>
                <a:off x="6826109" y="1543393"/>
                <a:ext cx="4395730" cy="481670"/>
              </a:xfrm>
              <a:prstGeom prst="rect">
                <a:avLst/>
              </a:prstGeom>
              <a:noFill/>
            </p:spPr>
            <p:txBody>
              <a:bodyPr wrap="square" rtlCol="0">
                <a:spAutoFit/>
              </a:bodyPr>
              <a:lstStyle/>
              <a:p>
                <a:r>
                  <a:rPr kumimoji="1" lang="ja-JP" altLang="en-US" sz="2400" dirty="0"/>
                  <a:t>傾き</a:t>
                </a:r>
                <a14:m>
                  <m:oMath xmlns:m="http://schemas.openxmlformats.org/officeDocument/2006/math">
                    <m:sSub>
                      <m:sSubPr>
                        <m:ctrlPr>
                          <a:rPr lang="en-US" altLang="ja-JP" sz="2400" i="1">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ja-JP" altLang="en-US" sz="2400" i="1">
                                <a:latin typeface="Cambria Math" panose="02040503050406030204" pitchFamily="18" charset="0"/>
                              </a:rPr>
                              <m:t>𝛽</m:t>
                            </m:r>
                          </m:e>
                        </m:acc>
                      </m:e>
                      <m:sub>
                        <m:r>
                          <a:rPr lang="en-US" altLang="ja-JP" sz="2400" i="1">
                            <a:latin typeface="Cambria Math" panose="02040503050406030204" pitchFamily="18" charset="0"/>
                          </a:rPr>
                          <m:t>2</m:t>
                        </m:r>
                      </m:sub>
                    </m:sSub>
                  </m:oMath>
                </a14:m>
                <a:r>
                  <a:rPr kumimoji="1" lang="ja-JP" altLang="en-US" sz="2400" dirty="0"/>
                  <a:t>の優位性について検定</a:t>
                </a:r>
              </a:p>
            </p:txBody>
          </p:sp>
        </mc:Choice>
        <mc:Fallback xmlns="">
          <p:sp>
            <p:nvSpPr>
              <p:cNvPr id="15" name="テキスト ボックス 14">
                <a:extLst>
                  <a:ext uri="{FF2B5EF4-FFF2-40B4-BE49-F238E27FC236}">
                    <a16:creationId xmlns:a16="http://schemas.microsoft.com/office/drawing/2014/main" id="{E4BCF1EC-F755-410D-B1A8-B4DB6C215FC8}"/>
                  </a:ext>
                </a:extLst>
              </p:cNvPr>
              <p:cNvSpPr txBox="1">
                <a:spLocks noRot="1" noChangeAspect="1" noMove="1" noResize="1" noEditPoints="1" noAdjustHandles="1" noChangeArrowheads="1" noChangeShapeType="1" noTextEdit="1"/>
              </p:cNvSpPr>
              <p:nvPr/>
            </p:nvSpPr>
            <p:spPr>
              <a:xfrm>
                <a:off x="6826109" y="1543393"/>
                <a:ext cx="4395730" cy="481670"/>
              </a:xfrm>
              <a:prstGeom prst="rect">
                <a:avLst/>
              </a:prstGeom>
              <a:blipFill>
                <a:blip r:embed="rId5"/>
                <a:stretch>
                  <a:fillRect l="-2219" t="-10127" b="-29114"/>
                </a:stretch>
              </a:blipFill>
            </p:spPr>
            <p:txBody>
              <a:bodyPr/>
              <a:lstStyle/>
              <a:p>
                <a:r>
                  <a:rPr lang="ja-JP" altLang="en-US">
                    <a:noFill/>
                  </a:rPr>
                  <a:t> </a:t>
                </a:r>
              </a:p>
            </p:txBody>
          </p:sp>
        </mc:Fallback>
      </mc:AlternateContent>
      <p:sp>
        <p:nvSpPr>
          <p:cNvPr id="16" name="矢印: 下 15">
            <a:extLst>
              <a:ext uri="{FF2B5EF4-FFF2-40B4-BE49-F238E27FC236}">
                <a16:creationId xmlns:a16="http://schemas.microsoft.com/office/drawing/2014/main" id="{2B146281-94AB-4EB6-9284-D72EE0C72212}"/>
              </a:ext>
            </a:extLst>
          </p:cNvPr>
          <p:cNvSpPr/>
          <p:nvPr/>
        </p:nvSpPr>
        <p:spPr>
          <a:xfrm rot="16200000">
            <a:off x="6211499" y="1492435"/>
            <a:ext cx="481670" cy="5835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82D817D0-A6E0-4D14-B9E3-7652FF576583}"/>
              </a:ext>
            </a:extLst>
          </p:cNvPr>
          <p:cNvSpPr/>
          <p:nvPr/>
        </p:nvSpPr>
        <p:spPr>
          <a:xfrm>
            <a:off x="278638" y="1425116"/>
            <a:ext cx="10784097" cy="718224"/>
          </a:xfrm>
          <a:prstGeom prst="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0F40FC72-F99A-4882-98E8-20013779E464}"/>
                  </a:ext>
                </a:extLst>
              </p:cNvPr>
              <p:cNvSpPr txBox="1"/>
              <p:nvPr/>
            </p:nvSpPr>
            <p:spPr>
              <a:xfrm>
                <a:off x="317461" y="2335180"/>
                <a:ext cx="2767809" cy="830997"/>
              </a:xfrm>
              <a:prstGeom prst="rect">
                <a:avLst/>
              </a:prstGeom>
              <a:ln w="19050"/>
            </p:spPr>
            <p:style>
              <a:lnRef idx="2">
                <a:schemeClr val="accent5"/>
              </a:lnRef>
              <a:fillRef idx="1">
                <a:schemeClr val="lt1"/>
              </a:fillRef>
              <a:effectRef idx="0">
                <a:schemeClr val="accent5"/>
              </a:effectRef>
              <a:fontRef idx="minor">
                <a:schemeClr val="dk1"/>
              </a:fontRef>
            </p:style>
            <p:txBody>
              <a:bodyPr wrap="none" rtlCol="0">
                <a:spAutoFit/>
              </a:bodyPr>
              <a:lstStyle/>
              <a:p>
                <a:r>
                  <a:rPr kumimoji="1" lang="ja-JP" altLang="en-US" sz="2400" dirty="0"/>
                  <a:t>母集団 </a:t>
                </a:r>
                <a:r>
                  <a:rPr kumimoji="1" lang="en-US" altLang="ja-JP" sz="2400" dirty="0"/>
                  <a:t>:</a:t>
                </a:r>
                <a:endParaRPr lang="en-US" altLang="ja-JP" sz="2400" dirty="0"/>
              </a:p>
              <a:p>
                <a:pPr/>
                <a14:m>
                  <m:oMathPara xmlns:m="http://schemas.openxmlformats.org/officeDocument/2006/math">
                    <m:oMathParaPr>
                      <m:jc m:val="left"/>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𝑌</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sSub>
                        <m:sSubPr>
                          <m:ctrlPr>
                            <a:rPr lang="en-US" altLang="ja-JP" sz="2400" i="1" smtClean="0">
                              <a:solidFill>
                                <a:srgbClr val="FF0000"/>
                              </a:solidFill>
                              <a:latin typeface="Cambria Math" panose="02040503050406030204" pitchFamily="18" charset="0"/>
                            </a:rPr>
                          </m:ctrlPr>
                        </m:sSubPr>
                        <m:e>
                          <m:r>
                            <a:rPr lang="ja-JP" altLang="en-US" sz="2400" i="1">
                              <a:solidFill>
                                <a:srgbClr val="FF0000"/>
                              </a:solidFill>
                              <a:latin typeface="Cambria Math" panose="02040503050406030204" pitchFamily="18" charset="0"/>
                            </a:rPr>
                            <m:t>𝛽</m:t>
                          </m:r>
                        </m:e>
                        <m:sub>
                          <m:r>
                            <a:rPr lang="en-US" altLang="ja-JP" sz="2400" i="1">
                              <a:solidFill>
                                <a:srgbClr val="FF0000"/>
                              </a:solidFill>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𝜀</m:t>
                          </m:r>
                        </m:e>
                        <m:sub>
                          <m:r>
                            <a:rPr lang="en-US" altLang="ja-JP" sz="2400" i="1">
                              <a:latin typeface="Cambria Math" panose="02040503050406030204" pitchFamily="18" charset="0"/>
                            </a:rPr>
                            <m:t>𝑖</m:t>
                          </m:r>
                        </m:sub>
                      </m:sSub>
                    </m:oMath>
                  </m:oMathPara>
                </a14:m>
                <a:endParaRPr kumimoji="1" lang="ja-JP" altLang="en-US" sz="2400" dirty="0"/>
              </a:p>
            </p:txBody>
          </p:sp>
        </mc:Choice>
        <mc:Fallback xmlns="">
          <p:sp>
            <p:nvSpPr>
              <p:cNvPr id="21" name="テキスト ボックス 20">
                <a:extLst>
                  <a:ext uri="{FF2B5EF4-FFF2-40B4-BE49-F238E27FC236}">
                    <a16:creationId xmlns:a16="http://schemas.microsoft.com/office/drawing/2014/main" id="{0F40FC72-F99A-4882-98E8-20013779E464}"/>
                  </a:ext>
                </a:extLst>
              </p:cNvPr>
              <p:cNvSpPr txBox="1">
                <a:spLocks noRot="1" noChangeAspect="1" noMove="1" noResize="1" noEditPoints="1" noAdjustHandles="1" noChangeArrowheads="1" noChangeShapeType="1" noTextEdit="1"/>
              </p:cNvSpPr>
              <p:nvPr/>
            </p:nvSpPr>
            <p:spPr>
              <a:xfrm>
                <a:off x="317461" y="2335180"/>
                <a:ext cx="2767809" cy="830997"/>
              </a:xfrm>
              <a:prstGeom prst="rect">
                <a:avLst/>
              </a:prstGeom>
              <a:blipFill>
                <a:blip r:embed="rId6"/>
                <a:stretch>
                  <a:fillRect l="-3063" t="-5036" b="-7194"/>
                </a:stretch>
              </a:blipFill>
              <a:ln w="1905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55FEED89-7D60-4E67-BDED-B09FF3C357F4}"/>
                  </a:ext>
                </a:extLst>
              </p:cNvPr>
              <p:cNvSpPr txBox="1"/>
              <p:nvPr/>
            </p:nvSpPr>
            <p:spPr>
              <a:xfrm>
                <a:off x="317461" y="3938244"/>
                <a:ext cx="2767809" cy="851002"/>
              </a:xfrm>
              <a:prstGeom prst="rect">
                <a:avLst/>
              </a:prstGeom>
              <a:ln w="19050"/>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en-US" altLang="ja-JP" sz="2400" dirty="0"/>
                  <a:t>1</a:t>
                </a:r>
                <a:r>
                  <a:rPr kumimoji="1" lang="ja-JP" altLang="en-US" sz="2400" dirty="0"/>
                  <a:t>標本集団</a:t>
                </a:r>
                <a:r>
                  <a:rPr kumimoji="1" lang="en-US" altLang="ja-JP" sz="2400" dirty="0"/>
                  <a:t> </a:t>
                </a:r>
                <a:r>
                  <a:rPr lang="en-US" altLang="ja-JP" sz="2400" dirty="0"/>
                  <a:t>:</a:t>
                </a:r>
              </a:p>
              <a:p>
                <a:pPr/>
                <a14:m>
                  <m:oMathPara xmlns:m="http://schemas.openxmlformats.org/officeDocument/2006/math">
                    <m:oMathParaPr>
                      <m:jc m:val="left"/>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𝑌</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acc>
                            <m:accPr>
                              <m:chr m:val="̂"/>
                              <m:ctrlPr>
                                <a:rPr lang="en-US" altLang="ja-JP" sz="2400" i="1" smtClean="0">
                                  <a:latin typeface="Cambria Math" panose="02040503050406030204" pitchFamily="18" charset="0"/>
                                </a:rPr>
                              </m:ctrlPr>
                            </m:accPr>
                            <m:e>
                              <m:r>
                                <a:rPr lang="ja-JP" altLang="en-US" sz="2400" i="1" smtClean="0">
                                  <a:latin typeface="Cambria Math" panose="02040503050406030204" pitchFamily="18" charset="0"/>
                                </a:rPr>
                                <m:t>𝛽</m:t>
                              </m:r>
                            </m:e>
                          </m:acc>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sSub>
                        <m:sSubPr>
                          <m:ctrlPr>
                            <a:rPr lang="en-US" altLang="ja-JP" sz="2400" i="1" smtClean="0">
                              <a:latin typeface="Cambria Math" panose="02040503050406030204" pitchFamily="18" charset="0"/>
                            </a:rPr>
                          </m:ctrlPr>
                        </m:sSubPr>
                        <m:e>
                          <m:acc>
                            <m:accPr>
                              <m:chr m:val="̂"/>
                              <m:ctrlPr>
                                <a:rPr lang="en-US" altLang="ja-JP" sz="2400" i="1" smtClean="0">
                                  <a:latin typeface="Cambria Math" panose="02040503050406030204" pitchFamily="18" charset="0"/>
                                </a:rPr>
                              </m:ctrlPr>
                            </m:accPr>
                            <m:e>
                              <m:r>
                                <a:rPr lang="ja-JP" altLang="en-US" sz="2400" i="1" smtClean="0">
                                  <a:latin typeface="Cambria Math" panose="02040503050406030204" pitchFamily="18" charset="0"/>
                                </a:rPr>
                                <m:t>𝛽</m:t>
                              </m:r>
                            </m:e>
                          </m:acc>
                        </m:e>
                        <m:sub>
                          <m:r>
                            <a:rPr lang="en-US" altLang="ja-JP" sz="2400" i="1">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acc>
                            <m:accPr>
                              <m:chr m:val="̂"/>
                              <m:ctrlPr>
                                <a:rPr lang="en-US" altLang="ja-JP" sz="2400" i="1" smtClean="0">
                                  <a:latin typeface="Cambria Math" panose="02040503050406030204" pitchFamily="18" charset="0"/>
                                </a:rPr>
                              </m:ctrlPr>
                            </m:accPr>
                            <m:e>
                              <m:r>
                                <a:rPr lang="en-US" altLang="ja-JP" sz="2400" b="0" i="1" smtClean="0">
                                  <a:latin typeface="Cambria Math" panose="02040503050406030204" pitchFamily="18" charset="0"/>
                                </a:rPr>
                                <m:t>𝑒</m:t>
                              </m:r>
                            </m:e>
                          </m:acc>
                        </m:e>
                        <m:sub>
                          <m:r>
                            <a:rPr lang="en-US" altLang="ja-JP" sz="2400" i="1">
                              <a:latin typeface="Cambria Math" panose="02040503050406030204" pitchFamily="18" charset="0"/>
                            </a:rPr>
                            <m:t>𝑖</m:t>
                          </m:r>
                        </m:sub>
                      </m:sSub>
                    </m:oMath>
                  </m:oMathPara>
                </a14:m>
                <a:endParaRPr kumimoji="1" lang="ja-JP" altLang="en-US" sz="2400" dirty="0"/>
              </a:p>
            </p:txBody>
          </p:sp>
        </mc:Choice>
        <mc:Fallback xmlns="">
          <p:sp>
            <p:nvSpPr>
              <p:cNvPr id="22" name="テキスト ボックス 21">
                <a:extLst>
                  <a:ext uri="{FF2B5EF4-FFF2-40B4-BE49-F238E27FC236}">
                    <a16:creationId xmlns:a16="http://schemas.microsoft.com/office/drawing/2014/main" id="{55FEED89-7D60-4E67-BDED-B09FF3C357F4}"/>
                  </a:ext>
                </a:extLst>
              </p:cNvPr>
              <p:cNvSpPr txBox="1">
                <a:spLocks noRot="1" noChangeAspect="1" noMove="1" noResize="1" noEditPoints="1" noAdjustHandles="1" noChangeArrowheads="1" noChangeShapeType="1" noTextEdit="1"/>
              </p:cNvSpPr>
              <p:nvPr/>
            </p:nvSpPr>
            <p:spPr>
              <a:xfrm>
                <a:off x="317461" y="3938244"/>
                <a:ext cx="2767809" cy="851002"/>
              </a:xfrm>
              <a:prstGeom prst="rect">
                <a:avLst/>
              </a:prstGeom>
              <a:blipFill>
                <a:blip r:embed="rId7"/>
                <a:stretch>
                  <a:fillRect l="-3182" t="-2857" b="-7143"/>
                </a:stretch>
              </a:blipFill>
              <a:ln w="19050"/>
            </p:spPr>
            <p:txBody>
              <a:bodyPr/>
              <a:lstStyle/>
              <a:p>
                <a:r>
                  <a:rPr lang="ja-JP" altLang="en-US">
                    <a:noFill/>
                  </a:rPr>
                  <a:t> </a:t>
                </a:r>
              </a:p>
            </p:txBody>
          </p:sp>
        </mc:Fallback>
      </mc:AlternateContent>
      <p:sp>
        <p:nvSpPr>
          <p:cNvPr id="27" name="テキスト ボックス 26">
            <a:extLst>
              <a:ext uri="{FF2B5EF4-FFF2-40B4-BE49-F238E27FC236}">
                <a16:creationId xmlns:a16="http://schemas.microsoft.com/office/drawing/2014/main" id="{B8252CD7-AF59-4FF5-B0C7-1CE6CDDCF28A}"/>
              </a:ext>
            </a:extLst>
          </p:cNvPr>
          <p:cNvSpPr txBox="1"/>
          <p:nvPr/>
        </p:nvSpPr>
        <p:spPr>
          <a:xfrm>
            <a:off x="572137" y="3422631"/>
            <a:ext cx="656942" cy="379370"/>
          </a:xfrm>
          <a:prstGeom prst="rect">
            <a:avLst/>
          </a:prstGeom>
          <a:noFill/>
        </p:spPr>
        <p:txBody>
          <a:bodyPr wrap="square" rtlCol="0">
            <a:spAutoFit/>
          </a:bodyPr>
          <a:lstStyle/>
          <a:p>
            <a:r>
              <a:rPr kumimoji="1" lang="ja-JP" altLang="en-US" dirty="0">
                <a:solidFill>
                  <a:schemeClr val="accent3">
                    <a:lumMod val="75000"/>
                  </a:schemeClr>
                </a:solidFill>
              </a:rPr>
              <a:t>推定</a:t>
            </a:r>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2B42E137-AAC5-489B-A63F-F982141C8523}"/>
                  </a:ext>
                </a:extLst>
              </p:cNvPr>
              <p:cNvSpPr txBox="1"/>
              <p:nvPr/>
            </p:nvSpPr>
            <p:spPr>
              <a:xfrm>
                <a:off x="6672622" y="2586511"/>
                <a:ext cx="3671701" cy="534762"/>
              </a:xfrm>
              <a:prstGeom prst="rect">
                <a:avLst/>
              </a:prstGeom>
              <a:noFill/>
            </p:spPr>
            <p:txBody>
              <a:bodyPr wrap="square" rtlCol="0">
                <a:spAutoFit/>
              </a:bodyPr>
              <a:lstStyle/>
              <a:p>
                <a:r>
                  <a:rPr lang="ja-JP" altLang="en-US" sz="2800" dirty="0"/>
                  <a:t>回帰残差</a:t>
                </a:r>
                <a14:m>
                  <m:oMath xmlns:m="http://schemas.openxmlformats.org/officeDocument/2006/math">
                    <m:r>
                      <a:rPr lang="en-US" altLang="ja-JP" sz="2800" b="0" i="0" dirty="0" smtClean="0">
                        <a:latin typeface="Cambria Math" panose="02040503050406030204" pitchFamily="18" charset="0"/>
                      </a:rPr>
                      <m:t> </m:t>
                    </m:r>
                    <m:r>
                      <a:rPr lang="ja-JP" altLang="en-US" sz="2800" i="1" dirty="0">
                        <a:latin typeface="Cambria Math" panose="02040503050406030204" pitchFamily="18" charset="0"/>
                      </a:rPr>
                      <m:t> </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𝑒</m:t>
                            </m:r>
                          </m:e>
                        </m:acc>
                      </m:e>
                      <m:sub>
                        <m:r>
                          <a:rPr lang="en-US" altLang="ja-JP" sz="2800" i="1">
                            <a:latin typeface="Cambria Math" panose="02040503050406030204" pitchFamily="18" charset="0"/>
                          </a:rPr>
                          <m:t>𝑖</m:t>
                        </m:r>
                      </m:sub>
                    </m:sSub>
                    <m:r>
                      <a:rPr lang="en-US" altLang="ja-JP" sz="2800" b="0" i="0"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𝑌</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acc>
                          <m:accPr>
                            <m:chr m:val="̂"/>
                            <m:ctrlPr>
                              <a:rPr lang="en-US" altLang="ja-JP" sz="2800" i="1" smtClean="0">
                                <a:latin typeface="Cambria Math" panose="02040503050406030204" pitchFamily="18" charset="0"/>
                              </a:rPr>
                            </m:ctrlPr>
                          </m:accPr>
                          <m:e>
                            <m:r>
                              <a:rPr lang="en-US" altLang="ja-JP" sz="2800" b="0" i="1" smtClean="0">
                                <a:latin typeface="Cambria Math" panose="02040503050406030204" pitchFamily="18" charset="0"/>
                              </a:rPr>
                              <m:t>𝑌</m:t>
                            </m:r>
                          </m:e>
                        </m:acc>
                      </m:e>
                      <m:sub>
                        <m:r>
                          <a:rPr lang="en-US" altLang="ja-JP" sz="2800" b="0" i="1" smtClean="0">
                            <a:latin typeface="Cambria Math" panose="02040503050406030204" pitchFamily="18" charset="0"/>
                          </a:rPr>
                          <m:t>𝑖</m:t>
                        </m:r>
                      </m:sub>
                    </m:sSub>
                  </m:oMath>
                </a14:m>
                <a:endParaRPr kumimoji="1" lang="ja-JP" altLang="en-US" sz="2800" dirty="0"/>
              </a:p>
            </p:txBody>
          </p:sp>
        </mc:Choice>
        <mc:Fallback xmlns="">
          <p:sp>
            <p:nvSpPr>
              <p:cNvPr id="35" name="テキスト ボックス 34">
                <a:extLst>
                  <a:ext uri="{FF2B5EF4-FFF2-40B4-BE49-F238E27FC236}">
                    <a16:creationId xmlns:a16="http://schemas.microsoft.com/office/drawing/2014/main" id="{2B42E137-AAC5-489B-A63F-F982141C8523}"/>
                  </a:ext>
                </a:extLst>
              </p:cNvPr>
              <p:cNvSpPr txBox="1">
                <a:spLocks noRot="1" noChangeAspect="1" noMove="1" noResize="1" noEditPoints="1" noAdjustHandles="1" noChangeArrowheads="1" noChangeShapeType="1" noTextEdit="1"/>
              </p:cNvSpPr>
              <p:nvPr/>
            </p:nvSpPr>
            <p:spPr>
              <a:xfrm>
                <a:off x="6672622" y="2586511"/>
                <a:ext cx="3671701" cy="534762"/>
              </a:xfrm>
              <a:prstGeom prst="rect">
                <a:avLst/>
              </a:prstGeom>
              <a:blipFill>
                <a:blip r:embed="rId8"/>
                <a:stretch>
                  <a:fillRect l="-3488" t="-7955" b="-31818"/>
                </a:stretch>
              </a:blipFill>
            </p:spPr>
            <p:txBody>
              <a:bodyPr/>
              <a:lstStyle/>
              <a:p>
                <a:r>
                  <a:rPr lang="ja-JP" altLang="en-US">
                    <a:noFill/>
                  </a:rPr>
                  <a:t> </a:t>
                </a:r>
              </a:p>
            </p:txBody>
          </p:sp>
        </mc:Fallback>
      </mc:AlternateContent>
      <p:sp>
        <p:nvSpPr>
          <p:cNvPr id="36" name="テキスト ボックス 35">
            <a:extLst>
              <a:ext uri="{FF2B5EF4-FFF2-40B4-BE49-F238E27FC236}">
                <a16:creationId xmlns:a16="http://schemas.microsoft.com/office/drawing/2014/main" id="{CA9AF902-EA64-43BE-B28A-E28427700B81}"/>
              </a:ext>
            </a:extLst>
          </p:cNvPr>
          <p:cNvSpPr txBox="1"/>
          <p:nvPr/>
        </p:nvSpPr>
        <p:spPr>
          <a:xfrm>
            <a:off x="6465327" y="2231073"/>
            <a:ext cx="65" cy="276999"/>
          </a:xfrm>
          <a:prstGeom prst="rect">
            <a:avLst/>
          </a:prstGeom>
          <a:noFill/>
        </p:spPr>
        <p:txBody>
          <a:bodyPr wrap="none" lIns="0" tIns="0" rIns="0" bIns="0" rtlCol="0">
            <a:spAutoFit/>
          </a:bodyPr>
          <a:lstStyle/>
          <a:p>
            <a:endParaRPr kumimoji="1" lang="ja-JP" altLang="en-US" dirty="0"/>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C20D7934-D8E1-4A95-837F-CD948ACEBAAF}"/>
                  </a:ext>
                </a:extLst>
              </p:cNvPr>
              <p:cNvSpPr txBox="1"/>
              <p:nvPr/>
            </p:nvSpPr>
            <p:spPr>
              <a:xfrm>
                <a:off x="6672622" y="3278615"/>
                <a:ext cx="3973409" cy="703013"/>
              </a:xfrm>
              <a:prstGeom prst="rect">
                <a:avLst/>
              </a:prstGeom>
              <a:noFill/>
            </p:spPr>
            <p:txBody>
              <a:bodyPr wrap="square" rtlCol="0">
                <a:spAutoFit/>
              </a:bodyPr>
              <a:lstStyle/>
              <a:p>
                <a:r>
                  <a:rPr lang="ja-JP" altLang="en-US" sz="2800" dirty="0"/>
                  <a:t>標本分散 </a:t>
                </a:r>
                <a14:m>
                  <m:oMath xmlns:m="http://schemas.openxmlformats.org/officeDocument/2006/math">
                    <m:sSup>
                      <m:sSupPr>
                        <m:ctrlPr>
                          <a:rPr kumimoji="1" lang="en-US" altLang="ja-JP" sz="2800" i="1" smtClean="0">
                            <a:latin typeface="Cambria Math" panose="02040503050406030204" pitchFamily="18" charset="0"/>
                          </a:rPr>
                        </m:ctrlPr>
                      </m:sSupPr>
                      <m:e>
                        <m:r>
                          <a:rPr kumimoji="1" lang="en-US" altLang="ja-JP" sz="2800" b="0" i="1" smtClean="0">
                            <a:latin typeface="Cambria Math" panose="02040503050406030204" pitchFamily="18" charset="0"/>
                          </a:rPr>
                          <m:t>𝑆</m:t>
                        </m:r>
                      </m:e>
                      <m:sup>
                        <m:r>
                          <a:rPr kumimoji="1" lang="en-US" altLang="ja-JP" sz="2800" b="0" i="1" smtClean="0">
                            <a:latin typeface="Cambria Math" panose="02040503050406030204" pitchFamily="18" charset="0"/>
                          </a:rPr>
                          <m:t>2</m:t>
                        </m:r>
                      </m:sup>
                    </m:sSup>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𝑛</m:t>
                        </m:r>
                        <m:r>
                          <a:rPr kumimoji="1" lang="en-US" altLang="ja-JP" sz="2800" b="0" i="1" smtClean="0">
                            <a:latin typeface="Cambria Math" panose="02040503050406030204" pitchFamily="18" charset="0"/>
                          </a:rPr>
                          <m:t>−2</m:t>
                        </m:r>
                      </m:den>
                    </m:f>
                    <m:nary>
                      <m:naryPr>
                        <m:chr m:val="∑"/>
                        <m:subHide m:val="on"/>
                        <m:supHide m:val="on"/>
                        <m:ctrlPr>
                          <a:rPr kumimoji="1" lang="en-US" altLang="ja-JP" sz="2800" b="0" i="1" smtClean="0">
                            <a:latin typeface="Cambria Math" panose="02040503050406030204" pitchFamily="18" charset="0"/>
                          </a:rPr>
                        </m:ctrlPr>
                      </m:naryPr>
                      <m:sub/>
                      <m:sup/>
                      <m:e>
                        <m:sSubSup>
                          <m:sSubSupPr>
                            <m:ctrlPr>
                              <a:rPr lang="en-US" altLang="ja-JP" sz="2800" i="1">
                                <a:latin typeface="Cambria Math" panose="02040503050406030204" pitchFamily="18" charset="0"/>
                              </a:rPr>
                            </m:ctrlPr>
                          </m:sSubSup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𝑒</m:t>
                                </m:r>
                              </m:e>
                            </m:acc>
                          </m:e>
                          <m:sub>
                            <m:r>
                              <a:rPr lang="en-US" altLang="ja-JP" sz="2800" i="1">
                                <a:latin typeface="Cambria Math" panose="02040503050406030204" pitchFamily="18" charset="0"/>
                              </a:rPr>
                              <m:t>𝑖</m:t>
                            </m:r>
                          </m:sub>
                          <m:sup>
                            <m:r>
                              <a:rPr lang="en-US" altLang="ja-JP" sz="2800" i="1">
                                <a:latin typeface="Cambria Math" panose="02040503050406030204" pitchFamily="18" charset="0"/>
                              </a:rPr>
                              <m:t>2</m:t>
                            </m:r>
                          </m:sup>
                        </m:sSubSup>
                      </m:e>
                    </m:nary>
                  </m:oMath>
                </a14:m>
                <a:endParaRPr kumimoji="1" lang="ja-JP" altLang="en-US" sz="2800" dirty="0"/>
              </a:p>
            </p:txBody>
          </p:sp>
        </mc:Choice>
        <mc:Fallback xmlns="">
          <p:sp>
            <p:nvSpPr>
              <p:cNvPr id="37" name="テキスト ボックス 36">
                <a:extLst>
                  <a:ext uri="{FF2B5EF4-FFF2-40B4-BE49-F238E27FC236}">
                    <a16:creationId xmlns:a16="http://schemas.microsoft.com/office/drawing/2014/main" id="{C20D7934-D8E1-4A95-837F-CD948ACEBAAF}"/>
                  </a:ext>
                </a:extLst>
              </p:cNvPr>
              <p:cNvSpPr txBox="1">
                <a:spLocks noRot="1" noChangeAspect="1" noMove="1" noResize="1" noEditPoints="1" noAdjustHandles="1" noChangeArrowheads="1" noChangeShapeType="1" noTextEdit="1"/>
              </p:cNvSpPr>
              <p:nvPr/>
            </p:nvSpPr>
            <p:spPr>
              <a:xfrm>
                <a:off x="6672622" y="3278615"/>
                <a:ext cx="3973409" cy="703013"/>
              </a:xfrm>
              <a:prstGeom prst="rect">
                <a:avLst/>
              </a:prstGeom>
              <a:blipFill>
                <a:blip r:embed="rId9"/>
                <a:stretch>
                  <a:fillRect l="-3226"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9941AD03-6F4B-4717-893F-0EE675EED800}"/>
                  </a:ext>
                </a:extLst>
              </p:cNvPr>
              <p:cNvSpPr txBox="1"/>
              <p:nvPr/>
            </p:nvSpPr>
            <p:spPr>
              <a:xfrm>
                <a:off x="6143016" y="4233818"/>
                <a:ext cx="5760944" cy="969176"/>
              </a:xfrm>
              <a:prstGeom prst="rect">
                <a:avLst/>
              </a:prstGeom>
              <a:noFill/>
            </p:spPr>
            <p:txBody>
              <a:bodyPr wrap="square" rtlCol="0">
                <a:spAutoFit/>
              </a:bodyPr>
              <a:lstStyle/>
              <a:p>
                <a:r>
                  <a:rPr kumimoji="1" lang="ja-JP" altLang="en-US" sz="2800" b="0" dirty="0"/>
                  <a:t>標準誤差 </a:t>
                </a:r>
                <a14:m>
                  <m:oMath xmlns:m="http://schemas.openxmlformats.org/officeDocument/2006/math">
                    <m:r>
                      <a:rPr kumimoji="1" lang="en-US" altLang="ja-JP" sz="2800" b="0" i="1" smtClean="0">
                        <a:latin typeface="Cambria Math" panose="02040503050406030204" pitchFamily="18" charset="0"/>
                      </a:rPr>
                      <m:t>𝑠</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𝑒</m:t>
                    </m:r>
                    <m:r>
                      <a:rPr kumimoji="1" lang="en-US" altLang="ja-JP" sz="2800" b="0" i="1" smtClean="0">
                        <a:latin typeface="Cambria Math" panose="02040503050406030204" pitchFamily="18" charset="0"/>
                      </a:rPr>
                      <m:t>.</m:t>
                    </m:r>
                    <m:d>
                      <m:dPr>
                        <m:ctrlPr>
                          <a:rPr kumimoji="1" lang="en-US" altLang="ja-JP" sz="2800" b="0" i="1" smtClean="0">
                            <a:latin typeface="Cambria Math" panose="02040503050406030204" pitchFamily="18" charset="0"/>
                          </a:rPr>
                        </m:ctrlPr>
                      </m:dPr>
                      <m:e>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2</m:t>
                            </m:r>
                          </m:sub>
                        </m:sSub>
                      </m:e>
                    </m:d>
                    <m:r>
                      <a:rPr kumimoji="1" lang="en-US" altLang="ja-JP" sz="2800" b="0" i="1" smtClean="0">
                        <a:latin typeface="Cambria Math" panose="02040503050406030204" pitchFamily="18" charset="0"/>
                      </a:rPr>
                      <m:t>=</m:t>
                    </m:r>
                    <m:rad>
                      <m:radPr>
                        <m:degHide m:val="on"/>
                        <m:ctrlPr>
                          <a:rPr kumimoji="1" lang="en-US" altLang="ja-JP" sz="2800" b="0" i="1" smtClean="0">
                            <a:latin typeface="Cambria Math" panose="02040503050406030204" pitchFamily="18" charset="0"/>
                          </a:rPr>
                        </m:ctrlPr>
                      </m:radPr>
                      <m:deg/>
                      <m:e>
                        <m:f>
                          <m:fPr>
                            <m:type m:val="skw"/>
                            <m:ctrlPr>
                              <a:rPr kumimoji="1" lang="en-US" altLang="ja-JP" sz="2800" b="0" i="1" smtClean="0">
                                <a:latin typeface="Cambria Math" panose="02040503050406030204" pitchFamily="18" charset="0"/>
                              </a:rPr>
                            </m:ctrlPr>
                          </m:fPr>
                          <m:num>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𝑆</m:t>
                                </m:r>
                              </m:e>
                              <m:sup>
                                <m:r>
                                  <a:rPr lang="en-US" altLang="ja-JP" sz="2800" i="1">
                                    <a:latin typeface="Cambria Math" panose="02040503050406030204" pitchFamily="18" charset="0"/>
                                  </a:rPr>
                                  <m:t>2</m:t>
                                </m:r>
                              </m:sup>
                            </m:sSup>
                          </m:num>
                          <m:den>
                            <m:nary>
                              <m:naryPr>
                                <m:chr m:val="∑"/>
                                <m:subHide m:val="on"/>
                                <m:supHide m:val="on"/>
                                <m:ctrlPr>
                                  <a:rPr kumimoji="1" lang="en-US" altLang="ja-JP" sz="2800" b="0" i="1" smtClean="0">
                                    <a:latin typeface="Cambria Math" panose="02040503050406030204" pitchFamily="18" charset="0"/>
                                  </a:rPr>
                                </m:ctrlPr>
                              </m:naryPr>
                              <m:sub/>
                              <m:sup/>
                              <m:e>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𝑋</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m:t>
                                    </m:r>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𝑋</m:t>
                                        </m:r>
                                      </m:e>
                                    </m:acc>
                                    <m:r>
                                      <a:rPr kumimoji="1" lang="en-US" altLang="ja-JP" sz="2800" b="0" i="1" smtClean="0">
                                        <a:latin typeface="Cambria Math" panose="02040503050406030204" pitchFamily="18" charset="0"/>
                                      </a:rPr>
                                      <m:t>)</m:t>
                                    </m:r>
                                  </m:e>
                                  <m:sup>
                                    <m:r>
                                      <a:rPr kumimoji="1" lang="en-US" altLang="ja-JP" sz="2800" b="0" i="1" smtClean="0">
                                        <a:latin typeface="Cambria Math" panose="02040503050406030204" pitchFamily="18" charset="0"/>
                                      </a:rPr>
                                      <m:t>2</m:t>
                                    </m:r>
                                  </m:sup>
                                </m:sSup>
                              </m:e>
                            </m:nary>
                          </m:den>
                        </m:f>
                      </m:e>
                    </m:rad>
                  </m:oMath>
                </a14:m>
                <a:endParaRPr kumimoji="1" lang="ja-JP" altLang="en-US" sz="2800" dirty="0"/>
              </a:p>
            </p:txBody>
          </p:sp>
        </mc:Choice>
        <mc:Fallback xmlns="">
          <p:sp>
            <p:nvSpPr>
              <p:cNvPr id="38" name="テキスト ボックス 37">
                <a:extLst>
                  <a:ext uri="{FF2B5EF4-FFF2-40B4-BE49-F238E27FC236}">
                    <a16:creationId xmlns:a16="http://schemas.microsoft.com/office/drawing/2014/main" id="{9941AD03-6F4B-4717-893F-0EE675EED800}"/>
                  </a:ext>
                </a:extLst>
              </p:cNvPr>
              <p:cNvSpPr txBox="1">
                <a:spLocks noRot="1" noChangeAspect="1" noMove="1" noResize="1" noEditPoints="1" noAdjustHandles="1" noChangeArrowheads="1" noChangeShapeType="1" noTextEdit="1"/>
              </p:cNvSpPr>
              <p:nvPr/>
            </p:nvSpPr>
            <p:spPr>
              <a:xfrm>
                <a:off x="6143016" y="4233818"/>
                <a:ext cx="5760944" cy="969176"/>
              </a:xfrm>
              <a:prstGeom prst="rect">
                <a:avLst/>
              </a:prstGeom>
              <a:blipFill>
                <a:blip r:embed="rId10"/>
                <a:stretch>
                  <a:fillRect l="-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D03D4424-DFAC-4FCD-A974-B197EBA589EC}"/>
                  </a:ext>
                </a:extLst>
              </p:cNvPr>
              <p:cNvSpPr txBox="1"/>
              <p:nvPr/>
            </p:nvSpPr>
            <p:spPr>
              <a:xfrm>
                <a:off x="0" y="5352895"/>
                <a:ext cx="5298106" cy="10444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2</m:t>
                          </m:r>
                        </m:sub>
                      </m:sSub>
                      <m:r>
                        <a:rPr lang="ja-JP" altLang="en-US" sz="2800" i="1">
                          <a:latin typeface="Cambria Math" panose="02040503050406030204" pitchFamily="18" charset="0"/>
                        </a:rPr>
                        <m:t>の分布</m:t>
                      </m:r>
                      <m:r>
                        <a:rPr lang="en-US" altLang="ja-JP" sz="2800" b="0" i="1" smtClean="0">
                          <a:latin typeface="Cambria Math" panose="02040503050406030204" pitchFamily="18" charset="0"/>
                        </a:rPr>
                        <m:t> </m:t>
                      </m:r>
                      <m:r>
                        <a:rPr lang="en-US" altLang="ja-JP" sz="2800" i="1">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 </m:t>
                      </m:r>
                      <m:r>
                        <a:rPr lang="el-GR" altLang="ja-JP" sz="2800" i="1" smtClean="0">
                          <a:latin typeface="Cambria Math" panose="02040503050406030204" pitchFamily="18" charset="0"/>
                          <a:ea typeface="Cambria Math" panose="02040503050406030204" pitchFamily="18" charset="0"/>
                        </a:rPr>
                        <m:t>𝛮</m:t>
                      </m:r>
                      <m:r>
                        <a:rPr lang="en-US" altLang="ja-JP" sz="2800" b="0" i="1" smtClean="0">
                          <a:latin typeface="Cambria Math" panose="02040503050406030204" pitchFamily="18" charset="0"/>
                          <a:ea typeface="Cambria Math" panose="02040503050406030204" pitchFamily="18" charset="0"/>
                        </a:rPr>
                        <m:t>(</m:t>
                      </m:r>
                      <m:sSub>
                        <m:sSubPr>
                          <m:ctrlPr>
                            <a:rPr lang="en-US" altLang="ja-JP" sz="2800" i="1" smtClean="0">
                              <a:solidFill>
                                <a:srgbClr val="FF0000"/>
                              </a:solidFill>
                              <a:latin typeface="Cambria Math" panose="02040503050406030204" pitchFamily="18" charset="0"/>
                            </a:rPr>
                          </m:ctrlPr>
                        </m:sSubPr>
                        <m:e>
                          <m:r>
                            <a:rPr lang="ja-JP" altLang="en-US" sz="2800" i="1">
                              <a:solidFill>
                                <a:srgbClr val="FF0000"/>
                              </a:solidFill>
                              <a:latin typeface="Cambria Math" panose="02040503050406030204" pitchFamily="18" charset="0"/>
                            </a:rPr>
                            <m:t>𝛽</m:t>
                          </m:r>
                        </m:e>
                        <m:sub>
                          <m:r>
                            <a:rPr lang="en-US" altLang="ja-JP" sz="2800" i="1">
                              <a:solidFill>
                                <a:srgbClr val="FF0000"/>
                              </a:solidFill>
                              <a:latin typeface="Cambria Math" panose="02040503050406030204" pitchFamily="18" charset="0"/>
                            </a:rPr>
                            <m:t>2</m:t>
                          </m:r>
                        </m:sub>
                      </m:sSub>
                      <m:r>
                        <a:rPr lang="en-US" altLang="ja-JP" sz="2800" b="0" i="1" smtClean="0">
                          <a:latin typeface="Cambria Math" panose="02040503050406030204" pitchFamily="18" charset="0"/>
                          <a:ea typeface="Cambria Math" panose="02040503050406030204" pitchFamily="18" charset="0"/>
                        </a:rPr>
                        <m:t>,</m:t>
                      </m:r>
                      <m:f>
                        <m:fPr>
                          <m:ctrlPr>
                            <a:rPr lang="en-US" altLang="ja-JP" sz="2800" b="0" i="1" smtClean="0">
                              <a:latin typeface="Cambria Math" panose="02040503050406030204" pitchFamily="18" charset="0"/>
                              <a:ea typeface="Cambria Math" panose="02040503050406030204" pitchFamily="18" charset="0"/>
                            </a:rPr>
                          </m:ctrlPr>
                        </m:fPr>
                        <m:num>
                          <m:sSup>
                            <m:sSupPr>
                              <m:ctrlPr>
                                <a:rPr lang="en-US" altLang="ja-JP" sz="2800" b="0" i="1" smtClean="0">
                                  <a:solidFill>
                                    <a:schemeClr val="accent1">
                                      <a:lumMod val="75000"/>
                                    </a:schemeClr>
                                  </a:solidFill>
                                  <a:latin typeface="Cambria Math" panose="02040503050406030204" pitchFamily="18" charset="0"/>
                                  <a:ea typeface="Cambria Math" panose="02040503050406030204" pitchFamily="18" charset="0"/>
                                </a:rPr>
                              </m:ctrlPr>
                            </m:sSupPr>
                            <m:e>
                              <m:r>
                                <a:rPr lang="ja-JP" altLang="en-US" sz="2800" b="0" i="1" smtClean="0">
                                  <a:solidFill>
                                    <a:schemeClr val="accent1">
                                      <a:lumMod val="75000"/>
                                    </a:schemeClr>
                                  </a:solidFill>
                                  <a:latin typeface="Cambria Math" panose="02040503050406030204" pitchFamily="18" charset="0"/>
                                  <a:ea typeface="Cambria Math" panose="02040503050406030204" pitchFamily="18" charset="0"/>
                                </a:rPr>
                                <m:t>𝜎</m:t>
                              </m:r>
                            </m:e>
                            <m:sup>
                              <m:r>
                                <a:rPr lang="en-US" altLang="ja-JP" sz="2800" b="0" i="1" smtClean="0">
                                  <a:solidFill>
                                    <a:schemeClr val="accent1">
                                      <a:lumMod val="75000"/>
                                    </a:schemeClr>
                                  </a:solidFill>
                                  <a:latin typeface="Cambria Math" panose="02040503050406030204" pitchFamily="18" charset="0"/>
                                  <a:ea typeface="Cambria Math" panose="02040503050406030204" pitchFamily="18" charset="0"/>
                                </a:rPr>
                                <m:t>2</m:t>
                              </m:r>
                            </m:sup>
                          </m:sSup>
                        </m:num>
                        <m:den>
                          <m:nary>
                            <m:naryPr>
                              <m:chr m:val="∑"/>
                              <m:subHide m:val="on"/>
                              <m:supHide m:val="on"/>
                              <m:ctrlPr>
                                <a:rPr lang="en-US" altLang="ja-JP" sz="2800" i="1">
                                  <a:latin typeface="Cambria Math" panose="02040503050406030204" pitchFamily="18" charset="0"/>
                                </a:rPr>
                              </m:ctrlPr>
                            </m:naryPr>
                            <m:sub/>
                            <m:sup/>
                            <m:e>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r>
                                    <a:rPr lang="en-US" altLang="ja-JP" sz="2800" i="1">
                                      <a:latin typeface="Cambria Math" panose="02040503050406030204" pitchFamily="18" charset="0"/>
                                    </a:rPr>
                                    <m:t>−</m:t>
                                  </m:r>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𝑋</m:t>
                                      </m:r>
                                    </m:e>
                                  </m:acc>
                                  <m:r>
                                    <a:rPr lang="en-US" altLang="ja-JP" sz="2800" i="1">
                                      <a:latin typeface="Cambria Math" panose="02040503050406030204" pitchFamily="18" charset="0"/>
                                    </a:rPr>
                                    <m:t>)</m:t>
                                  </m:r>
                                </m:e>
                                <m:sup>
                                  <m:r>
                                    <a:rPr lang="en-US" altLang="ja-JP" sz="2800" i="1">
                                      <a:latin typeface="Cambria Math" panose="02040503050406030204" pitchFamily="18" charset="0"/>
                                    </a:rPr>
                                    <m:t>2</m:t>
                                  </m:r>
                                </m:sup>
                              </m:sSup>
                            </m:e>
                          </m:nary>
                        </m:den>
                      </m:f>
                      <m:r>
                        <a:rPr lang="en-US" altLang="ja-JP" sz="2800" b="0" i="1" smtClean="0">
                          <a:latin typeface="Cambria Math" panose="02040503050406030204" pitchFamily="18" charset="0"/>
                          <a:ea typeface="Cambria Math" panose="02040503050406030204" pitchFamily="18" charset="0"/>
                        </a:rPr>
                        <m:t>)</m:t>
                      </m:r>
                    </m:oMath>
                  </m:oMathPara>
                </a14:m>
                <a:endParaRPr kumimoji="1" lang="ja-JP" altLang="en-US" sz="2800" i="1" dirty="0"/>
              </a:p>
            </p:txBody>
          </p:sp>
        </mc:Choice>
        <mc:Fallback xmlns="">
          <p:sp>
            <p:nvSpPr>
              <p:cNvPr id="4" name="テキスト ボックス 3">
                <a:extLst>
                  <a:ext uri="{FF2B5EF4-FFF2-40B4-BE49-F238E27FC236}">
                    <a16:creationId xmlns:a16="http://schemas.microsoft.com/office/drawing/2014/main" id="{D03D4424-DFAC-4FCD-A974-B197EBA589EC}"/>
                  </a:ext>
                </a:extLst>
              </p:cNvPr>
              <p:cNvSpPr txBox="1">
                <a:spLocks noRot="1" noChangeAspect="1" noMove="1" noResize="1" noEditPoints="1" noAdjustHandles="1" noChangeArrowheads="1" noChangeShapeType="1" noTextEdit="1"/>
              </p:cNvSpPr>
              <p:nvPr/>
            </p:nvSpPr>
            <p:spPr>
              <a:xfrm>
                <a:off x="0" y="5352895"/>
                <a:ext cx="5298106" cy="1044453"/>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15FF22B7-5900-4AA3-A2F4-FBBAD5EA9614}"/>
                  </a:ext>
                </a:extLst>
              </p:cNvPr>
              <p:cNvSpPr txBox="1"/>
              <p:nvPr/>
            </p:nvSpPr>
            <p:spPr>
              <a:xfrm>
                <a:off x="3904433" y="4281583"/>
                <a:ext cx="1687286" cy="822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𝑌</m:t>
                      </m:r>
                      <m:r>
                        <a:rPr lang="ja-JP" altLang="en-US" sz="2400" i="1">
                          <a:solidFill>
                            <a:schemeClr val="accent1">
                              <a:lumMod val="75000"/>
                            </a:schemeClr>
                          </a:solidFill>
                          <a:latin typeface="Cambria Math" panose="02040503050406030204" pitchFamily="18" charset="0"/>
                          <a:ea typeface="Cambria Math" panose="02040503050406030204" pitchFamily="18" charset="0"/>
                        </a:rPr>
                        <m:t>の</m:t>
                      </m:r>
                      <m:r>
                        <a:rPr lang="ja-JP" altLang="en-US" sz="2400" i="1" smtClean="0">
                          <a:solidFill>
                            <a:schemeClr val="accent1">
                              <a:lumMod val="75000"/>
                            </a:schemeClr>
                          </a:solidFill>
                          <a:latin typeface="Cambria Math" panose="02040503050406030204" pitchFamily="18" charset="0"/>
                          <a:ea typeface="Cambria Math" panose="02040503050406030204" pitchFamily="18" charset="0"/>
                        </a:rPr>
                        <m:t>分布</m:t>
                      </m:r>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 </m:t>
                      </m:r>
                      <m:r>
                        <a:rPr lang="en-US" altLang="ja-JP" sz="2400" i="1">
                          <a:solidFill>
                            <a:schemeClr val="accent1">
                              <a:lumMod val="75000"/>
                            </a:schemeClr>
                          </a:solidFill>
                          <a:latin typeface="Cambria Math" panose="02040503050406030204" pitchFamily="18" charset="0"/>
                          <a:ea typeface="Cambria Math" panose="02040503050406030204" pitchFamily="18" charset="0"/>
                        </a:rPr>
                        <m:t>~ </m:t>
                      </m:r>
                      <m:r>
                        <a:rPr lang="el-GR" altLang="ja-JP" sz="2400" i="1">
                          <a:solidFill>
                            <a:schemeClr val="accent1">
                              <a:lumMod val="75000"/>
                            </a:schemeClr>
                          </a:solidFill>
                          <a:latin typeface="Cambria Math" panose="02040503050406030204" pitchFamily="18" charset="0"/>
                          <a:ea typeface="Cambria Math" panose="02040503050406030204" pitchFamily="18" charset="0"/>
                        </a:rPr>
                        <m:t>𝛮</m:t>
                      </m:r>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m:t>
                      </m:r>
                      <m:acc>
                        <m:accPr>
                          <m:chr m:val="̅"/>
                          <m:ctrlPr>
                            <a:rPr lang="en-US" altLang="ja-JP" sz="2400" i="1">
                              <a:solidFill>
                                <a:schemeClr val="accent1">
                                  <a:lumMod val="75000"/>
                                </a:schemeClr>
                              </a:solidFill>
                              <a:latin typeface="Cambria Math" panose="02040503050406030204" pitchFamily="18" charset="0"/>
                            </a:rPr>
                          </m:ctrlPr>
                        </m:accPr>
                        <m:e>
                          <m:r>
                            <a:rPr lang="en-US" altLang="ja-JP" sz="2400" i="1">
                              <a:solidFill>
                                <a:schemeClr val="accent1">
                                  <a:lumMod val="75000"/>
                                </a:schemeClr>
                              </a:solidFill>
                              <a:latin typeface="Cambria Math" panose="02040503050406030204" pitchFamily="18" charset="0"/>
                            </a:rPr>
                            <m:t>𝑌</m:t>
                          </m:r>
                        </m:e>
                      </m:acc>
                      <m:r>
                        <a:rPr lang="en-US" altLang="ja-JP" sz="2400" b="0" i="1" smtClean="0">
                          <a:solidFill>
                            <a:schemeClr val="accent1">
                              <a:lumMod val="75000"/>
                            </a:schemeClr>
                          </a:solidFill>
                          <a:latin typeface="Cambria Math" panose="02040503050406030204" pitchFamily="18" charset="0"/>
                        </a:rPr>
                        <m:t>,</m:t>
                      </m:r>
                      <m:sSup>
                        <m:sSupPr>
                          <m:ctrlPr>
                            <a:rPr lang="en-US" altLang="ja-JP" sz="2400" i="1">
                              <a:solidFill>
                                <a:schemeClr val="accent1">
                                  <a:lumMod val="75000"/>
                                </a:schemeClr>
                              </a:solidFill>
                              <a:latin typeface="Cambria Math" panose="02040503050406030204" pitchFamily="18" charset="0"/>
                              <a:ea typeface="Cambria Math" panose="02040503050406030204" pitchFamily="18" charset="0"/>
                            </a:rPr>
                          </m:ctrlPr>
                        </m:sSupPr>
                        <m:e>
                          <m:r>
                            <a:rPr lang="ja-JP" altLang="en-US" sz="2400" i="1">
                              <a:solidFill>
                                <a:schemeClr val="accent1">
                                  <a:lumMod val="75000"/>
                                </a:schemeClr>
                              </a:solidFill>
                              <a:latin typeface="Cambria Math" panose="02040503050406030204" pitchFamily="18" charset="0"/>
                              <a:ea typeface="Cambria Math" panose="02040503050406030204" pitchFamily="18" charset="0"/>
                            </a:rPr>
                            <m:t>𝜎</m:t>
                          </m:r>
                        </m:e>
                        <m:sup>
                          <m:r>
                            <a:rPr lang="en-US" altLang="ja-JP" sz="2400" i="1">
                              <a:solidFill>
                                <a:schemeClr val="accent1">
                                  <a:lumMod val="75000"/>
                                </a:schemeClr>
                              </a:solidFill>
                              <a:latin typeface="Cambria Math" panose="02040503050406030204" pitchFamily="18" charset="0"/>
                              <a:ea typeface="Cambria Math" panose="02040503050406030204" pitchFamily="18" charset="0"/>
                            </a:rPr>
                            <m:t>2</m:t>
                          </m:r>
                        </m:sup>
                      </m:sSup>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m:t>
                      </m:r>
                    </m:oMath>
                  </m:oMathPara>
                </a14:m>
                <a:endParaRPr kumimoji="1" lang="ja-JP" altLang="en-US" sz="2400" dirty="0">
                  <a:solidFill>
                    <a:schemeClr val="accent1">
                      <a:lumMod val="75000"/>
                    </a:schemeClr>
                  </a:solidFill>
                </a:endParaRPr>
              </a:p>
            </p:txBody>
          </p:sp>
        </mc:Choice>
        <mc:Fallback xmlns="">
          <p:sp>
            <p:nvSpPr>
              <p:cNvPr id="7" name="テキスト ボックス 6">
                <a:extLst>
                  <a:ext uri="{FF2B5EF4-FFF2-40B4-BE49-F238E27FC236}">
                    <a16:creationId xmlns:a16="http://schemas.microsoft.com/office/drawing/2014/main" id="{15FF22B7-5900-4AA3-A2F4-FBBAD5EA9614}"/>
                  </a:ext>
                </a:extLst>
              </p:cNvPr>
              <p:cNvSpPr txBox="1">
                <a:spLocks noRot="1" noChangeAspect="1" noMove="1" noResize="1" noEditPoints="1" noAdjustHandles="1" noChangeArrowheads="1" noChangeShapeType="1" noTextEdit="1"/>
              </p:cNvSpPr>
              <p:nvPr/>
            </p:nvSpPr>
            <p:spPr>
              <a:xfrm>
                <a:off x="3904433" y="4281583"/>
                <a:ext cx="1687286" cy="822789"/>
              </a:xfrm>
              <a:prstGeom prst="rect">
                <a:avLst/>
              </a:prstGeom>
              <a:blipFill>
                <a:blip r:embed="rId12"/>
                <a:stretch>
                  <a:fillRect l="-722" r="-1805" b="-8889"/>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F23A8738-BB83-4D8D-BEAE-D27189B88A54}"/>
              </a:ext>
            </a:extLst>
          </p:cNvPr>
          <p:cNvSpPr txBox="1"/>
          <p:nvPr/>
        </p:nvSpPr>
        <p:spPr>
          <a:xfrm>
            <a:off x="846584" y="6303064"/>
            <a:ext cx="1452880" cy="369332"/>
          </a:xfrm>
          <a:prstGeom prst="rect">
            <a:avLst/>
          </a:prstGeom>
          <a:noFill/>
        </p:spPr>
        <p:txBody>
          <a:bodyPr wrap="square" rtlCol="0">
            <a:spAutoFit/>
          </a:bodyPr>
          <a:lstStyle/>
          <a:p>
            <a:r>
              <a:rPr kumimoji="1" lang="ja-JP" altLang="en-US" b="1" dirty="0">
                <a:solidFill>
                  <a:srgbClr val="FF0000"/>
                </a:solidFill>
              </a:rPr>
              <a:t>ここを検証</a:t>
            </a:r>
          </a:p>
        </p:txBody>
      </p:sp>
      <p:cxnSp>
        <p:nvCxnSpPr>
          <p:cNvPr id="23" name="コネクタ: カギ線 22">
            <a:extLst>
              <a:ext uri="{FF2B5EF4-FFF2-40B4-BE49-F238E27FC236}">
                <a16:creationId xmlns:a16="http://schemas.microsoft.com/office/drawing/2014/main" id="{1E652D29-9AF0-4098-A674-CB18F384E064}"/>
              </a:ext>
            </a:extLst>
          </p:cNvPr>
          <p:cNvCxnSpPr>
            <a:cxnSpLocks/>
            <a:stCxn id="21" idx="3"/>
          </p:cNvCxnSpPr>
          <p:nvPr/>
        </p:nvCxnSpPr>
        <p:spPr>
          <a:xfrm>
            <a:off x="3085270" y="2750679"/>
            <a:ext cx="850480" cy="2625766"/>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0" name="矢印: 右 29">
            <a:extLst>
              <a:ext uri="{FF2B5EF4-FFF2-40B4-BE49-F238E27FC236}">
                <a16:creationId xmlns:a16="http://schemas.microsoft.com/office/drawing/2014/main" id="{A91C98D9-FCD8-4F57-ABD9-358D3325B54C}"/>
              </a:ext>
            </a:extLst>
          </p:cNvPr>
          <p:cNvSpPr/>
          <p:nvPr/>
        </p:nvSpPr>
        <p:spPr>
          <a:xfrm rot="16200000">
            <a:off x="579889" y="2978182"/>
            <a:ext cx="638543" cy="1124198"/>
          </a:xfrm>
          <a:prstGeom prst="rightArrow">
            <a:avLst/>
          </a:prstGeom>
          <a:noFill/>
          <a:ln w="19050">
            <a:solidFill>
              <a:schemeClr val="accent3">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右 38">
            <a:extLst>
              <a:ext uri="{FF2B5EF4-FFF2-40B4-BE49-F238E27FC236}">
                <a16:creationId xmlns:a16="http://schemas.microsoft.com/office/drawing/2014/main" id="{6BD76CE0-9804-40FD-AC1C-65AABE801142}"/>
              </a:ext>
            </a:extLst>
          </p:cNvPr>
          <p:cNvSpPr/>
          <p:nvPr/>
        </p:nvSpPr>
        <p:spPr>
          <a:xfrm rot="5400000">
            <a:off x="1849487" y="3005877"/>
            <a:ext cx="638543" cy="1124198"/>
          </a:xfrm>
          <a:prstGeom prst="rightArrow">
            <a:avLst/>
          </a:prstGeom>
          <a:noFill/>
          <a:ln w="19050">
            <a:solidFill>
              <a:schemeClr val="accent3">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2BD8FA03-3CCD-4FEC-B2B1-25DD725CCC13}"/>
              </a:ext>
            </a:extLst>
          </p:cNvPr>
          <p:cNvSpPr txBox="1"/>
          <p:nvPr/>
        </p:nvSpPr>
        <p:spPr>
          <a:xfrm>
            <a:off x="1840287" y="3350843"/>
            <a:ext cx="656942" cy="369332"/>
          </a:xfrm>
          <a:prstGeom prst="rect">
            <a:avLst/>
          </a:prstGeom>
          <a:noFill/>
          <a:ln>
            <a:noFill/>
          </a:ln>
        </p:spPr>
        <p:txBody>
          <a:bodyPr wrap="square" rtlCol="0">
            <a:spAutoFit/>
          </a:bodyPr>
          <a:lstStyle/>
          <a:p>
            <a:r>
              <a:rPr lang="ja-JP" altLang="en-US" dirty="0">
                <a:solidFill>
                  <a:schemeClr val="accent3">
                    <a:lumMod val="75000"/>
                  </a:schemeClr>
                </a:solidFill>
              </a:rPr>
              <a:t>抽出</a:t>
            </a:r>
            <a:endParaRPr kumimoji="1" lang="ja-JP" altLang="en-US" dirty="0">
              <a:solidFill>
                <a:schemeClr val="accent3">
                  <a:lumMod val="75000"/>
                </a:schemeClr>
              </a:solidFill>
            </a:endParaRPr>
          </a:p>
        </p:txBody>
      </p:sp>
      <p:sp>
        <p:nvSpPr>
          <p:cNvPr id="31" name="テキスト ボックス 30">
            <a:extLst>
              <a:ext uri="{FF2B5EF4-FFF2-40B4-BE49-F238E27FC236}">
                <a16:creationId xmlns:a16="http://schemas.microsoft.com/office/drawing/2014/main" id="{949229F8-7D8E-4C4E-8915-5F36A5B29F68}"/>
              </a:ext>
            </a:extLst>
          </p:cNvPr>
          <p:cNvSpPr txBox="1"/>
          <p:nvPr/>
        </p:nvSpPr>
        <p:spPr>
          <a:xfrm>
            <a:off x="233369" y="5129393"/>
            <a:ext cx="2935992" cy="400110"/>
          </a:xfrm>
          <a:prstGeom prst="rect">
            <a:avLst/>
          </a:prstGeom>
          <a:noFill/>
        </p:spPr>
        <p:txBody>
          <a:bodyPr wrap="square" rtlCol="0">
            <a:spAutoFit/>
          </a:bodyPr>
          <a:lstStyle/>
          <a:p>
            <a:pPr algn="ctr"/>
            <a:r>
              <a:rPr kumimoji="1" lang="ja-JP" altLang="en-US" sz="2000" b="1" dirty="0"/>
              <a:t>何度もサンプリング</a:t>
            </a:r>
          </a:p>
        </p:txBody>
      </p:sp>
      <p:sp>
        <p:nvSpPr>
          <p:cNvPr id="41" name="矢印: 右 40">
            <a:extLst>
              <a:ext uri="{FF2B5EF4-FFF2-40B4-BE49-F238E27FC236}">
                <a16:creationId xmlns:a16="http://schemas.microsoft.com/office/drawing/2014/main" id="{45863504-4809-4A7A-A675-6000A5E82523}"/>
              </a:ext>
            </a:extLst>
          </p:cNvPr>
          <p:cNvSpPr/>
          <p:nvPr/>
        </p:nvSpPr>
        <p:spPr>
          <a:xfrm rot="5400000">
            <a:off x="1203315" y="4417161"/>
            <a:ext cx="739418" cy="1688815"/>
          </a:xfrm>
          <a:prstGeom prst="rightArrow">
            <a:avLst/>
          </a:prstGeom>
          <a:noFill/>
          <a:ln w="19050">
            <a:solidFill>
              <a:schemeClr val="accent3">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コネクタ: カギ線 41">
            <a:extLst>
              <a:ext uri="{FF2B5EF4-FFF2-40B4-BE49-F238E27FC236}">
                <a16:creationId xmlns:a16="http://schemas.microsoft.com/office/drawing/2014/main" id="{4FF56324-198C-4392-8819-7103FFB59887}"/>
              </a:ext>
            </a:extLst>
          </p:cNvPr>
          <p:cNvCxnSpPr>
            <a:cxnSpLocks/>
          </p:cNvCxnSpPr>
          <p:nvPr/>
        </p:nvCxnSpPr>
        <p:spPr>
          <a:xfrm flipV="1">
            <a:off x="2145216" y="6181270"/>
            <a:ext cx="620687" cy="294567"/>
          </a:xfrm>
          <a:prstGeom prst="bentConnector3">
            <a:avLst>
              <a:gd name="adj1" fmla="val 10086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C3FFE7BB-E2D3-4A0F-9025-673CBDF961C5}"/>
              </a:ext>
            </a:extLst>
          </p:cNvPr>
          <p:cNvCxnSpPr>
            <a:cxnSpLocks/>
          </p:cNvCxnSpPr>
          <p:nvPr/>
        </p:nvCxnSpPr>
        <p:spPr>
          <a:xfrm>
            <a:off x="5739171" y="2591424"/>
            <a:ext cx="0" cy="3884413"/>
          </a:xfrm>
          <a:prstGeom prst="line">
            <a:avLst/>
          </a:prstGeom>
          <a:ln w="38100">
            <a:solidFill>
              <a:schemeClr val="bg2">
                <a:lumMod val="75000"/>
              </a:schemeClr>
            </a:solidFill>
            <a:prstDash val="solid"/>
          </a:ln>
          <a:effectLst>
            <a:outerShdw blurRad="63500" sx="102000" sy="102000" algn="ctr"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D729FE01-C255-4400-BBF7-3635B694D590}"/>
                  </a:ext>
                </a:extLst>
              </p:cNvPr>
              <p:cNvSpPr txBox="1"/>
              <p:nvPr/>
            </p:nvSpPr>
            <p:spPr>
              <a:xfrm>
                <a:off x="6253649" y="5261568"/>
                <a:ext cx="5650311" cy="1077539"/>
              </a:xfrm>
              <a:prstGeom prst="rect">
                <a:avLst/>
              </a:prstGeom>
              <a:noFill/>
            </p:spPr>
            <p:txBody>
              <a:bodyPr wrap="square" rtlCol="0">
                <a:spAutoFit/>
              </a:bodyPr>
              <a:lstStyle/>
              <a:p>
                <a:r>
                  <a:rPr lang="ja-JP" altLang="en-US" sz="2800" dirty="0"/>
                  <a:t>標本から得られる</a:t>
                </a:r>
                <a14:m>
                  <m:oMath xmlns:m="http://schemas.openxmlformats.org/officeDocument/2006/math">
                    <m:r>
                      <a:rPr lang="en-US" altLang="ja-JP" sz="2800" i="1">
                        <a:latin typeface="Cambria Math" panose="02040503050406030204" pitchFamily="18" charset="0"/>
                      </a:rPr>
                      <m:t>𝑡</m:t>
                    </m:r>
                  </m:oMath>
                </a14:m>
                <a:r>
                  <a:rPr lang="ja-JP" altLang="en-US" sz="2400" dirty="0"/>
                  <a:t>値 </a:t>
                </a:r>
                <a14:m>
                  <m:oMath xmlns:m="http://schemas.openxmlformats.org/officeDocument/2006/math">
                    <m:r>
                      <a:rPr lang="en-US" altLang="ja-JP" sz="3600" i="1">
                        <a:latin typeface="Cambria Math" panose="02040503050406030204" pitchFamily="18" charset="0"/>
                      </a:rPr>
                      <m:t>𝑡</m:t>
                    </m:r>
                    <m:r>
                      <a:rPr lang="en-US" altLang="ja-JP" sz="3600" b="0" i="1" smtClean="0">
                        <a:latin typeface="Cambria Math" panose="02040503050406030204" pitchFamily="18" charset="0"/>
                      </a:rPr>
                      <m:t>=</m:t>
                    </m:r>
                    <m:f>
                      <m:fPr>
                        <m:ctrlPr>
                          <a:rPr lang="en-US" altLang="ja-JP" sz="3600" b="0" i="1" smtClean="0">
                            <a:latin typeface="Cambria Math" panose="02040503050406030204" pitchFamily="18" charset="0"/>
                          </a:rPr>
                        </m:ctrlPr>
                      </m:fPr>
                      <m:num>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2</m:t>
                            </m:r>
                          </m:sub>
                        </m:sSub>
                        <m:r>
                          <a:rPr lang="en-US" altLang="ja-JP" sz="3600" b="0" i="1" smtClean="0">
                            <a:latin typeface="Cambria Math" panose="02040503050406030204" pitchFamily="18" charset="0"/>
                          </a:rPr>
                          <m:t>−</m:t>
                        </m:r>
                        <m:sSub>
                          <m:sSubPr>
                            <m:ctrlPr>
                              <a:rPr lang="en-US" altLang="ja-JP" sz="3600" i="1">
                                <a:solidFill>
                                  <a:srgbClr val="FF0000"/>
                                </a:solidFill>
                                <a:latin typeface="Cambria Math" panose="02040503050406030204" pitchFamily="18" charset="0"/>
                              </a:rPr>
                            </m:ctrlPr>
                          </m:sSubPr>
                          <m:e>
                            <m:r>
                              <a:rPr lang="ja-JP" altLang="en-US" sz="3600" i="1">
                                <a:solidFill>
                                  <a:srgbClr val="FF0000"/>
                                </a:solidFill>
                                <a:latin typeface="Cambria Math" panose="02040503050406030204" pitchFamily="18" charset="0"/>
                              </a:rPr>
                              <m:t>𝛽</m:t>
                            </m:r>
                          </m:e>
                          <m:sub>
                            <m:r>
                              <a:rPr lang="en-US" altLang="ja-JP" sz="3600" i="1">
                                <a:solidFill>
                                  <a:srgbClr val="FF0000"/>
                                </a:solidFill>
                                <a:latin typeface="Cambria Math" panose="02040503050406030204" pitchFamily="18" charset="0"/>
                              </a:rPr>
                              <m:t>2</m:t>
                            </m:r>
                          </m:sub>
                        </m:sSub>
                      </m:num>
                      <m:den>
                        <m:r>
                          <a:rPr lang="en-US" altLang="ja-JP" sz="3600" i="1">
                            <a:latin typeface="Cambria Math" panose="02040503050406030204" pitchFamily="18" charset="0"/>
                          </a:rPr>
                          <m:t>𝑠</m:t>
                        </m:r>
                        <m:r>
                          <a:rPr lang="en-US" altLang="ja-JP" sz="3600" i="1">
                            <a:latin typeface="Cambria Math" panose="02040503050406030204" pitchFamily="18" charset="0"/>
                          </a:rPr>
                          <m:t>.</m:t>
                        </m:r>
                        <m:r>
                          <a:rPr lang="en-US" altLang="ja-JP" sz="3600" i="1">
                            <a:latin typeface="Cambria Math" panose="02040503050406030204" pitchFamily="18" charset="0"/>
                          </a:rPr>
                          <m:t>𝑒</m:t>
                        </m:r>
                        <m:r>
                          <a:rPr lang="en-US" altLang="ja-JP" sz="3600" i="1">
                            <a:latin typeface="Cambria Math" panose="02040503050406030204" pitchFamily="18" charset="0"/>
                          </a:rPr>
                          <m:t>.</m:t>
                        </m:r>
                        <m:d>
                          <m:dPr>
                            <m:ctrlPr>
                              <a:rPr lang="en-US" altLang="ja-JP" sz="3600" i="1">
                                <a:latin typeface="Cambria Math" panose="02040503050406030204" pitchFamily="18" charset="0"/>
                              </a:rPr>
                            </m:ctrlPr>
                          </m:dPr>
                          <m:e>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2</m:t>
                                </m:r>
                              </m:sub>
                            </m:sSub>
                          </m:e>
                        </m:d>
                      </m:den>
                    </m:f>
                  </m:oMath>
                </a14:m>
                <a:endParaRPr kumimoji="1" lang="ja-JP" altLang="en-US" sz="3600" dirty="0"/>
              </a:p>
            </p:txBody>
          </p:sp>
        </mc:Choice>
        <mc:Fallback xmlns="">
          <p:sp>
            <p:nvSpPr>
              <p:cNvPr id="50" name="テキスト ボックス 49">
                <a:extLst>
                  <a:ext uri="{FF2B5EF4-FFF2-40B4-BE49-F238E27FC236}">
                    <a16:creationId xmlns:a16="http://schemas.microsoft.com/office/drawing/2014/main" id="{D729FE01-C255-4400-BBF7-3635B694D590}"/>
                  </a:ext>
                </a:extLst>
              </p:cNvPr>
              <p:cNvSpPr txBox="1">
                <a:spLocks noRot="1" noChangeAspect="1" noMove="1" noResize="1" noEditPoints="1" noAdjustHandles="1" noChangeArrowheads="1" noChangeShapeType="1" noTextEdit="1"/>
              </p:cNvSpPr>
              <p:nvPr/>
            </p:nvSpPr>
            <p:spPr>
              <a:xfrm>
                <a:off x="6253649" y="5261568"/>
                <a:ext cx="5650311" cy="1077539"/>
              </a:xfrm>
              <a:prstGeom prst="rect">
                <a:avLst/>
              </a:prstGeom>
              <a:blipFill>
                <a:blip r:embed="rId13"/>
                <a:stretch>
                  <a:fillRect l="-226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609036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A025147F-882F-4A25-867A-E1D22908F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5455" y="492331"/>
            <a:ext cx="4714009" cy="3142672"/>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68584"/>
                <a:ext cx="10515600" cy="1325563"/>
              </a:xfrm>
            </p:spPr>
            <p:txBody>
              <a:bodyPr/>
              <a:lstStyle/>
              <a:p>
                <a:r>
                  <a:rPr lang="en-US" altLang="ja-JP" dirty="0"/>
                  <a:t>7.2.4 </a:t>
                </a:r>
                <a:r>
                  <a:rPr lang="ja-JP" altLang="en-US"/>
                  <a:t>単回帰係数の</a:t>
                </a:r>
                <a14:m>
                  <m:oMath xmlns:m="http://schemas.openxmlformats.org/officeDocument/2006/math">
                    <m:r>
                      <a:rPr lang="en-US" altLang="ja-JP" i="1" dirty="0">
                        <a:latin typeface="Cambria Math" panose="02040503050406030204" pitchFamily="18" charset="0"/>
                      </a:rPr>
                      <m:t>𝑡</m:t>
                    </m:r>
                  </m:oMath>
                </a14:m>
                <a:r>
                  <a:rPr lang="ja-JP" altLang="en-US"/>
                  <a:t>検定</a:t>
                </a:r>
                <a:endParaRPr kumimoji="1" lang="ja-JP" altLang="en-US" dirty="0"/>
              </a:p>
            </p:txBody>
          </p:sp>
        </mc:Choice>
        <mc:Fallback xmlns="">
          <p:sp>
            <p:nvSpPr>
              <p:cNvPr id="2" name="タイトル 1">
                <a:extLst>
                  <a:ext uri="{FF2B5EF4-FFF2-40B4-BE49-F238E27FC236}">
                    <a16:creationId xmlns:a16="http://schemas.microsoft.com/office/drawing/2014/main" id="{FD48CA49-A6A7-410C-83F7-67CD94302279}"/>
                  </a:ext>
                </a:extLst>
              </p:cNvPr>
              <p:cNvSpPr>
                <a:spLocks noGrp="1" noRot="1" noChangeAspect="1" noMove="1" noResize="1" noEditPoints="1" noAdjustHandles="1" noChangeArrowheads="1" noChangeShapeType="1" noTextEdit="1"/>
              </p:cNvSpPr>
              <p:nvPr>
                <p:ph type="title"/>
              </p:nvPr>
            </p:nvSpPr>
            <p:spPr>
              <a:xfrm>
                <a:off x="133865" y="168584"/>
                <a:ext cx="10515600" cy="1325563"/>
              </a:xfrm>
              <a:blipFill>
                <a:blip r:embed="rId4"/>
                <a:stretch>
                  <a:fillRect l="-22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62C93B4-9D5D-4413-A69D-F3D4874B4147}"/>
                  </a:ext>
                </a:extLst>
              </p:cNvPr>
              <p:cNvSpPr txBox="1"/>
              <p:nvPr/>
            </p:nvSpPr>
            <p:spPr>
              <a:xfrm>
                <a:off x="379869" y="5527398"/>
                <a:ext cx="5662670" cy="1200329"/>
              </a:xfrm>
              <a:prstGeom prst="rect">
                <a:avLst/>
              </a:prstGeom>
              <a:noFill/>
            </p:spPr>
            <p:txBody>
              <a:bodyPr wrap="square" rtlCol="0">
                <a:spAutoFit/>
              </a:bodyPr>
              <a:lstStyle/>
              <a:p>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𝐻</m:t>
                        </m:r>
                      </m:e>
                      <m:sub>
                        <m:r>
                          <a:rPr kumimoji="1" lang="en-US" altLang="ja-JP" sz="2400" b="0" i="1" smtClean="0">
                            <a:latin typeface="Cambria Math" panose="02040503050406030204" pitchFamily="18" charset="0"/>
                          </a:rPr>
                          <m:t>0</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ja-JP" altLang="en-US" sz="2400" b="0" i="1" smtClean="0">
                            <a:latin typeface="Cambria Math" panose="02040503050406030204" pitchFamily="18" charset="0"/>
                          </a:rPr>
                          <m:t>𝛽</m:t>
                        </m:r>
                      </m:e>
                      <m:sub>
                        <m:r>
                          <a:rPr kumimoji="1" lang="en-US" altLang="ja-JP" sz="2400" b="0" i="1" smtClean="0">
                            <a:latin typeface="Cambria Math" panose="02040503050406030204" pitchFamily="18" charset="0"/>
                          </a:rPr>
                          <m:t>2</m:t>
                        </m:r>
                      </m:sub>
                    </m:sSub>
                    <m:r>
                      <a:rPr kumimoji="1" lang="en-US" altLang="ja-JP" sz="2400" b="0" i="1" smtClean="0">
                        <a:latin typeface="Cambria Math" panose="02040503050406030204" pitchFamily="18" charset="0"/>
                      </a:rPr>
                      <m:t>=0</m:t>
                    </m:r>
                  </m:oMath>
                </a14:m>
                <a:r>
                  <a:rPr kumimoji="1" lang="ja-JP" altLang="en-US" sz="2400" dirty="0"/>
                  <a:t>の検定</a:t>
                </a:r>
                <a:endParaRPr kumimoji="1" lang="en-US" altLang="ja-JP" sz="2400" dirty="0"/>
              </a:p>
              <a:p>
                <a:r>
                  <a:rPr kumimoji="1" lang="ja-JP" altLang="en-US" sz="2400"/>
                  <a:t>  採択 ⇒</a:t>
                </a:r>
                <a:r>
                  <a:rPr kumimoji="1" lang="ja-JP" altLang="en-US" sz="2400" dirty="0"/>
                  <a:t>「</a:t>
                </a:r>
                <a14:m>
                  <m:oMath xmlns:m="http://schemas.openxmlformats.org/officeDocument/2006/math">
                    <m:r>
                      <a:rPr kumimoji="1" lang="en-US" altLang="ja-JP" sz="2400" i="1" dirty="0" smtClean="0">
                        <a:latin typeface="Cambria Math" panose="02040503050406030204" pitchFamily="18" charset="0"/>
                      </a:rPr>
                      <m:t>𝑋</m:t>
                    </m:r>
                    <m:r>
                      <a:rPr lang="ja-JP" altLang="en-US" sz="2400" i="1" dirty="0">
                        <a:latin typeface="Cambria Math" panose="02040503050406030204" pitchFamily="18" charset="0"/>
                      </a:rPr>
                      <m:t>で</m:t>
                    </m:r>
                    <m:r>
                      <a:rPr kumimoji="1" lang="en-US" altLang="ja-JP" sz="2400" i="1" dirty="0" smtClean="0">
                        <a:latin typeface="Cambria Math" panose="02040503050406030204" pitchFamily="18" charset="0"/>
                      </a:rPr>
                      <m:t>𝑌</m:t>
                    </m:r>
                    <m:r>
                      <a:rPr lang="ja-JP" altLang="en-US" sz="2400" i="1" dirty="0">
                        <a:latin typeface="Cambria Math" panose="02040503050406030204" pitchFamily="18" charset="0"/>
                      </a:rPr>
                      <m:t>を</m:t>
                    </m:r>
                  </m:oMath>
                </a14:m>
                <a:r>
                  <a:rPr kumimoji="1" lang="ja-JP" altLang="en-US" sz="2400" dirty="0"/>
                  <a:t>説明できていない」</a:t>
                </a:r>
                <a:endParaRPr kumimoji="1" lang="en-US" altLang="ja-JP" sz="2400" dirty="0"/>
              </a:p>
              <a:p>
                <a:r>
                  <a:rPr kumimoji="1" lang="ja-JP" altLang="en-US" sz="2400" dirty="0"/>
                  <a:t>  棄却 ⇒「</a:t>
                </a:r>
                <a14:m>
                  <m:oMath xmlns:m="http://schemas.openxmlformats.org/officeDocument/2006/math">
                    <m:r>
                      <a:rPr lang="en-US" altLang="ja-JP" sz="2400" i="1" dirty="0">
                        <a:latin typeface="Cambria Math" panose="02040503050406030204" pitchFamily="18" charset="0"/>
                      </a:rPr>
                      <m:t>𝑋</m:t>
                    </m:r>
                  </m:oMath>
                </a14:m>
                <a:r>
                  <a:rPr kumimoji="1" lang="ja-JP" altLang="en-US" sz="2400" dirty="0"/>
                  <a:t>は必要な説明変数である」</a:t>
                </a:r>
                <a:endParaRPr kumimoji="1" lang="en-US" altLang="ja-JP" sz="2400" dirty="0"/>
              </a:p>
            </p:txBody>
          </p:sp>
        </mc:Choice>
        <mc:Fallback xmlns="">
          <p:sp>
            <p:nvSpPr>
              <p:cNvPr id="5" name="テキスト ボックス 4">
                <a:extLst>
                  <a:ext uri="{FF2B5EF4-FFF2-40B4-BE49-F238E27FC236}">
                    <a16:creationId xmlns:a16="http://schemas.microsoft.com/office/drawing/2014/main" id="{F62C93B4-9D5D-4413-A69D-F3D4874B4147}"/>
                  </a:ext>
                </a:extLst>
              </p:cNvPr>
              <p:cNvSpPr txBox="1">
                <a:spLocks noRot="1" noChangeAspect="1" noMove="1" noResize="1" noEditPoints="1" noAdjustHandles="1" noChangeArrowheads="1" noChangeShapeType="1" noTextEdit="1"/>
              </p:cNvSpPr>
              <p:nvPr/>
            </p:nvSpPr>
            <p:spPr>
              <a:xfrm>
                <a:off x="379869" y="5527398"/>
                <a:ext cx="5662670" cy="1200329"/>
              </a:xfrm>
              <a:prstGeom prst="rect">
                <a:avLst/>
              </a:prstGeom>
              <a:blipFill>
                <a:blip r:embed="rId5"/>
                <a:stretch>
                  <a:fillRect l="-215" t="-4061" b="-1066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A913E664-4DD2-4201-9D05-59018B22AF08}"/>
                  </a:ext>
                </a:extLst>
              </p:cNvPr>
              <p:cNvSpPr txBox="1"/>
              <p:nvPr/>
            </p:nvSpPr>
            <p:spPr>
              <a:xfrm>
                <a:off x="470672" y="1637404"/>
                <a:ext cx="3591498" cy="830997"/>
              </a:xfrm>
              <a:prstGeom prst="rect">
                <a:avLst/>
              </a:prstGeom>
              <a:noFill/>
            </p:spPr>
            <p:txBody>
              <a:bodyPr wrap="square" rtlCol="0">
                <a:spAutoFit/>
              </a:bodyPr>
              <a:lstStyle/>
              <a:p>
                <a:r>
                  <a:rPr lang="ja-JP" altLang="en-US" sz="2400" u="sng" dirty="0"/>
                  <a:t>仮説の</a:t>
                </a:r>
                <a:r>
                  <a:rPr kumimoji="1" lang="ja-JP" altLang="en-US" sz="2400" u="sng" dirty="0"/>
                  <a:t>母集団</a:t>
                </a:r>
                <a:r>
                  <a:rPr kumimoji="1" lang="ja-JP" altLang="en-US" sz="2400" dirty="0"/>
                  <a:t>から複数回抽出した</a:t>
                </a:r>
                <a14:m>
                  <m:oMath xmlns:m="http://schemas.openxmlformats.org/officeDocument/2006/math">
                    <m:r>
                      <a:rPr kumimoji="1" lang="en-US" altLang="ja-JP" sz="2400" i="1" dirty="0" smtClean="0">
                        <a:latin typeface="Cambria Math" panose="02040503050406030204" pitchFamily="18" charset="0"/>
                      </a:rPr>
                      <m:t>𝑡</m:t>
                    </m:r>
                  </m:oMath>
                </a14:m>
                <a:r>
                  <a:rPr kumimoji="1" lang="ja-JP" altLang="en-US" sz="2400" dirty="0"/>
                  <a:t>値の分布</a:t>
                </a:r>
              </a:p>
            </p:txBody>
          </p:sp>
        </mc:Choice>
        <mc:Fallback xmlns="">
          <p:sp>
            <p:nvSpPr>
              <p:cNvPr id="3" name="テキスト ボックス 2">
                <a:extLst>
                  <a:ext uri="{FF2B5EF4-FFF2-40B4-BE49-F238E27FC236}">
                    <a16:creationId xmlns:a16="http://schemas.microsoft.com/office/drawing/2014/main" id="{A913E664-4DD2-4201-9D05-59018B22AF08}"/>
                  </a:ext>
                </a:extLst>
              </p:cNvPr>
              <p:cNvSpPr txBox="1">
                <a:spLocks noRot="1" noChangeAspect="1" noMove="1" noResize="1" noEditPoints="1" noAdjustHandles="1" noChangeArrowheads="1" noChangeShapeType="1" noTextEdit="1"/>
              </p:cNvSpPr>
              <p:nvPr/>
            </p:nvSpPr>
            <p:spPr>
              <a:xfrm>
                <a:off x="470672" y="1637404"/>
                <a:ext cx="3591498" cy="830997"/>
              </a:xfrm>
              <a:prstGeom prst="rect">
                <a:avLst/>
              </a:prstGeom>
              <a:blipFill>
                <a:blip r:embed="rId6"/>
                <a:stretch>
                  <a:fillRect l="-2547" t="-5882" r="-1188" b="-161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FF3A96E1-5A83-45EE-8503-6C0E9B8F6D47}"/>
                  </a:ext>
                </a:extLst>
              </p:cNvPr>
              <p:cNvSpPr txBox="1"/>
              <p:nvPr/>
            </p:nvSpPr>
            <p:spPr>
              <a:xfrm>
                <a:off x="887924" y="3997175"/>
                <a:ext cx="3053060" cy="830997"/>
              </a:xfrm>
              <a:prstGeom prst="rect">
                <a:avLst/>
              </a:prstGeom>
              <a:noFill/>
            </p:spPr>
            <p:txBody>
              <a:bodyPr wrap="square" rtlCol="0">
                <a:spAutoFit/>
              </a:bodyPr>
              <a:lstStyle/>
              <a:p>
                <a:r>
                  <a:rPr lang="ja-JP" altLang="en-US" sz="2400" dirty="0"/>
                  <a:t>母集団から</a:t>
                </a:r>
                <a:r>
                  <a:rPr lang="en-US" altLang="ja-JP" sz="2400" dirty="0"/>
                  <a:t>1</a:t>
                </a:r>
                <a:r>
                  <a:rPr lang="ja-JP" altLang="en-US" sz="2400" dirty="0"/>
                  <a:t>回</a:t>
                </a:r>
                <a:endParaRPr lang="en-US" altLang="ja-JP" sz="2400" dirty="0"/>
              </a:p>
              <a:p>
                <a:r>
                  <a:rPr lang="ja-JP" altLang="en-US" sz="2400" dirty="0"/>
                  <a:t>抽出した</a:t>
                </a:r>
                <a:r>
                  <a:rPr lang="en-US" altLang="ja-JP" sz="2400" dirty="0"/>
                  <a:t>1</a:t>
                </a:r>
                <a:r>
                  <a:rPr lang="ja-JP" altLang="en-US" sz="2400" dirty="0"/>
                  <a:t>標本の</a:t>
                </a:r>
                <a14:m>
                  <m:oMath xmlns:m="http://schemas.openxmlformats.org/officeDocument/2006/math">
                    <m:r>
                      <a:rPr lang="en-US" altLang="ja-JP" sz="2400" i="1" dirty="0" smtClean="0">
                        <a:latin typeface="Cambria Math" panose="02040503050406030204" pitchFamily="18" charset="0"/>
                      </a:rPr>
                      <m:t>𝑡</m:t>
                    </m:r>
                  </m:oMath>
                </a14:m>
                <a:r>
                  <a:rPr lang="ja-JP" altLang="en-US" sz="2400" dirty="0"/>
                  <a:t>値</a:t>
                </a:r>
                <a:endParaRPr kumimoji="1" lang="ja-JP" altLang="en-US" sz="2400" dirty="0"/>
              </a:p>
            </p:txBody>
          </p:sp>
        </mc:Choice>
        <mc:Fallback xmlns="">
          <p:sp>
            <p:nvSpPr>
              <p:cNvPr id="7" name="テキスト ボックス 6">
                <a:extLst>
                  <a:ext uri="{FF2B5EF4-FFF2-40B4-BE49-F238E27FC236}">
                    <a16:creationId xmlns:a16="http://schemas.microsoft.com/office/drawing/2014/main" id="{FF3A96E1-5A83-45EE-8503-6C0E9B8F6D47}"/>
                  </a:ext>
                </a:extLst>
              </p:cNvPr>
              <p:cNvSpPr txBox="1">
                <a:spLocks noRot="1" noChangeAspect="1" noMove="1" noResize="1" noEditPoints="1" noAdjustHandles="1" noChangeArrowheads="1" noChangeShapeType="1" noTextEdit="1"/>
              </p:cNvSpPr>
              <p:nvPr/>
            </p:nvSpPr>
            <p:spPr>
              <a:xfrm>
                <a:off x="887924" y="3997175"/>
                <a:ext cx="3053060" cy="830997"/>
              </a:xfrm>
              <a:prstGeom prst="rect">
                <a:avLst/>
              </a:prstGeom>
              <a:blipFill>
                <a:blip r:embed="rId7"/>
                <a:stretch>
                  <a:fillRect l="-3200" t="-5882" b="-16176"/>
                </a:stretch>
              </a:blipFill>
            </p:spPr>
            <p:txBody>
              <a:bodyPr/>
              <a:lstStyle/>
              <a:p>
                <a:r>
                  <a:rPr lang="ja-JP" altLang="en-US">
                    <a:noFill/>
                  </a:rPr>
                  <a:t> </a:t>
                </a:r>
              </a:p>
            </p:txBody>
          </p:sp>
        </mc:Fallback>
      </mc:AlternateContent>
      <p:pic>
        <p:nvPicPr>
          <p:cNvPr id="10" name="図 9">
            <a:extLst>
              <a:ext uri="{FF2B5EF4-FFF2-40B4-BE49-F238E27FC236}">
                <a16:creationId xmlns:a16="http://schemas.microsoft.com/office/drawing/2014/main" id="{697FDE49-815A-4CDB-8F01-E0CB55B5D7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35456" y="3756772"/>
            <a:ext cx="4714009" cy="3142672"/>
          </a:xfrm>
          <a:prstGeom prst="rect">
            <a:avLst/>
          </a:prstGeom>
        </p:spPr>
      </p:pic>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B646B120-C037-4EF4-ACF1-60CDCDE269C3}"/>
                  </a:ext>
                </a:extLst>
              </p:cNvPr>
              <p:cNvSpPr txBox="1"/>
              <p:nvPr/>
            </p:nvSpPr>
            <p:spPr>
              <a:xfrm>
                <a:off x="7054965" y="3754903"/>
                <a:ext cx="2114348" cy="369332"/>
              </a:xfrm>
              <a:prstGeom prst="rect">
                <a:avLst/>
              </a:prstGeom>
              <a:noFill/>
            </p:spPr>
            <p:txBody>
              <a:bodyPr wrap="square" rtlCol="0">
                <a:spAutoFit/>
              </a:bodyPr>
              <a:lstStyle/>
              <a:p>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𝐻</m:t>
                        </m:r>
                      </m:e>
                      <m:sub>
                        <m:r>
                          <a:rPr lang="en-US" altLang="ja-JP" i="1">
                            <a:latin typeface="Cambria Math" panose="02040503050406030204" pitchFamily="18" charset="0"/>
                          </a:rPr>
                          <m:t>0</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ja-JP" altLang="en-US" i="1">
                            <a:latin typeface="Cambria Math" panose="02040503050406030204" pitchFamily="18" charset="0"/>
                          </a:rPr>
                          <m:t>𝛽</m:t>
                        </m:r>
                      </m:e>
                      <m:sub>
                        <m:r>
                          <a:rPr lang="en-US" altLang="ja-JP" i="1">
                            <a:latin typeface="Cambria Math" panose="02040503050406030204" pitchFamily="18" charset="0"/>
                          </a:rPr>
                          <m:t>2</m:t>
                        </m:r>
                      </m:sub>
                    </m:sSub>
                    <m:r>
                      <a:rPr lang="en-US" altLang="ja-JP" i="1">
                        <a:latin typeface="Cambria Math" panose="02040503050406030204" pitchFamily="18" charset="0"/>
                      </a:rPr>
                      <m:t>=0</m:t>
                    </m:r>
                  </m:oMath>
                </a14:m>
                <a:r>
                  <a:rPr kumimoji="1" lang="ja-JP" altLang="en-US"/>
                  <a:t>の</a:t>
                </a:r>
                <a:r>
                  <a:rPr kumimoji="1" lang="en-US" altLang="ja-JP" dirty="0"/>
                  <a:t>t</a:t>
                </a:r>
                <a:r>
                  <a:rPr kumimoji="1" lang="ja-JP" altLang="en-US"/>
                  <a:t>分布</a:t>
                </a:r>
                <a:endParaRPr kumimoji="1" lang="ja-JP" altLang="en-US" dirty="0"/>
              </a:p>
            </p:txBody>
          </p:sp>
        </mc:Choice>
        <mc:Fallback xmlns="">
          <p:sp>
            <p:nvSpPr>
              <p:cNvPr id="14" name="テキスト ボックス 13">
                <a:extLst>
                  <a:ext uri="{FF2B5EF4-FFF2-40B4-BE49-F238E27FC236}">
                    <a16:creationId xmlns:a16="http://schemas.microsoft.com/office/drawing/2014/main" id="{B646B120-C037-4EF4-ACF1-60CDCDE269C3}"/>
                  </a:ext>
                </a:extLst>
              </p:cNvPr>
              <p:cNvSpPr txBox="1">
                <a:spLocks noRot="1" noChangeAspect="1" noMove="1" noResize="1" noEditPoints="1" noAdjustHandles="1" noChangeArrowheads="1" noChangeShapeType="1" noTextEdit="1"/>
              </p:cNvSpPr>
              <p:nvPr/>
            </p:nvSpPr>
            <p:spPr>
              <a:xfrm>
                <a:off x="7054965" y="3754903"/>
                <a:ext cx="2114348" cy="369332"/>
              </a:xfrm>
              <a:prstGeom prst="rect">
                <a:avLst/>
              </a:prstGeom>
              <a:blipFill>
                <a:blip r:embed="rId9"/>
                <a:stretch>
                  <a:fillRect t="-6667"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60CE1764-0327-4946-901F-4B5DD8AB2660}"/>
                  </a:ext>
                </a:extLst>
              </p:cNvPr>
              <p:cNvSpPr txBox="1"/>
              <p:nvPr/>
            </p:nvSpPr>
            <p:spPr>
              <a:xfrm>
                <a:off x="7220152" y="478937"/>
                <a:ext cx="2203248" cy="369332"/>
              </a:xfrm>
              <a:prstGeom prst="rect">
                <a:avLst/>
              </a:prstGeom>
              <a:noFill/>
            </p:spPr>
            <p:txBody>
              <a:bodyPr wrap="square" rtlCol="0">
                <a:spAutoFit/>
              </a:bodyPr>
              <a:lstStyle/>
              <a:p>
                <a14:m>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𝐻</m:t>
                        </m:r>
                      </m:e>
                      <m:sub>
                        <m:r>
                          <a:rPr lang="en-US" altLang="ja-JP" i="1">
                            <a:latin typeface="Cambria Math" panose="02040503050406030204" pitchFamily="18" charset="0"/>
                          </a:rPr>
                          <m:t>0</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ja-JP" altLang="en-US" i="1">
                            <a:latin typeface="Cambria Math" panose="02040503050406030204" pitchFamily="18" charset="0"/>
                          </a:rPr>
                          <m:t>𝛽</m:t>
                        </m:r>
                      </m:e>
                      <m:sub>
                        <m:r>
                          <a:rPr lang="en-US" altLang="ja-JP" i="1">
                            <a:latin typeface="Cambria Math" panose="02040503050406030204" pitchFamily="18" charset="0"/>
                          </a:rPr>
                          <m:t>2</m:t>
                        </m:r>
                      </m:sub>
                    </m:sSub>
                    <m:r>
                      <a:rPr lang="en-US" altLang="ja-JP" i="1">
                        <a:latin typeface="Cambria Math" panose="02040503050406030204" pitchFamily="18" charset="0"/>
                      </a:rPr>
                      <m:t>=</m:t>
                    </m:r>
                    <m:r>
                      <a:rPr lang="en-US" altLang="ja-JP" b="0" i="1" smtClean="0">
                        <a:latin typeface="Cambria Math" panose="02040503050406030204" pitchFamily="18" charset="0"/>
                      </a:rPr>
                      <m:t>1.5</m:t>
                    </m:r>
                  </m:oMath>
                </a14:m>
                <a:r>
                  <a:rPr lang="ja-JP" altLang="en-US"/>
                  <a:t>の</a:t>
                </a:r>
                <a:r>
                  <a:rPr lang="en-US" altLang="ja-JP" dirty="0"/>
                  <a:t>t</a:t>
                </a:r>
                <a:r>
                  <a:rPr lang="ja-JP" altLang="en-US"/>
                  <a:t>分布</a:t>
                </a:r>
                <a:endParaRPr kumimoji="1" lang="ja-JP" altLang="en-US" dirty="0"/>
              </a:p>
            </p:txBody>
          </p:sp>
        </mc:Choice>
        <mc:Fallback xmlns="">
          <p:sp>
            <p:nvSpPr>
              <p:cNvPr id="15" name="テキスト ボックス 14">
                <a:extLst>
                  <a:ext uri="{FF2B5EF4-FFF2-40B4-BE49-F238E27FC236}">
                    <a16:creationId xmlns:a16="http://schemas.microsoft.com/office/drawing/2014/main" id="{60CE1764-0327-4946-901F-4B5DD8AB2660}"/>
                  </a:ext>
                </a:extLst>
              </p:cNvPr>
              <p:cNvSpPr txBox="1">
                <a:spLocks noRot="1" noChangeAspect="1" noMove="1" noResize="1" noEditPoints="1" noAdjustHandles="1" noChangeArrowheads="1" noChangeShapeType="1" noTextEdit="1"/>
              </p:cNvSpPr>
              <p:nvPr/>
            </p:nvSpPr>
            <p:spPr>
              <a:xfrm>
                <a:off x="7220152" y="478937"/>
                <a:ext cx="2203248" cy="369332"/>
              </a:xfrm>
              <a:prstGeom prst="rect">
                <a:avLst/>
              </a:prstGeom>
              <a:blipFill>
                <a:blip r:embed="rId10"/>
                <a:stretch>
                  <a:fillRect t="-6667"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9C6F8306-2AAB-4844-AAAC-EE2EE0F809A9}"/>
                  </a:ext>
                </a:extLst>
              </p:cNvPr>
              <p:cNvSpPr txBox="1"/>
              <p:nvPr/>
            </p:nvSpPr>
            <p:spPr>
              <a:xfrm>
                <a:off x="10520309" y="1832835"/>
                <a:ext cx="156439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𝑝</m:t>
                      </m:r>
                      <m:r>
                        <a:rPr lang="en-US" altLang="ja-JP" sz="2400" i="1">
                          <a:latin typeface="Cambria Math" panose="02040503050406030204" pitchFamily="18" charset="0"/>
                        </a:rPr>
                        <m:t>=</m:t>
                      </m:r>
                      <m:r>
                        <a:rPr lang="en-US" altLang="ja-JP" sz="2400" b="0" i="1" smtClean="0">
                          <a:latin typeface="Cambria Math" panose="02040503050406030204" pitchFamily="18" charset="0"/>
                        </a:rPr>
                        <m:t>0.688</m:t>
                      </m:r>
                    </m:oMath>
                  </m:oMathPara>
                </a14:m>
                <a:endParaRPr kumimoji="1" lang="ja-JP" altLang="en-US" sz="2400" dirty="0"/>
              </a:p>
            </p:txBody>
          </p:sp>
        </mc:Choice>
        <mc:Fallback xmlns="">
          <p:sp>
            <p:nvSpPr>
              <p:cNvPr id="16" name="テキスト ボックス 15">
                <a:extLst>
                  <a:ext uri="{FF2B5EF4-FFF2-40B4-BE49-F238E27FC236}">
                    <a16:creationId xmlns:a16="http://schemas.microsoft.com/office/drawing/2014/main" id="{9C6F8306-2AAB-4844-AAAC-EE2EE0F809A9}"/>
                  </a:ext>
                </a:extLst>
              </p:cNvPr>
              <p:cNvSpPr txBox="1">
                <a:spLocks noRot="1" noChangeAspect="1" noMove="1" noResize="1" noEditPoints="1" noAdjustHandles="1" noChangeArrowheads="1" noChangeShapeType="1" noTextEdit="1"/>
              </p:cNvSpPr>
              <p:nvPr/>
            </p:nvSpPr>
            <p:spPr>
              <a:xfrm>
                <a:off x="10520309" y="1832835"/>
                <a:ext cx="1564395" cy="461665"/>
              </a:xfrm>
              <a:prstGeom prst="rect">
                <a:avLst/>
              </a:prstGeom>
              <a:blipFill>
                <a:blip r:embed="rId11"/>
                <a:stretch>
                  <a:fillRect b="-9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89952F3-9162-4F8E-BC61-595E83CAA4C4}"/>
                  </a:ext>
                </a:extLst>
              </p:cNvPr>
              <p:cNvSpPr txBox="1"/>
              <p:nvPr/>
            </p:nvSpPr>
            <p:spPr>
              <a:xfrm>
                <a:off x="10520310" y="5016614"/>
                <a:ext cx="156439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𝑝</m:t>
                      </m:r>
                      <m:r>
                        <a:rPr lang="en-US" altLang="ja-JP" sz="2400" i="1">
                          <a:latin typeface="Cambria Math" panose="02040503050406030204" pitchFamily="18" charset="0"/>
                        </a:rPr>
                        <m:t>=</m:t>
                      </m:r>
                      <m:r>
                        <a:rPr lang="en-US" altLang="ja-JP" sz="2400" b="0" i="1" smtClean="0">
                          <a:latin typeface="Cambria Math" panose="02040503050406030204" pitchFamily="18" charset="0"/>
                        </a:rPr>
                        <m:t>0.006</m:t>
                      </m:r>
                    </m:oMath>
                  </m:oMathPara>
                </a14:m>
                <a:endParaRPr kumimoji="1" lang="ja-JP" altLang="en-US" sz="2400" dirty="0"/>
              </a:p>
            </p:txBody>
          </p:sp>
        </mc:Choice>
        <mc:Fallback xmlns="">
          <p:sp>
            <p:nvSpPr>
              <p:cNvPr id="17" name="テキスト ボックス 16">
                <a:extLst>
                  <a:ext uri="{FF2B5EF4-FFF2-40B4-BE49-F238E27FC236}">
                    <a16:creationId xmlns:a16="http://schemas.microsoft.com/office/drawing/2014/main" id="{589952F3-9162-4F8E-BC61-595E83CAA4C4}"/>
                  </a:ext>
                </a:extLst>
              </p:cNvPr>
              <p:cNvSpPr txBox="1">
                <a:spLocks noRot="1" noChangeAspect="1" noMove="1" noResize="1" noEditPoints="1" noAdjustHandles="1" noChangeArrowheads="1" noChangeShapeType="1" noTextEdit="1"/>
              </p:cNvSpPr>
              <p:nvPr/>
            </p:nvSpPr>
            <p:spPr>
              <a:xfrm>
                <a:off x="10520310" y="5016614"/>
                <a:ext cx="1564395" cy="461665"/>
              </a:xfrm>
              <a:prstGeom prst="rect">
                <a:avLst/>
              </a:prstGeom>
              <a:blipFill>
                <a:blip r:embed="rId12"/>
                <a:stretch>
                  <a:fillRect b="-7895"/>
                </a:stretch>
              </a:blipFill>
            </p:spPr>
            <p:txBody>
              <a:bodyPr/>
              <a:lstStyle/>
              <a:p>
                <a:r>
                  <a:rPr lang="ja-JP" altLang="en-US">
                    <a:noFill/>
                  </a:rPr>
                  <a:t> </a:t>
                </a:r>
              </a:p>
            </p:txBody>
          </p:sp>
        </mc:Fallback>
      </mc:AlternateContent>
      <p:sp>
        <p:nvSpPr>
          <p:cNvPr id="18" name="楕円 17">
            <a:extLst>
              <a:ext uri="{FF2B5EF4-FFF2-40B4-BE49-F238E27FC236}">
                <a16:creationId xmlns:a16="http://schemas.microsoft.com/office/drawing/2014/main" id="{B3A4D4C7-8101-4862-943F-2E36EDB57709}"/>
              </a:ext>
            </a:extLst>
          </p:cNvPr>
          <p:cNvSpPr/>
          <p:nvPr/>
        </p:nvSpPr>
        <p:spPr>
          <a:xfrm>
            <a:off x="69387" y="1228782"/>
            <a:ext cx="4394068" cy="1630496"/>
          </a:xfrm>
          <a:prstGeom prst="ellipse">
            <a:avLst/>
          </a:prstGeom>
          <a:noFill/>
          <a:ln w="571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31F59D46-B57A-401E-9502-572505610693}"/>
              </a:ext>
            </a:extLst>
          </p:cNvPr>
          <p:cNvSpPr/>
          <p:nvPr/>
        </p:nvSpPr>
        <p:spPr>
          <a:xfrm>
            <a:off x="622329" y="3754903"/>
            <a:ext cx="3318655" cy="1315543"/>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右 19">
            <a:extLst>
              <a:ext uri="{FF2B5EF4-FFF2-40B4-BE49-F238E27FC236}">
                <a16:creationId xmlns:a16="http://schemas.microsoft.com/office/drawing/2014/main" id="{09277EC6-F9E0-40C8-B43D-A6BB973D6CCA}"/>
              </a:ext>
            </a:extLst>
          </p:cNvPr>
          <p:cNvSpPr/>
          <p:nvPr/>
        </p:nvSpPr>
        <p:spPr>
          <a:xfrm rot="5400000">
            <a:off x="1929669" y="2952421"/>
            <a:ext cx="692439" cy="819715"/>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079398AE-DBDA-468F-B4F6-F959D11131D8}"/>
                  </a:ext>
                </a:extLst>
              </p:cNvPr>
              <p:cNvSpPr txBox="1"/>
              <p:nvPr/>
            </p:nvSpPr>
            <p:spPr>
              <a:xfrm>
                <a:off x="2615386" y="3091209"/>
                <a:ext cx="3480613" cy="523220"/>
              </a:xfrm>
              <a:prstGeom prst="rect">
                <a:avLst/>
              </a:prstGeom>
              <a:noFill/>
            </p:spPr>
            <p:txBody>
              <a:bodyPr wrap="square" rtlCol="0">
                <a:spAutoFit/>
              </a:bodyPr>
              <a:lstStyle/>
              <a:p>
                <a:r>
                  <a:rPr kumimoji="1" lang="ja-JP" altLang="en-US" sz="2800" b="1" dirty="0"/>
                  <a:t>出現する確率 </a:t>
                </a:r>
                <a:r>
                  <a:rPr kumimoji="1" lang="en-US" altLang="ja-JP" sz="2800" b="1" dirty="0"/>
                  <a:t>:</a:t>
                </a:r>
                <a:r>
                  <a:rPr lang="ja-JP" altLang="en-US" sz="2800" b="1" dirty="0"/>
                  <a:t> </a:t>
                </a:r>
                <a14:m>
                  <m:oMath xmlns:m="http://schemas.openxmlformats.org/officeDocument/2006/math">
                    <m:r>
                      <a:rPr lang="en-US" altLang="ja-JP" sz="2800" b="1" i="1" dirty="0" smtClean="0">
                        <a:solidFill>
                          <a:srgbClr val="FF0000"/>
                        </a:solidFill>
                        <a:latin typeface="Cambria Math" panose="02040503050406030204" pitchFamily="18" charset="0"/>
                      </a:rPr>
                      <m:t>𝒑</m:t>
                    </m:r>
                  </m:oMath>
                </a14:m>
                <a:r>
                  <a:rPr lang="ja-JP" altLang="en-US" sz="2800" b="1" dirty="0">
                    <a:solidFill>
                      <a:srgbClr val="FF0000"/>
                    </a:solidFill>
                  </a:rPr>
                  <a:t>値</a:t>
                </a:r>
                <a:endParaRPr lang="ja-JP" altLang="en-US" sz="2800" b="1" dirty="0"/>
              </a:p>
            </p:txBody>
          </p:sp>
        </mc:Choice>
        <mc:Fallback xmlns="">
          <p:sp>
            <p:nvSpPr>
              <p:cNvPr id="21" name="テキスト ボックス 20">
                <a:extLst>
                  <a:ext uri="{FF2B5EF4-FFF2-40B4-BE49-F238E27FC236}">
                    <a16:creationId xmlns:a16="http://schemas.microsoft.com/office/drawing/2014/main" id="{079398AE-DBDA-468F-B4F6-F959D11131D8}"/>
                  </a:ext>
                </a:extLst>
              </p:cNvPr>
              <p:cNvSpPr txBox="1">
                <a:spLocks noRot="1" noChangeAspect="1" noMove="1" noResize="1" noEditPoints="1" noAdjustHandles="1" noChangeArrowheads="1" noChangeShapeType="1" noTextEdit="1"/>
              </p:cNvSpPr>
              <p:nvPr/>
            </p:nvSpPr>
            <p:spPr>
              <a:xfrm>
                <a:off x="2615386" y="3091209"/>
                <a:ext cx="3480613" cy="523220"/>
              </a:xfrm>
              <a:prstGeom prst="rect">
                <a:avLst/>
              </a:prstGeom>
              <a:blipFill>
                <a:blip r:embed="rId13"/>
                <a:stretch>
                  <a:fillRect l="-3503" t="-11628" b="-3139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429339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7.2.4 </a:t>
                </a:r>
                <a:r>
                  <a:rPr lang="ja-JP" altLang="en-US"/>
                  <a:t>単回帰係数の</a:t>
                </a:r>
                <a14:m>
                  <m:oMath xmlns:m="http://schemas.openxmlformats.org/officeDocument/2006/math">
                    <m:r>
                      <a:rPr lang="en-US" altLang="ja-JP" i="1" dirty="0" smtClean="0">
                        <a:latin typeface="Cambria Math" panose="02040503050406030204" pitchFamily="18" charset="0"/>
                      </a:rPr>
                      <m:t>𝑡</m:t>
                    </m:r>
                  </m:oMath>
                </a14:m>
                <a:r>
                  <a:rPr lang="ja-JP" altLang="en-US"/>
                  <a:t>検定</a:t>
                </a:r>
                <a:endParaRPr kumimoji="1" lang="ja-JP" altLang="en-US" dirty="0"/>
              </a:p>
            </p:txBody>
          </p:sp>
        </mc:Choice>
        <mc:Fallback xmlns="">
          <p:sp>
            <p:nvSpPr>
              <p:cNvPr id="2" name="タイトル 1">
                <a:extLst>
                  <a:ext uri="{FF2B5EF4-FFF2-40B4-BE49-F238E27FC236}">
                    <a16:creationId xmlns:a16="http://schemas.microsoft.com/office/drawing/2014/main" id="{FD48CA49-A6A7-410C-83F7-67CD94302279}"/>
                  </a:ext>
                </a:extLst>
              </p:cNvPr>
              <p:cNvSpPr>
                <a:spLocks noGrp="1" noRot="1" noChangeAspect="1" noMove="1" noResize="1" noEditPoints="1" noAdjustHandles="1" noChangeArrowheads="1" noChangeShapeType="1" noTextEdit="1"/>
              </p:cNvSpPr>
              <p:nvPr>
                <p:ph type="title"/>
              </p:nvPr>
            </p:nvSpPr>
            <p:spPr>
              <a:xfrm>
                <a:off x="133865" y="155060"/>
                <a:ext cx="10515600" cy="1325563"/>
              </a:xfrm>
              <a:blipFill>
                <a:blip r:embed="rId3"/>
                <a:stretch>
                  <a:fillRect l="-2292"/>
                </a:stretch>
              </a:blipFill>
            </p:spPr>
            <p:txBody>
              <a:bodyPr/>
              <a:lstStyle/>
              <a:p>
                <a:r>
                  <a:rPr lang="ja-JP" altLang="en-US">
                    <a:noFill/>
                  </a:rPr>
                  <a:t> </a:t>
                </a:r>
              </a:p>
            </p:txBody>
          </p:sp>
        </mc:Fallback>
      </mc:AlternateContent>
      <p:pic>
        <p:nvPicPr>
          <p:cNvPr id="9" name="図 8">
            <a:extLst>
              <a:ext uri="{FF2B5EF4-FFF2-40B4-BE49-F238E27FC236}">
                <a16:creationId xmlns:a16="http://schemas.microsoft.com/office/drawing/2014/main" id="{0A762454-C318-4DCF-A449-5C0295274B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0603" y="1549078"/>
            <a:ext cx="7730794" cy="5153862"/>
          </a:xfrm>
          <a:prstGeom prst="rect">
            <a:avLst/>
          </a:prstGeom>
        </p:spPr>
      </p:pic>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A174223E-AA5A-45C6-9438-CC5AE012B495}"/>
                  </a:ext>
                </a:extLst>
              </p:cNvPr>
              <p:cNvSpPr txBox="1"/>
              <p:nvPr/>
            </p:nvSpPr>
            <p:spPr>
              <a:xfrm>
                <a:off x="3206975" y="1549078"/>
                <a:ext cx="5778049" cy="461665"/>
              </a:xfrm>
              <a:prstGeom prst="rect">
                <a:avLst/>
              </a:prstGeom>
              <a:noFill/>
            </p:spPr>
            <p:txBody>
              <a:bodyPr wrap="square" rtlCol="0">
                <a:spAutoFit/>
              </a:bodyPr>
              <a:lstStyle/>
              <a:p>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𝐻</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2</m:t>
                        </m:r>
                      </m:sub>
                    </m:sSub>
                  </m:oMath>
                </a14:m>
                <a:r>
                  <a:rPr kumimoji="1" lang="en-US" altLang="ja-JP" sz="2400" b="1" dirty="0"/>
                  <a:t>=</a:t>
                </a:r>
                <a:r>
                  <a:rPr kumimoji="1" lang="en-US" altLang="ja-JP" sz="2400" dirty="0"/>
                  <a:t>0.00~3.00</a:t>
                </a:r>
                <a:r>
                  <a:rPr kumimoji="1" lang="ja-JP" altLang="en-US" sz="2400" dirty="0"/>
                  <a:t>まで</a:t>
                </a:r>
                <a:r>
                  <a:rPr kumimoji="1" lang="en-US" altLang="ja-JP" sz="2400" dirty="0"/>
                  <a:t>0.01</a:t>
                </a:r>
                <a:r>
                  <a:rPr kumimoji="1" lang="ja-JP" altLang="en-US" sz="2400" dirty="0"/>
                  <a:t>刻みで</a:t>
                </a:r>
                <a14:m>
                  <m:oMath xmlns:m="http://schemas.openxmlformats.org/officeDocument/2006/math">
                    <m:r>
                      <a:rPr kumimoji="1" lang="en-US" altLang="ja-JP" sz="2400" b="0" i="1" dirty="0" smtClean="0">
                        <a:latin typeface="Cambria Math" panose="02040503050406030204" pitchFamily="18" charset="0"/>
                      </a:rPr>
                      <m:t>𝑡</m:t>
                    </m:r>
                  </m:oMath>
                </a14:m>
                <a:r>
                  <a:rPr kumimoji="1" lang="ja-JP" altLang="en-US" sz="2400" dirty="0"/>
                  <a:t>検定</a:t>
                </a:r>
              </a:p>
            </p:txBody>
          </p:sp>
        </mc:Choice>
        <mc:Fallback xmlns="">
          <p:sp>
            <p:nvSpPr>
              <p:cNvPr id="4" name="テキスト ボックス 3">
                <a:extLst>
                  <a:ext uri="{FF2B5EF4-FFF2-40B4-BE49-F238E27FC236}">
                    <a16:creationId xmlns:a16="http://schemas.microsoft.com/office/drawing/2014/main" id="{A174223E-AA5A-45C6-9438-CC5AE012B495}"/>
                  </a:ext>
                </a:extLst>
              </p:cNvPr>
              <p:cNvSpPr txBox="1">
                <a:spLocks noRot="1" noChangeAspect="1" noMove="1" noResize="1" noEditPoints="1" noAdjustHandles="1" noChangeArrowheads="1" noChangeShapeType="1" noTextEdit="1"/>
              </p:cNvSpPr>
              <p:nvPr/>
            </p:nvSpPr>
            <p:spPr>
              <a:xfrm>
                <a:off x="3206975" y="1549078"/>
                <a:ext cx="5778049" cy="461665"/>
              </a:xfrm>
              <a:prstGeom prst="rect">
                <a:avLst/>
              </a:prstGeom>
              <a:blipFill>
                <a:blip r:embed="rId5"/>
                <a:stretch>
                  <a:fillRect l="-220" t="-8108" b="-2973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961209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6A9BB735-9BE7-574C-9B70-9A1B0CCFD17B}"/>
                  </a:ext>
                </a:extLst>
              </p:cNvPr>
              <p:cNvSpPr>
                <a:spLocks noGrp="1"/>
              </p:cNvSpPr>
              <p:nvPr>
                <p:ph type="title"/>
              </p:nvPr>
            </p:nvSpPr>
            <p:spPr/>
            <p:txBody>
              <a:bodyPr/>
              <a:lstStyle/>
              <a:p>
                <a:r>
                  <a:rPr lang="en-US" altLang="ja-JP" dirty="0"/>
                  <a:t>7.2.5 </a:t>
                </a:r>
                <a:r>
                  <a:rPr lang="ja-JP" altLang="en-US"/>
                  <a:t>重回帰係数の</a:t>
                </a:r>
                <a14:m>
                  <m:oMath xmlns:m="http://schemas.openxmlformats.org/officeDocument/2006/math">
                    <m:r>
                      <a:rPr lang="en-US" altLang="ja-JP" i="1" dirty="0" smtClean="0">
                        <a:latin typeface="Cambria Math" panose="02040503050406030204" pitchFamily="18" charset="0"/>
                      </a:rPr>
                      <m:t>𝐹</m:t>
                    </m:r>
                  </m:oMath>
                </a14:m>
                <a:r>
                  <a:rPr lang="ja-JP" altLang="en-US"/>
                  <a:t>検定</a:t>
                </a:r>
                <a:endParaRPr kumimoji="1" lang="ja-JP" altLang="en-US"/>
              </a:p>
            </p:txBody>
          </p:sp>
        </mc:Choice>
        <mc:Fallback xmlns="">
          <p:sp>
            <p:nvSpPr>
              <p:cNvPr id="2" name="タイトル 1">
                <a:extLst>
                  <a:ext uri="{FF2B5EF4-FFF2-40B4-BE49-F238E27FC236}">
                    <a16:creationId xmlns:a16="http://schemas.microsoft.com/office/drawing/2014/main" id="{6A9BB735-9BE7-574C-9B70-9A1B0CCFD17B}"/>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3" name="コンテンツ プレースホルダー 2">
            <a:extLst>
              <a:ext uri="{FF2B5EF4-FFF2-40B4-BE49-F238E27FC236}">
                <a16:creationId xmlns:a16="http://schemas.microsoft.com/office/drawing/2014/main" id="{0E847480-AA11-E743-BB9B-F1F7EA4C0017}"/>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2957882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C48A57C5-BF31-DE40-98B7-62697C593C8F}"/>
              </a:ext>
            </a:extLst>
          </p:cNvPr>
          <p:cNvPicPr>
            <a:picLocks noChangeAspect="1"/>
          </p:cNvPicPr>
          <p:nvPr/>
        </p:nvPicPr>
        <p:blipFill>
          <a:blip r:embed="rId2"/>
          <a:stretch>
            <a:fillRect/>
          </a:stretch>
        </p:blipFill>
        <p:spPr>
          <a:xfrm>
            <a:off x="2666971" y="2063155"/>
            <a:ext cx="6799787" cy="4533192"/>
          </a:xfrm>
          <a:prstGeom prst="rect">
            <a:avLst/>
          </a:prstGeom>
        </p:spPr>
      </p:pic>
      <p:sp>
        <p:nvSpPr>
          <p:cNvPr id="2" name="タイトル 1">
            <a:extLst>
              <a:ext uri="{FF2B5EF4-FFF2-40B4-BE49-F238E27FC236}">
                <a16:creationId xmlns:a16="http://schemas.microsoft.com/office/drawing/2014/main" id="{40AFCD40-AA06-3649-8F65-62A072E7C3B7}"/>
              </a:ext>
            </a:extLst>
          </p:cNvPr>
          <p:cNvSpPr>
            <a:spLocks noGrp="1"/>
          </p:cNvSpPr>
          <p:nvPr>
            <p:ph type="title"/>
          </p:nvPr>
        </p:nvSpPr>
        <p:spPr/>
        <p:txBody>
          <a:bodyPr/>
          <a:lstStyle/>
          <a:p>
            <a:r>
              <a:rPr lang="en-US" altLang="ja-JP" dirty="0"/>
              <a:t>1.2 </a:t>
            </a:r>
            <a:r>
              <a:rPr lang="ja-JP" altLang="en-US"/>
              <a:t>度数分布表とヒストグラム</a:t>
            </a:r>
            <a:endParaRPr kumimoji="1" lang="ja-JP" altLang="en-US"/>
          </a:p>
        </p:txBody>
      </p:sp>
      <p:pic>
        <p:nvPicPr>
          <p:cNvPr id="5" name="図 4">
            <a:extLst>
              <a:ext uri="{FF2B5EF4-FFF2-40B4-BE49-F238E27FC236}">
                <a16:creationId xmlns:a16="http://schemas.microsoft.com/office/drawing/2014/main" id="{3CE953E0-0D78-2F44-A6F6-DE3242E04DE7}"/>
              </a:ext>
            </a:extLst>
          </p:cNvPr>
          <p:cNvPicPr>
            <a:picLocks noChangeAspect="1"/>
          </p:cNvPicPr>
          <p:nvPr/>
        </p:nvPicPr>
        <p:blipFill>
          <a:blip r:embed="rId3"/>
          <a:stretch>
            <a:fillRect/>
          </a:stretch>
        </p:blipFill>
        <p:spPr>
          <a:xfrm>
            <a:off x="888336" y="2780203"/>
            <a:ext cx="1278802" cy="3493312"/>
          </a:xfrm>
          <a:prstGeom prst="rect">
            <a:avLst/>
          </a:prstGeom>
        </p:spPr>
      </p:pic>
      <p:pic>
        <p:nvPicPr>
          <p:cNvPr id="9" name="図 8">
            <a:extLst>
              <a:ext uri="{FF2B5EF4-FFF2-40B4-BE49-F238E27FC236}">
                <a16:creationId xmlns:a16="http://schemas.microsoft.com/office/drawing/2014/main" id="{9B6C5D92-31EF-454F-819C-2E67C83AAB19}"/>
              </a:ext>
            </a:extLst>
          </p:cNvPr>
          <p:cNvPicPr>
            <a:picLocks noChangeAspect="1"/>
          </p:cNvPicPr>
          <p:nvPr/>
        </p:nvPicPr>
        <p:blipFill>
          <a:blip r:embed="rId4"/>
          <a:stretch>
            <a:fillRect/>
          </a:stretch>
        </p:blipFill>
        <p:spPr>
          <a:xfrm>
            <a:off x="9783764" y="2780203"/>
            <a:ext cx="1114557" cy="3303867"/>
          </a:xfrm>
          <a:prstGeom prst="rect">
            <a:avLst/>
          </a:prstGeom>
        </p:spPr>
      </p:pic>
      <p:sp>
        <p:nvSpPr>
          <p:cNvPr id="16" name="テキスト ボックス 15">
            <a:extLst>
              <a:ext uri="{FF2B5EF4-FFF2-40B4-BE49-F238E27FC236}">
                <a16:creationId xmlns:a16="http://schemas.microsoft.com/office/drawing/2014/main" id="{C0CDFFC9-5A35-EE4D-8592-ED0B138A201B}"/>
              </a:ext>
            </a:extLst>
          </p:cNvPr>
          <p:cNvSpPr txBox="1"/>
          <p:nvPr/>
        </p:nvSpPr>
        <p:spPr>
          <a:xfrm>
            <a:off x="50410" y="2253269"/>
            <a:ext cx="2954655" cy="461665"/>
          </a:xfrm>
          <a:prstGeom prst="rect">
            <a:avLst/>
          </a:prstGeom>
          <a:noFill/>
        </p:spPr>
        <p:txBody>
          <a:bodyPr wrap="none" rtlCol="0">
            <a:spAutoFit/>
          </a:bodyPr>
          <a:lstStyle/>
          <a:p>
            <a:r>
              <a:rPr kumimoji="1" lang="ja-JP" altLang="en-US" sz="2400" b="1">
                <a:solidFill>
                  <a:schemeClr val="accent1">
                    <a:lumMod val="75000"/>
                  </a:schemeClr>
                </a:solidFill>
              </a:rPr>
              <a:t>ホームチームの得点</a:t>
            </a:r>
          </a:p>
        </p:txBody>
      </p:sp>
      <p:sp>
        <p:nvSpPr>
          <p:cNvPr id="17" name="テキスト ボックス 16">
            <a:extLst>
              <a:ext uri="{FF2B5EF4-FFF2-40B4-BE49-F238E27FC236}">
                <a16:creationId xmlns:a16="http://schemas.microsoft.com/office/drawing/2014/main" id="{AB88F518-26D5-1543-AC33-ED6E17845225}"/>
              </a:ext>
            </a:extLst>
          </p:cNvPr>
          <p:cNvSpPr txBox="1"/>
          <p:nvPr/>
        </p:nvSpPr>
        <p:spPr>
          <a:xfrm>
            <a:off x="8603809" y="2156791"/>
            <a:ext cx="3262432" cy="461665"/>
          </a:xfrm>
          <a:prstGeom prst="rect">
            <a:avLst/>
          </a:prstGeom>
          <a:noFill/>
        </p:spPr>
        <p:txBody>
          <a:bodyPr wrap="none" rtlCol="0">
            <a:spAutoFit/>
          </a:bodyPr>
          <a:lstStyle/>
          <a:p>
            <a:r>
              <a:rPr kumimoji="1" lang="ja-JP" altLang="en-US" sz="2400" b="1">
                <a:solidFill>
                  <a:schemeClr val="accent2">
                    <a:lumMod val="75000"/>
                  </a:schemeClr>
                </a:solidFill>
              </a:rPr>
              <a:t>アウェイチームの得点</a:t>
            </a:r>
          </a:p>
        </p:txBody>
      </p:sp>
      <p:sp>
        <p:nvSpPr>
          <p:cNvPr id="18" name="テキスト ボックス 17">
            <a:extLst>
              <a:ext uri="{FF2B5EF4-FFF2-40B4-BE49-F238E27FC236}">
                <a16:creationId xmlns:a16="http://schemas.microsoft.com/office/drawing/2014/main" id="{3B1AEF43-8DB5-0C40-A19B-56E90A2BC9A1}"/>
              </a:ext>
            </a:extLst>
          </p:cNvPr>
          <p:cNvSpPr txBox="1"/>
          <p:nvPr/>
        </p:nvSpPr>
        <p:spPr>
          <a:xfrm>
            <a:off x="1801191" y="1419845"/>
            <a:ext cx="8186857" cy="461665"/>
          </a:xfrm>
          <a:prstGeom prst="rect">
            <a:avLst/>
          </a:prstGeom>
          <a:noFill/>
        </p:spPr>
        <p:txBody>
          <a:bodyPr wrap="none" rtlCol="0">
            <a:spAutoFit/>
          </a:bodyPr>
          <a:lstStyle/>
          <a:p>
            <a:r>
              <a:rPr lang="ja-JP" altLang="en-US" sz="2400" b="1"/>
              <a:t>ホームとアウェイで</a:t>
            </a:r>
            <a:r>
              <a:rPr kumimoji="1" lang="ja-JP" altLang="en-US" sz="2400" b="1"/>
              <a:t>グルーピングしてヒストグラムを作成</a:t>
            </a:r>
          </a:p>
        </p:txBody>
      </p:sp>
      <p:sp>
        <p:nvSpPr>
          <p:cNvPr id="19" name="テキスト ボックス 18">
            <a:extLst>
              <a:ext uri="{FF2B5EF4-FFF2-40B4-BE49-F238E27FC236}">
                <a16:creationId xmlns:a16="http://schemas.microsoft.com/office/drawing/2014/main" id="{D0B42053-A2CF-104A-B65A-66284D8DF6E8}"/>
              </a:ext>
            </a:extLst>
          </p:cNvPr>
          <p:cNvSpPr txBox="1"/>
          <p:nvPr/>
        </p:nvSpPr>
        <p:spPr>
          <a:xfrm>
            <a:off x="4622410" y="6498564"/>
            <a:ext cx="2262158" cy="369332"/>
          </a:xfrm>
          <a:prstGeom prst="rect">
            <a:avLst/>
          </a:prstGeom>
          <a:noFill/>
        </p:spPr>
        <p:txBody>
          <a:bodyPr wrap="none" rtlCol="0">
            <a:spAutoFit/>
          </a:bodyPr>
          <a:lstStyle/>
          <a:p>
            <a:r>
              <a:rPr kumimoji="1" lang="ja-JP" altLang="en-US"/>
              <a:t>両者の違いを可視化</a:t>
            </a:r>
          </a:p>
        </p:txBody>
      </p:sp>
    </p:spTree>
    <p:extLst>
      <p:ext uri="{BB962C8B-B14F-4D97-AF65-F5344CB8AC3E}">
        <p14:creationId xmlns:p14="http://schemas.microsoft.com/office/powerpoint/2010/main" val="1975980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7BC90B-EEC2-2D4E-9EAB-0E520E7EF3F5}"/>
              </a:ext>
            </a:extLst>
          </p:cNvPr>
          <p:cNvSpPr>
            <a:spLocks noGrp="1"/>
          </p:cNvSpPr>
          <p:nvPr>
            <p:ph type="title"/>
          </p:nvPr>
        </p:nvSpPr>
        <p:spPr/>
        <p:txBody>
          <a:bodyPr/>
          <a:lstStyle/>
          <a:p>
            <a:r>
              <a:rPr lang="en-US" altLang="ja-JP" dirty="0"/>
              <a:t>1.3 </a:t>
            </a:r>
            <a:r>
              <a:rPr lang="ja-JP" altLang="en-US"/>
              <a:t>代表値と標準化</a:t>
            </a:r>
            <a:endParaRPr kumimoji="1" lang="ja-JP" altLang="en-US"/>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1912759-735A-A943-B3DD-6786D9AB0791}"/>
                  </a:ext>
                </a:extLst>
              </p:cNvPr>
              <p:cNvSpPr txBox="1"/>
              <p:nvPr/>
            </p:nvSpPr>
            <p:spPr>
              <a:xfrm>
                <a:off x="2655081" y="4553380"/>
                <a:ext cx="5673220" cy="700705"/>
              </a:xfrm>
              <a:prstGeom prst="rect">
                <a:avLst/>
              </a:prstGeom>
              <a:noFill/>
            </p:spPr>
            <p:txBody>
              <a:bodyPr wrap="none" rtlCol="0">
                <a:spAutoFit/>
              </a:bodyPr>
              <a:lstStyle/>
              <a:p>
                <a:r>
                  <a:rPr lang="ja-JP" altLang="en-US" sz="2800" b="1"/>
                  <a:t>分散</a:t>
                </a:r>
                <a:r>
                  <a:rPr lang="en-US" altLang="ja-JP" sz="2800" b="1" dirty="0"/>
                  <a:t> </a:t>
                </a:r>
                <a:r>
                  <a:rPr lang="en-US" altLang="ja-JP" sz="2800" dirty="0"/>
                  <a:t>variance</a:t>
                </a:r>
                <a:r>
                  <a:rPr lang="ja-JP" altLang="en-US" sz="2800"/>
                  <a:t> </a:t>
                </a:r>
                <a:r>
                  <a:rPr lang="en-US" altLang="ja-JP" sz="2800" dirty="0"/>
                  <a:t>:</a:t>
                </a:r>
                <a:r>
                  <a:rPr kumimoji="1" lang="en-US" altLang="ja-JP" sz="2800" dirty="0"/>
                  <a:t> </a:t>
                </a:r>
                <a14:m>
                  <m:oMath xmlns:m="http://schemas.openxmlformats.org/officeDocument/2006/math">
                    <m:sSup>
                      <m:sSupPr>
                        <m:ctrlPr>
                          <a:rPr lang="el-GR" altLang="ja-JP" sz="2800" b="0" i="1" dirty="0" smtClean="0">
                            <a:latin typeface="Cambria Math" panose="02040503050406030204" pitchFamily="18" charset="0"/>
                            <a:ea typeface="Cambria Math" panose="02040503050406030204" pitchFamily="18" charset="0"/>
                          </a:rPr>
                        </m:ctrlPr>
                      </m:sSupPr>
                      <m:e>
                        <m:r>
                          <m:rPr>
                            <m:sty m:val="p"/>
                          </m:rPr>
                          <a:rPr lang="el-GR" altLang="ja-JP" sz="2800" i="1" dirty="0">
                            <a:latin typeface="Cambria Math" panose="02040503050406030204" pitchFamily="18" charset="0"/>
                            <a:ea typeface="Cambria Math" panose="02040503050406030204" pitchFamily="18" charset="0"/>
                          </a:rPr>
                          <m:t>σ</m:t>
                        </m:r>
                      </m:e>
                      <m:sup>
                        <m:r>
                          <a:rPr lang="en-US" altLang="ja-JP" sz="2800" b="0" i="1" dirty="0" smtClean="0">
                            <a:latin typeface="Cambria Math" panose="02040503050406030204" pitchFamily="18" charset="0"/>
                            <a:ea typeface="Cambria Math" panose="02040503050406030204" pitchFamily="18" charset="0"/>
                          </a:rPr>
                          <m:t>2</m:t>
                        </m:r>
                      </m:sup>
                    </m:sSup>
                    <m:r>
                      <a:rPr lang="en-US" altLang="ja-JP" sz="2800" dirty="0" smtClean="0">
                        <a:latin typeface="Cambria Math" panose="02040503050406030204" pitchFamily="18" charset="0"/>
                      </a:rPr>
                      <m:t>=</m:t>
                    </m:r>
                    <m:f>
                      <m:fP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𝑁</m:t>
                        </m:r>
                      </m:den>
                    </m:f>
                    <m:nary>
                      <m:naryPr>
                        <m:chr m:val="∑"/>
                        <m:ctrlPr>
                          <a:rPr kumimoji="1" lang="en-US" altLang="ja-JP" sz="2800" i="1" smtClean="0">
                            <a:latin typeface="Cambria Math" panose="02040503050406030204" pitchFamily="18" charset="0"/>
                          </a:rPr>
                        </m:ctrlPr>
                      </m:naryPr>
                      <m:sub>
                        <m:r>
                          <m:rPr>
                            <m:brk m:alnAt="23"/>
                          </m:rPr>
                          <a:rPr kumimoji="1" lang="en-US" altLang="ja-JP" sz="2800" b="0" i="1" smtClean="0">
                            <a:latin typeface="Cambria Math" panose="02040503050406030204" pitchFamily="18" charset="0"/>
                          </a:rPr>
                          <m:t>𝑖</m:t>
                        </m:r>
                      </m:sub>
                      <m:sup>
                        <m:r>
                          <a:rPr kumimoji="1" lang="en-US" altLang="ja-JP" sz="2800" b="0" i="1" smtClean="0">
                            <a:latin typeface="Cambria Math" panose="02040503050406030204" pitchFamily="18" charset="0"/>
                          </a:rPr>
                          <m:t>𝑁</m:t>
                        </m:r>
                      </m:sup>
                      <m:e>
                        <m:sSup>
                          <m:sSupPr>
                            <m:ctrlPr>
                              <a:rPr kumimoji="1" lang="en-US" altLang="ja-JP" sz="2800" i="1" smtClean="0">
                                <a:latin typeface="Cambria Math" panose="02040503050406030204" pitchFamily="18" charset="0"/>
                              </a:rPr>
                            </m:ctrlPr>
                          </m:sSupPr>
                          <m:e>
                            <m:r>
                              <a:rPr kumimoji="1"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r>
                              <a:rPr lang="ja-JP" altLang="en-US" sz="2800" i="1">
                                <a:latin typeface="Cambria Math" panose="02040503050406030204" pitchFamily="18" charset="0"/>
                              </a:rPr>
                              <m:t>𝜇</m:t>
                            </m:r>
                            <m:r>
                              <a:rPr lang="en-US" altLang="ja-JP" sz="2800" b="0" i="1" smtClean="0">
                                <a:latin typeface="Cambria Math" panose="02040503050406030204" pitchFamily="18" charset="0"/>
                              </a:rPr>
                              <m:t>)</m:t>
                            </m:r>
                          </m:e>
                          <m:sup>
                            <m:r>
                              <a:rPr kumimoji="1" lang="en-US" altLang="ja-JP" sz="2800" b="0" i="1" smtClean="0">
                                <a:latin typeface="Cambria Math" panose="02040503050406030204" pitchFamily="18" charset="0"/>
                              </a:rPr>
                              <m:t>2</m:t>
                            </m:r>
                          </m:sup>
                        </m:sSup>
                      </m:e>
                    </m:nary>
                  </m:oMath>
                </a14:m>
                <a:endParaRPr kumimoji="1" lang="ja-JP" altLang="en-US" sz="2800"/>
              </a:p>
            </p:txBody>
          </p:sp>
        </mc:Choice>
        <mc:Fallback xmlns="">
          <p:sp>
            <p:nvSpPr>
              <p:cNvPr id="4" name="テキスト ボックス 3">
                <a:extLst>
                  <a:ext uri="{FF2B5EF4-FFF2-40B4-BE49-F238E27FC236}">
                    <a16:creationId xmlns:a16="http://schemas.microsoft.com/office/drawing/2014/main" id="{C1912759-735A-A943-B3DD-6786D9AB0791}"/>
                  </a:ext>
                </a:extLst>
              </p:cNvPr>
              <p:cNvSpPr txBox="1">
                <a:spLocks noRot="1" noChangeAspect="1" noMove="1" noResize="1" noEditPoints="1" noAdjustHandles="1" noChangeArrowheads="1" noChangeShapeType="1" noTextEdit="1"/>
              </p:cNvSpPr>
              <p:nvPr/>
            </p:nvSpPr>
            <p:spPr>
              <a:xfrm>
                <a:off x="2655081" y="4553380"/>
                <a:ext cx="5673220" cy="700705"/>
              </a:xfrm>
              <a:prstGeom prst="rect">
                <a:avLst/>
              </a:prstGeom>
              <a:blipFill>
                <a:blip r:embed="rId3"/>
                <a:stretch>
                  <a:fillRect l="-2009" t="-83929" b="-1303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343B91CB-B8DD-5B4B-AA80-7033273CAC8F}"/>
                  </a:ext>
                </a:extLst>
              </p:cNvPr>
              <p:cNvSpPr txBox="1"/>
              <p:nvPr/>
            </p:nvSpPr>
            <p:spPr>
              <a:xfrm>
                <a:off x="331304" y="2363986"/>
                <a:ext cx="6303329" cy="954107"/>
              </a:xfrm>
              <a:prstGeom prst="rect">
                <a:avLst/>
              </a:prstGeom>
              <a:noFill/>
            </p:spPr>
            <p:txBody>
              <a:bodyPr wrap="none" rtlCol="0">
                <a:spAutoFit/>
              </a:bodyPr>
              <a:lstStyle/>
              <a:p>
                <a:r>
                  <a:rPr lang="ja-JP" altLang="en-US" sz="2800"/>
                  <a:t>　　　　観測データ</a:t>
                </a:r>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 ,</m:t>
                    </m:r>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∈{1,2,…,</m:t>
                    </m:r>
                    <m:r>
                      <a:rPr lang="en-US" altLang="ja-JP" sz="2800" b="0" i="1" smtClean="0">
                        <a:latin typeface="Cambria Math" panose="02040503050406030204" pitchFamily="18" charset="0"/>
                        <a:ea typeface="Cambria Math" panose="02040503050406030204" pitchFamily="18" charset="0"/>
                      </a:rPr>
                      <m:t>𝑁</m:t>
                    </m:r>
                    <m:r>
                      <a:rPr lang="en-US" altLang="ja-JP" sz="2800" b="0" i="1" smtClean="0">
                        <a:latin typeface="Cambria Math" panose="02040503050406030204" pitchFamily="18" charset="0"/>
                        <a:ea typeface="Cambria Math" panose="02040503050406030204" pitchFamily="18" charset="0"/>
                      </a:rPr>
                      <m:t>}</m:t>
                    </m:r>
                  </m:oMath>
                </a14:m>
                <a:endParaRPr lang="en-US" altLang="ja-JP" sz="2800" dirty="0"/>
              </a:p>
              <a:p>
                <a:r>
                  <a:rPr lang="ja-JP" altLang="en-US" sz="2800"/>
                  <a:t>観測データのサイズ</a:t>
                </a:r>
                <a:r>
                  <a:rPr lang="en-US" altLang="ja-JP" sz="2800" dirty="0"/>
                  <a:t>: </a:t>
                </a:r>
                <a14:m>
                  <m:oMath xmlns:m="http://schemas.openxmlformats.org/officeDocument/2006/math">
                    <m:r>
                      <a:rPr lang="en-US" altLang="ja-JP" sz="2800" i="1">
                        <a:latin typeface="Cambria Math" panose="02040503050406030204" pitchFamily="18" charset="0"/>
                      </a:rPr>
                      <m:t>𝑁</m:t>
                    </m:r>
                  </m:oMath>
                </a14:m>
                <a:endParaRPr lang="en-US" altLang="ja-JP" sz="2800" dirty="0"/>
              </a:p>
            </p:txBody>
          </p:sp>
        </mc:Choice>
        <mc:Fallback xmlns="">
          <p:sp>
            <p:nvSpPr>
              <p:cNvPr id="5" name="テキスト ボックス 4">
                <a:extLst>
                  <a:ext uri="{FF2B5EF4-FFF2-40B4-BE49-F238E27FC236}">
                    <a16:creationId xmlns:a16="http://schemas.microsoft.com/office/drawing/2014/main" id="{343B91CB-B8DD-5B4B-AA80-7033273CAC8F}"/>
                  </a:ext>
                </a:extLst>
              </p:cNvPr>
              <p:cNvSpPr txBox="1">
                <a:spLocks noRot="1" noChangeAspect="1" noMove="1" noResize="1" noEditPoints="1" noAdjustHandles="1" noChangeArrowheads="1" noChangeShapeType="1" noTextEdit="1"/>
              </p:cNvSpPr>
              <p:nvPr/>
            </p:nvSpPr>
            <p:spPr>
              <a:xfrm>
                <a:off x="331304" y="2363986"/>
                <a:ext cx="6303329" cy="954107"/>
              </a:xfrm>
              <a:prstGeom prst="rect">
                <a:avLst/>
              </a:prstGeom>
              <a:blipFill>
                <a:blip r:embed="rId4"/>
                <a:stretch>
                  <a:fillRect l="-2012" t="-6579" r="-201" b="-184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9E185DB4-39E2-C84F-9A90-3B9A4737A545}"/>
                  </a:ext>
                </a:extLst>
              </p:cNvPr>
              <p:cNvSpPr txBox="1"/>
              <p:nvPr/>
            </p:nvSpPr>
            <p:spPr>
              <a:xfrm>
                <a:off x="566453" y="3698505"/>
                <a:ext cx="6592126" cy="700705"/>
              </a:xfrm>
              <a:prstGeom prst="rect">
                <a:avLst/>
              </a:prstGeom>
              <a:noFill/>
            </p:spPr>
            <p:txBody>
              <a:bodyPr wrap="none" rtlCol="0">
                <a:spAutoFit/>
              </a:bodyPr>
              <a:lstStyle/>
              <a:p>
                <a:r>
                  <a:rPr kumimoji="1" lang="ja-JP" altLang="en-US" sz="2800" b="1"/>
                  <a:t>算術平均</a:t>
                </a:r>
                <a:r>
                  <a:rPr lang="en-US" altLang="ja-JP" sz="2800" b="1" dirty="0"/>
                  <a:t>  </a:t>
                </a:r>
                <a:r>
                  <a:rPr lang="en-US" altLang="ja-JP" sz="2800" dirty="0"/>
                  <a:t>arithmetic </a:t>
                </a:r>
                <a:r>
                  <a:rPr kumimoji="1" lang="en-US" altLang="ja-JP" sz="2800" dirty="0"/>
                  <a:t>mean</a:t>
                </a:r>
                <a:r>
                  <a:rPr kumimoji="1" lang="ja-JP" altLang="en-US" sz="2800"/>
                  <a:t> </a:t>
                </a:r>
                <a:r>
                  <a:rPr kumimoji="1" lang="en-US" altLang="ja-JP" sz="2800" dirty="0"/>
                  <a:t>: </a:t>
                </a:r>
                <a14:m>
                  <m:oMath xmlns:m="http://schemas.openxmlformats.org/officeDocument/2006/math">
                    <m:r>
                      <a:rPr kumimoji="1" lang="ja-JP" altLang="en-US" sz="2800" i="1" smtClean="0">
                        <a:latin typeface="Cambria Math" panose="02040503050406030204" pitchFamily="18" charset="0"/>
                      </a:rPr>
                      <m:t>𝜇</m:t>
                    </m:r>
                    <m:r>
                      <a:rPr lang="en-US" altLang="ja-JP" sz="2800" dirty="0" smtClean="0">
                        <a:latin typeface="Cambria Math" panose="02040503050406030204" pitchFamily="18" charset="0"/>
                      </a:rPr>
                      <m:t>=</m:t>
                    </m:r>
                    <m:f>
                      <m:fP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𝑁</m:t>
                        </m:r>
                      </m:den>
                    </m:f>
                    <m:nary>
                      <m:naryPr>
                        <m:chr m:val="∑"/>
                        <m:ctrlPr>
                          <a:rPr kumimoji="1" lang="en-US" altLang="ja-JP" sz="2800" i="1" smtClean="0">
                            <a:latin typeface="Cambria Math" panose="02040503050406030204" pitchFamily="18" charset="0"/>
                          </a:rPr>
                        </m:ctrlPr>
                      </m:naryPr>
                      <m:sub>
                        <m:r>
                          <m:rPr>
                            <m:brk m:alnAt="23"/>
                          </m:rPr>
                          <a:rPr kumimoji="1" lang="en-US" altLang="ja-JP" sz="2800" b="0" i="1" smtClean="0">
                            <a:latin typeface="Cambria Math" panose="02040503050406030204" pitchFamily="18" charset="0"/>
                          </a:rPr>
                          <m:t>𝑖</m:t>
                        </m:r>
                      </m:sub>
                      <m:sup>
                        <m:r>
                          <a:rPr kumimoji="1" lang="en-US" altLang="ja-JP" sz="2800" b="0" i="1" smtClean="0">
                            <a:latin typeface="Cambria Math" panose="02040503050406030204" pitchFamily="18" charset="0"/>
                          </a:rPr>
                          <m:t>𝑁</m:t>
                        </m:r>
                      </m:sup>
                      <m:e>
                        <m:sSub>
                          <m:sSubPr>
                            <m:ctrlPr>
                              <a:rPr kumimoji="1" lang="en-US" altLang="ja-JP" sz="2800" i="1" smtClean="0">
                                <a:latin typeface="Cambria Math" panose="02040503050406030204" pitchFamily="18" charset="0"/>
                              </a:rPr>
                            </m:ctrlPr>
                          </m:sSubPr>
                          <m:e>
                            <m:r>
                              <a:rPr kumimoji="1" lang="en-US" altLang="ja-JP" sz="2800" b="0" i="1" smtClean="0">
                                <a:latin typeface="Cambria Math" panose="02040503050406030204" pitchFamily="18" charset="0"/>
                              </a:rPr>
                              <m:t>𝑥</m:t>
                            </m:r>
                          </m:e>
                          <m:sub>
                            <m:r>
                              <a:rPr kumimoji="1" lang="en-US" altLang="ja-JP" sz="2800" b="0" i="1" smtClean="0">
                                <a:latin typeface="Cambria Math" panose="02040503050406030204" pitchFamily="18" charset="0"/>
                              </a:rPr>
                              <m:t>𝑖</m:t>
                            </m:r>
                          </m:sub>
                        </m:sSub>
                      </m:e>
                    </m:nary>
                  </m:oMath>
                </a14:m>
                <a:endParaRPr kumimoji="1" lang="ja-JP" altLang="en-US" sz="2800"/>
              </a:p>
            </p:txBody>
          </p:sp>
        </mc:Choice>
        <mc:Fallback xmlns="">
          <p:sp>
            <p:nvSpPr>
              <p:cNvPr id="6" name="テキスト ボックス 5">
                <a:extLst>
                  <a:ext uri="{FF2B5EF4-FFF2-40B4-BE49-F238E27FC236}">
                    <a16:creationId xmlns:a16="http://schemas.microsoft.com/office/drawing/2014/main" id="{9E185DB4-39E2-C84F-9A90-3B9A4737A545}"/>
                  </a:ext>
                </a:extLst>
              </p:cNvPr>
              <p:cNvSpPr txBox="1">
                <a:spLocks noRot="1" noChangeAspect="1" noMove="1" noResize="1" noEditPoints="1" noAdjustHandles="1" noChangeArrowheads="1" noChangeShapeType="1" noTextEdit="1"/>
              </p:cNvSpPr>
              <p:nvPr/>
            </p:nvSpPr>
            <p:spPr>
              <a:xfrm>
                <a:off x="566453" y="3698505"/>
                <a:ext cx="6592126" cy="700705"/>
              </a:xfrm>
              <a:prstGeom prst="rect">
                <a:avLst/>
              </a:prstGeom>
              <a:blipFill>
                <a:blip r:embed="rId5"/>
                <a:stretch>
                  <a:fillRect l="-1923" t="-82143" b="-1321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35C4C0EB-1E26-0240-94CC-455A72220104}"/>
                  </a:ext>
                </a:extLst>
              </p:cNvPr>
              <p:cNvSpPr txBox="1"/>
              <p:nvPr/>
            </p:nvSpPr>
            <p:spPr>
              <a:xfrm>
                <a:off x="331304" y="5659182"/>
                <a:ext cx="5290231" cy="523220"/>
              </a:xfrm>
              <a:prstGeom prst="rect">
                <a:avLst/>
              </a:prstGeom>
              <a:noFill/>
            </p:spPr>
            <p:txBody>
              <a:bodyPr wrap="none" rtlCol="0">
                <a:spAutoFit/>
              </a:bodyPr>
              <a:lstStyle/>
              <a:p>
                <a:r>
                  <a:rPr lang="ja-JP" altLang="en-US" sz="2800" b="1"/>
                  <a:t>標準偏差</a:t>
                </a:r>
                <a:r>
                  <a:rPr lang="en-US" altLang="ja-JP" sz="2800" b="1" dirty="0"/>
                  <a:t> </a:t>
                </a:r>
                <a:r>
                  <a:rPr lang="en-US" altLang="ja-JP" sz="2800" dirty="0"/>
                  <a:t>standard deviation</a:t>
                </a:r>
                <a:r>
                  <a:rPr lang="ja-JP" altLang="en-US" sz="2800" dirty="0"/>
                  <a:t> </a:t>
                </a:r>
                <a:r>
                  <a:rPr lang="en-US" altLang="ja-JP" sz="2800" dirty="0"/>
                  <a:t>:</a:t>
                </a:r>
                <a14:m>
                  <m:oMath xmlns:m="http://schemas.openxmlformats.org/officeDocument/2006/math">
                    <m:r>
                      <a:rPr lang="en-US" altLang="ja-JP" sz="2800" b="0" i="0" dirty="0" smtClean="0">
                        <a:latin typeface="Cambria Math" panose="02040503050406030204" pitchFamily="18" charset="0"/>
                        <a:ea typeface="Cambria Math" panose="02040503050406030204" pitchFamily="18" charset="0"/>
                      </a:rPr>
                      <m:t> </m:t>
                    </m:r>
                    <m:r>
                      <m:rPr>
                        <m:sty m:val="p"/>
                      </m:rPr>
                      <a:rPr lang="el-GR" altLang="ja-JP" sz="2800" i="1" dirty="0">
                        <a:latin typeface="Cambria Math" panose="02040503050406030204" pitchFamily="18" charset="0"/>
                        <a:ea typeface="Cambria Math" panose="02040503050406030204" pitchFamily="18" charset="0"/>
                      </a:rPr>
                      <m:t>σ</m:t>
                    </m:r>
                  </m:oMath>
                </a14:m>
                <a:endParaRPr kumimoji="1" lang="ja-JP" altLang="en-US" sz="2800"/>
              </a:p>
            </p:txBody>
          </p:sp>
        </mc:Choice>
        <mc:Fallback xmlns="">
          <p:sp>
            <p:nvSpPr>
              <p:cNvPr id="7" name="テキスト ボックス 6">
                <a:extLst>
                  <a:ext uri="{FF2B5EF4-FFF2-40B4-BE49-F238E27FC236}">
                    <a16:creationId xmlns:a16="http://schemas.microsoft.com/office/drawing/2014/main" id="{35C4C0EB-1E26-0240-94CC-455A72220104}"/>
                  </a:ext>
                </a:extLst>
              </p:cNvPr>
              <p:cNvSpPr txBox="1">
                <a:spLocks noRot="1" noChangeAspect="1" noMove="1" noResize="1" noEditPoints="1" noAdjustHandles="1" noChangeArrowheads="1" noChangeShapeType="1" noTextEdit="1"/>
              </p:cNvSpPr>
              <p:nvPr/>
            </p:nvSpPr>
            <p:spPr>
              <a:xfrm>
                <a:off x="331304" y="5659182"/>
                <a:ext cx="5290231" cy="523220"/>
              </a:xfrm>
              <a:prstGeom prst="rect">
                <a:avLst/>
              </a:prstGeom>
              <a:blipFill>
                <a:blip r:embed="rId6"/>
                <a:stretch>
                  <a:fillRect l="-2392" t="-11905" b="-30952"/>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9D9B357B-3B05-364E-9B27-0F342471E0C7}"/>
              </a:ext>
            </a:extLst>
          </p:cNvPr>
          <p:cNvSpPr txBox="1"/>
          <p:nvPr/>
        </p:nvSpPr>
        <p:spPr>
          <a:xfrm>
            <a:off x="463825" y="1450695"/>
            <a:ext cx="6617517" cy="523220"/>
          </a:xfrm>
          <a:prstGeom prst="rect">
            <a:avLst/>
          </a:prstGeom>
          <a:noFill/>
        </p:spPr>
        <p:txBody>
          <a:bodyPr wrap="none" rtlCol="0">
            <a:spAutoFit/>
          </a:bodyPr>
          <a:lstStyle/>
          <a:p>
            <a:r>
              <a:rPr kumimoji="1" lang="ja-JP" altLang="en-US" sz="2800"/>
              <a:t>代表値</a:t>
            </a:r>
            <a:r>
              <a:rPr lang="en-US" altLang="ja-JP" sz="2800" dirty="0"/>
              <a:t> average</a:t>
            </a:r>
            <a:r>
              <a:rPr lang="ja-JP" altLang="en-US" sz="2800"/>
              <a:t>：分布を代表する定量値</a:t>
            </a:r>
            <a:endParaRPr kumimoji="1" lang="ja-JP" altLang="en-US" sz="2800"/>
          </a:p>
        </p:txBody>
      </p:sp>
    </p:spTree>
    <p:extLst>
      <p:ext uri="{BB962C8B-B14F-4D97-AF65-F5344CB8AC3E}">
        <p14:creationId xmlns:p14="http://schemas.microsoft.com/office/powerpoint/2010/main" val="21615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D33834-036A-884D-9D6F-2FD996FFE417}"/>
              </a:ext>
            </a:extLst>
          </p:cNvPr>
          <p:cNvSpPr>
            <a:spLocks noGrp="1"/>
          </p:cNvSpPr>
          <p:nvPr>
            <p:ph type="title"/>
          </p:nvPr>
        </p:nvSpPr>
        <p:spPr/>
        <p:txBody>
          <a:bodyPr/>
          <a:lstStyle/>
          <a:p>
            <a:r>
              <a:rPr lang="en-US" altLang="ja-JP" dirty="0"/>
              <a:t>1.3 </a:t>
            </a:r>
            <a:r>
              <a:rPr lang="ja-JP" altLang="en-US"/>
              <a:t>代表値と標準化</a:t>
            </a:r>
            <a:endParaRPr kumimoji="1" lang="ja-JP" altLang="en-US"/>
          </a:p>
        </p:txBody>
      </p:sp>
      <p:sp>
        <p:nvSpPr>
          <p:cNvPr id="12" name="テキスト ボックス 11">
            <a:extLst>
              <a:ext uri="{FF2B5EF4-FFF2-40B4-BE49-F238E27FC236}">
                <a16:creationId xmlns:a16="http://schemas.microsoft.com/office/drawing/2014/main" id="{80BA4188-5DCF-F24C-9511-D422EF1E05DB}"/>
              </a:ext>
            </a:extLst>
          </p:cNvPr>
          <p:cNvSpPr txBox="1"/>
          <p:nvPr/>
        </p:nvSpPr>
        <p:spPr>
          <a:xfrm>
            <a:off x="1167670" y="1380358"/>
            <a:ext cx="3464410" cy="523220"/>
          </a:xfrm>
          <a:prstGeom prst="rect">
            <a:avLst/>
          </a:prstGeom>
          <a:noFill/>
        </p:spPr>
        <p:txBody>
          <a:bodyPr wrap="none" rtlCol="0">
            <a:spAutoFit/>
          </a:bodyPr>
          <a:lstStyle/>
          <a:p>
            <a:r>
              <a:rPr kumimoji="1" lang="ja-JP" altLang="en-US" sz="2800">
                <a:solidFill>
                  <a:schemeClr val="accent1">
                    <a:lumMod val="75000"/>
                  </a:schemeClr>
                </a:solidFill>
              </a:rPr>
              <a:t>平均</a:t>
            </a:r>
            <a:r>
              <a:rPr kumimoji="1" lang="en-US" altLang="ja-JP" sz="2800" dirty="0">
                <a:solidFill>
                  <a:schemeClr val="accent1">
                    <a:lumMod val="75000"/>
                  </a:schemeClr>
                </a:solidFill>
              </a:rPr>
              <a:t>:40 </a:t>
            </a:r>
            <a:r>
              <a:rPr kumimoji="1" lang="ja-JP" altLang="en-US" sz="2800" b="1">
                <a:solidFill>
                  <a:schemeClr val="accent1">
                    <a:lumMod val="75000"/>
                  </a:schemeClr>
                </a:solidFill>
              </a:rPr>
              <a:t>標準偏差</a:t>
            </a:r>
            <a:r>
              <a:rPr kumimoji="1" lang="en-US" altLang="ja-JP" sz="2800" b="1" dirty="0">
                <a:solidFill>
                  <a:schemeClr val="accent1">
                    <a:lumMod val="75000"/>
                  </a:schemeClr>
                </a:solidFill>
              </a:rPr>
              <a:t>:10</a:t>
            </a:r>
            <a:endParaRPr kumimoji="1" lang="ja-JP" altLang="en-US" sz="2800" b="1">
              <a:solidFill>
                <a:schemeClr val="accent1">
                  <a:lumMod val="75000"/>
                </a:schemeClr>
              </a:solidFill>
            </a:endParaRPr>
          </a:p>
        </p:txBody>
      </p:sp>
      <p:sp>
        <p:nvSpPr>
          <p:cNvPr id="13" name="テキスト ボックス 12">
            <a:extLst>
              <a:ext uri="{FF2B5EF4-FFF2-40B4-BE49-F238E27FC236}">
                <a16:creationId xmlns:a16="http://schemas.microsoft.com/office/drawing/2014/main" id="{F704186E-5CC7-6049-A4FB-633A25B3558F}"/>
              </a:ext>
            </a:extLst>
          </p:cNvPr>
          <p:cNvSpPr txBox="1"/>
          <p:nvPr/>
        </p:nvSpPr>
        <p:spPr>
          <a:xfrm>
            <a:off x="6509388" y="1450695"/>
            <a:ext cx="3259226" cy="523220"/>
          </a:xfrm>
          <a:prstGeom prst="rect">
            <a:avLst/>
          </a:prstGeom>
          <a:noFill/>
        </p:spPr>
        <p:txBody>
          <a:bodyPr wrap="none" rtlCol="0">
            <a:spAutoFit/>
          </a:bodyPr>
          <a:lstStyle/>
          <a:p>
            <a:r>
              <a:rPr kumimoji="1" lang="ja-JP" altLang="en-US" sz="2800">
                <a:solidFill>
                  <a:schemeClr val="accent1">
                    <a:lumMod val="75000"/>
                  </a:schemeClr>
                </a:solidFill>
              </a:rPr>
              <a:t>平均</a:t>
            </a:r>
            <a:r>
              <a:rPr kumimoji="1" lang="en-US" altLang="ja-JP" sz="2800" dirty="0">
                <a:solidFill>
                  <a:schemeClr val="accent1">
                    <a:lumMod val="75000"/>
                  </a:schemeClr>
                </a:solidFill>
              </a:rPr>
              <a:t>:40 </a:t>
            </a:r>
            <a:r>
              <a:rPr kumimoji="1" lang="ja-JP" altLang="en-US" sz="2800" b="1">
                <a:solidFill>
                  <a:schemeClr val="accent1">
                    <a:lumMod val="75000"/>
                  </a:schemeClr>
                </a:solidFill>
              </a:rPr>
              <a:t>標準偏差</a:t>
            </a:r>
            <a:r>
              <a:rPr kumimoji="1" lang="en-US" altLang="ja-JP" sz="2800" b="1" dirty="0">
                <a:solidFill>
                  <a:schemeClr val="accent1">
                    <a:lumMod val="75000"/>
                  </a:schemeClr>
                </a:solidFill>
              </a:rPr>
              <a:t>:</a:t>
            </a:r>
            <a:r>
              <a:rPr lang="en-US" altLang="ja-JP" sz="2800" b="1" dirty="0">
                <a:solidFill>
                  <a:schemeClr val="accent1">
                    <a:lumMod val="75000"/>
                  </a:schemeClr>
                </a:solidFill>
              </a:rPr>
              <a:t>4</a:t>
            </a:r>
            <a:endParaRPr kumimoji="1" lang="ja-JP" altLang="en-US" sz="2800" b="1">
              <a:solidFill>
                <a:schemeClr val="accent1">
                  <a:lumMod val="75000"/>
                </a:schemeClr>
              </a:solidFill>
            </a:endParaRPr>
          </a:p>
        </p:txBody>
      </p:sp>
      <p:pic>
        <p:nvPicPr>
          <p:cNvPr id="18" name="図 17">
            <a:extLst>
              <a:ext uri="{FF2B5EF4-FFF2-40B4-BE49-F238E27FC236}">
                <a16:creationId xmlns:a16="http://schemas.microsoft.com/office/drawing/2014/main" id="{E7369BBA-239C-F843-A477-A06889FCB6A8}"/>
              </a:ext>
            </a:extLst>
          </p:cNvPr>
          <p:cNvPicPr>
            <a:picLocks noChangeAspect="1"/>
          </p:cNvPicPr>
          <p:nvPr/>
        </p:nvPicPr>
        <p:blipFill>
          <a:blip r:embed="rId2"/>
          <a:stretch>
            <a:fillRect/>
          </a:stretch>
        </p:blipFill>
        <p:spPr>
          <a:xfrm>
            <a:off x="6264253" y="3780813"/>
            <a:ext cx="4615782" cy="3077188"/>
          </a:xfrm>
          <a:prstGeom prst="rect">
            <a:avLst/>
          </a:prstGeom>
        </p:spPr>
      </p:pic>
      <p:pic>
        <p:nvPicPr>
          <p:cNvPr id="20" name="図 19">
            <a:extLst>
              <a:ext uri="{FF2B5EF4-FFF2-40B4-BE49-F238E27FC236}">
                <a16:creationId xmlns:a16="http://schemas.microsoft.com/office/drawing/2014/main" id="{39DBF626-D685-0843-8F4F-2C15CADD6F94}"/>
              </a:ext>
            </a:extLst>
          </p:cNvPr>
          <p:cNvPicPr>
            <a:picLocks noChangeAspect="1"/>
          </p:cNvPicPr>
          <p:nvPr/>
        </p:nvPicPr>
        <p:blipFill>
          <a:blip r:embed="rId3"/>
          <a:stretch>
            <a:fillRect/>
          </a:stretch>
        </p:blipFill>
        <p:spPr>
          <a:xfrm>
            <a:off x="620221" y="3780812"/>
            <a:ext cx="4615783" cy="3077188"/>
          </a:xfrm>
          <a:prstGeom prst="rect">
            <a:avLst/>
          </a:prstGeom>
        </p:spPr>
      </p:pic>
      <p:pic>
        <p:nvPicPr>
          <p:cNvPr id="22" name="図 21">
            <a:extLst>
              <a:ext uri="{FF2B5EF4-FFF2-40B4-BE49-F238E27FC236}">
                <a16:creationId xmlns:a16="http://schemas.microsoft.com/office/drawing/2014/main" id="{DCCFFE96-5F3E-A843-A6D9-6805F191C71C}"/>
              </a:ext>
            </a:extLst>
          </p:cNvPr>
          <p:cNvPicPr>
            <a:picLocks noChangeAspect="1"/>
          </p:cNvPicPr>
          <p:nvPr/>
        </p:nvPicPr>
        <p:blipFill>
          <a:blip r:embed="rId4"/>
          <a:stretch>
            <a:fillRect/>
          </a:stretch>
        </p:blipFill>
        <p:spPr>
          <a:xfrm>
            <a:off x="1250409" y="1902580"/>
            <a:ext cx="3355406" cy="2236938"/>
          </a:xfrm>
          <a:prstGeom prst="rect">
            <a:avLst/>
          </a:prstGeom>
        </p:spPr>
      </p:pic>
      <p:pic>
        <p:nvPicPr>
          <p:cNvPr id="24" name="図 23">
            <a:extLst>
              <a:ext uri="{FF2B5EF4-FFF2-40B4-BE49-F238E27FC236}">
                <a16:creationId xmlns:a16="http://schemas.microsoft.com/office/drawing/2014/main" id="{6BC3AABA-9D50-E441-8F4D-89C1738F4715}"/>
              </a:ext>
            </a:extLst>
          </p:cNvPr>
          <p:cNvPicPr>
            <a:picLocks noChangeAspect="1"/>
          </p:cNvPicPr>
          <p:nvPr/>
        </p:nvPicPr>
        <p:blipFill>
          <a:blip r:embed="rId5"/>
          <a:stretch>
            <a:fillRect/>
          </a:stretch>
        </p:blipFill>
        <p:spPr>
          <a:xfrm>
            <a:off x="6736718" y="1852265"/>
            <a:ext cx="3355406" cy="2236938"/>
          </a:xfrm>
          <a:prstGeom prst="rect">
            <a:avLst/>
          </a:prstGeom>
        </p:spPr>
      </p:pic>
    </p:spTree>
    <p:extLst>
      <p:ext uri="{BB962C8B-B14F-4D97-AF65-F5344CB8AC3E}">
        <p14:creationId xmlns:p14="http://schemas.microsoft.com/office/powerpoint/2010/main" val="206285333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35739</TotalTime>
  <Words>3284</Words>
  <Application>Microsoft Office PowerPoint</Application>
  <PresentationFormat>ワイド画面</PresentationFormat>
  <Paragraphs>688</Paragraphs>
  <Slides>63</Slides>
  <Notes>19</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63</vt:i4>
      </vt:variant>
    </vt:vector>
  </HeadingPairs>
  <TitlesOfParts>
    <vt:vector size="69" baseType="lpstr">
      <vt:lpstr>Menlo</vt:lpstr>
      <vt:lpstr>游ゴシック</vt:lpstr>
      <vt:lpstr>游ゴシック Light</vt:lpstr>
      <vt:lpstr>Arial</vt:lpstr>
      <vt:lpstr>Cambria Math</vt:lpstr>
      <vt:lpstr>Office テーマ</vt:lpstr>
      <vt:lpstr>Statistics</vt:lpstr>
      <vt:lpstr>目次</vt:lpstr>
      <vt:lpstr>1 記述統計</vt:lpstr>
      <vt:lpstr>1.1 統計学とは</vt:lpstr>
      <vt:lpstr>1.2 度数分布表とヒストグラム</vt:lpstr>
      <vt:lpstr>1.2 度数分布表とヒストグラム</vt:lpstr>
      <vt:lpstr>1.2 度数分布表とヒストグラム</vt:lpstr>
      <vt:lpstr>1.3 代表値と標準化</vt:lpstr>
      <vt:lpstr>1.3 代表値と標準化</vt:lpstr>
      <vt:lpstr>1.3 代表値と標準化</vt:lpstr>
      <vt:lpstr>2 確率変数</vt:lpstr>
      <vt:lpstr>2.1 確率変数</vt:lpstr>
      <vt:lpstr>2.2 ベイズの定理</vt:lpstr>
      <vt:lpstr>2.2 ベイズの定理</vt:lpstr>
      <vt:lpstr>2.3 確率質量関数</vt:lpstr>
      <vt:lpstr>2.4 確率密度関数</vt:lpstr>
      <vt:lpstr>2.5 累積分布関数</vt:lpstr>
      <vt:lpstr>3 確率分布</vt:lpstr>
      <vt:lpstr>3.2 正規分布</vt:lpstr>
      <vt:lpstr>3.2 正規分布</vt:lpstr>
      <vt:lpstr>分布の畳み込み</vt:lpstr>
      <vt:lpstr>分布の畳み込み</vt:lpstr>
      <vt:lpstr>4 標本</vt:lpstr>
      <vt:lpstr>4.1 母集団と標本</vt:lpstr>
      <vt:lpstr>4.2 母数と標本分布</vt:lpstr>
      <vt:lpstr>4.3 大数の法則</vt:lpstr>
      <vt:lpstr>4.3 大数の法則</vt:lpstr>
      <vt:lpstr>χ^2分布</vt:lpstr>
      <vt:lpstr>χ^2分布</vt:lpstr>
      <vt:lpstr>χ^2分布</vt:lpstr>
      <vt:lpstr>F分布</vt:lpstr>
      <vt:lpstr>F分布</vt:lpstr>
      <vt:lpstr>5.推定</vt:lpstr>
      <vt:lpstr>6. 統計的仮説検定</vt:lpstr>
      <vt:lpstr>6.1 統計学における検定とは</vt:lpstr>
      <vt:lpstr>6.1 統計学における検定とは</vt:lpstr>
      <vt:lpstr>6.2 母平均に関する検定</vt:lpstr>
      <vt:lpstr>6.2.1 １標本のt検定</vt:lpstr>
      <vt:lpstr>6.2.1 １標本のt検定</vt:lpstr>
      <vt:lpstr>6.2.1 １標本のt検定</vt:lpstr>
      <vt:lpstr>6.2.2 ２集団の母平均の差のt検定</vt:lpstr>
      <vt:lpstr>6.2.2 ２集団の母平均の差のt検定</vt:lpstr>
      <vt:lpstr>6.3 母分散に関する検定</vt:lpstr>
      <vt:lpstr>6.3.2 独立性のx^2検定</vt:lpstr>
      <vt:lpstr>6.3.2 独立性のx^2検定</vt:lpstr>
      <vt:lpstr>6.3.2 独立性のx^2検定</vt:lpstr>
      <vt:lpstr>6.4 母分散の差の検定(F検定)</vt:lpstr>
      <vt:lpstr>6.4 母分散の差の検定(F検定)</vt:lpstr>
      <vt:lpstr>7 統計モデル</vt:lpstr>
      <vt:lpstr>7.1 統計モデルとは</vt:lpstr>
      <vt:lpstr>7.2 正規線形モデル</vt:lpstr>
      <vt:lpstr>7.2.1 回帰分析</vt:lpstr>
      <vt:lpstr>7.2.1 回帰分析</vt:lpstr>
      <vt:lpstr>7.2.1 回帰分析</vt:lpstr>
      <vt:lpstr>7.2.2 単回帰/重回帰</vt:lpstr>
      <vt:lpstr>7.2.2 単回帰/重回帰</vt:lpstr>
      <vt:lpstr>7.2.2.1 最小二乗法</vt:lpstr>
      <vt:lpstr>7.2.2.1 最小二乗法</vt:lpstr>
      <vt:lpstr>7.2.3 決定係数</vt:lpstr>
      <vt:lpstr>7.2.4 単回帰係数のt検定</vt:lpstr>
      <vt:lpstr>7.2.4 単回帰係数のt検定</vt:lpstr>
      <vt:lpstr>7.2.4 単回帰係数のt検定</vt:lpstr>
      <vt:lpstr>7.2.5 重回帰係数のF検定</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dc:title>
  <dc:creator>Takeshima Yoshifumi</dc:creator>
  <cp:lastModifiedBy>武島 吉郁 (Yoshifumi Takeshima)</cp:lastModifiedBy>
  <cp:revision>334</cp:revision>
  <dcterms:created xsi:type="dcterms:W3CDTF">2019-05-21T13:35:05Z</dcterms:created>
  <dcterms:modified xsi:type="dcterms:W3CDTF">2019-10-11T04:52:14Z</dcterms:modified>
</cp:coreProperties>
</file>